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5" r:id="rId13"/>
    <p:sldId id="271" r:id="rId14"/>
    <p:sldId id="273" r:id="rId15"/>
    <p:sldId id="272" r:id="rId16"/>
    <p:sldId id="274" r:id="rId17"/>
  </p:sldIdLst>
  <p:sldSz cx="9361488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90"/>
      </p:cViewPr>
      <p:guideLst>
        <p:guide orient="horz" pos="2160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770372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080" y="1267485"/>
            <a:ext cx="7408087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078" y="201705"/>
            <a:ext cx="6336801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4328" y="236418"/>
            <a:ext cx="803979" cy="365125"/>
          </a:xfrm>
        </p:spPr>
        <p:txBody>
          <a:bodyPr/>
          <a:lstStyle>
            <a:lvl1pPr>
              <a:defRPr sz="1400"/>
            </a:lvl1pPr>
          </a:lstStyle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645215" y="209550"/>
            <a:ext cx="672858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7080" y="274641"/>
            <a:ext cx="2106335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074" y="274641"/>
            <a:ext cx="616298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98" y="5257800"/>
            <a:ext cx="7411178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199" y="838200"/>
            <a:ext cx="7645215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199" y="4484080"/>
            <a:ext cx="7411179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48198" y="5257800"/>
            <a:ext cx="7411178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45078" y="841248"/>
            <a:ext cx="3819487" cy="4389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23711" y="841248"/>
            <a:ext cx="3819487" cy="4389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198" y="841248"/>
            <a:ext cx="3822608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833" y="841248"/>
            <a:ext cx="3824109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5078" y="1380744"/>
            <a:ext cx="3819487" cy="38404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223711" y="1380743"/>
            <a:ext cx="3819487" cy="38404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931" y="395287"/>
            <a:ext cx="3079865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0931" y="1557340"/>
            <a:ext cx="3079865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36149" y="381000"/>
            <a:ext cx="4914781" cy="59436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98" y="4624754"/>
            <a:ext cx="5616893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5466" y="381000"/>
            <a:ext cx="6006955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8199" y="5029200"/>
            <a:ext cx="4134657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3403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34037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198" y="5257800"/>
            <a:ext cx="741117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199" y="838200"/>
            <a:ext cx="7645215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9641" y="6553200"/>
            <a:ext cx="733316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3414" y="5740403"/>
            <a:ext cx="390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ABAFE32-FAE4-4EC9-97BA-2FD70FD6F251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654503" y="5715000"/>
            <a:ext cx="248664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5962" y="4818398"/>
            <a:ext cx="2625969" cy="23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7571F4-FABE-4C9A-A18A-D90EE3900760}" type="datetimeFigureOut">
              <a:rPr lang="hr-HR" smtClean="0"/>
              <a:t>20.3.2016.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1194583" y="421409"/>
            <a:ext cx="8166905" cy="51333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1500" b="1" i="0" u="none" strike="noStrike" kern="1200" cap="none" spc="0" baseline="0">
                <a:solidFill>
                  <a:srgbClr val="FFFFFF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D5"/>
                </a:solidFill>
                <a:effectLst>
                  <a:outerShdw dist="38096" dir="8100000">
                    <a:srgbClr val="000000"/>
                  </a:outerShdw>
                </a:effectLst>
                <a:uLnTx/>
                <a:uFillTx/>
                <a:latin typeface="Calibri"/>
              </a:rPr>
              <a:t>Objektne   rečenice</a:t>
            </a:r>
            <a:r>
              <a:rPr kumimoji="0" lang="hr-HR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8100000">
                    <a:srgbClr val="000000"/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hr-HR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8100000">
                    <a:srgbClr val="000000"/>
                  </a:outerShdw>
                </a:effectLst>
                <a:uLnTx/>
                <a:uFillTx/>
                <a:latin typeface="Calibri"/>
              </a:rPr>
            </a:b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9DD1"/>
                </a:solidFill>
                <a:effectLst>
                  <a:outerShdw dist="38096" dir="8100000">
                    <a:srgbClr val="000000"/>
                  </a:outerShdw>
                </a:effectLst>
                <a:uLnTx/>
                <a:uFillTx/>
                <a:latin typeface="Calibri"/>
              </a:rPr>
              <a:t>SAZNAJMO KAKO SU ZNANSTVENICI MIJENJALI SVIJET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54109" y="980728"/>
            <a:ext cx="2156231" cy="34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rijeci hrvatske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50042" y="183283"/>
            <a:ext cx="2662173" cy="476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5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0264" y="1196752"/>
            <a:ext cx="8784976" cy="5400600"/>
          </a:xfrm>
        </p:spPr>
        <p:txBody>
          <a:bodyPr/>
          <a:lstStyle/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dirty="0" smtClean="0"/>
              <a:t>1. Što </a:t>
            </a:r>
            <a:r>
              <a:rPr lang="hr-HR" dirty="0"/>
              <a:t>je </a:t>
            </a:r>
            <a:r>
              <a:rPr lang="hr-HR" b="1" dirty="0"/>
              <a:t>objektna rečenica</a:t>
            </a:r>
            <a:r>
              <a:rPr lang="hr-HR" dirty="0"/>
              <a:t>?</a:t>
            </a:r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>
                <a:solidFill>
                  <a:srgbClr val="C00000"/>
                </a:solidFill>
              </a:rPr>
              <a:t>Objektna rečenica je zavisnosložena rečenica u kojoj je zavisna </a:t>
            </a:r>
            <a:r>
              <a:rPr lang="hr-HR" sz="2400" dirty="0" err="1">
                <a:solidFill>
                  <a:srgbClr val="C00000"/>
                </a:solidFill>
              </a:rPr>
              <a:t>surečenica</a:t>
            </a:r>
            <a:r>
              <a:rPr lang="hr-HR" sz="2400" dirty="0">
                <a:solidFill>
                  <a:srgbClr val="C00000"/>
                </a:solidFill>
              </a:rPr>
              <a:t> uvrštena na mjesto objekta glavne </a:t>
            </a:r>
            <a:r>
              <a:rPr lang="hr-HR" sz="2400" dirty="0" err="1">
                <a:solidFill>
                  <a:srgbClr val="C00000"/>
                </a:solidFill>
              </a:rPr>
              <a:t>surečenice</a:t>
            </a:r>
            <a:r>
              <a:rPr lang="hr-HR" sz="2400" dirty="0">
                <a:solidFill>
                  <a:srgbClr val="C00000"/>
                </a:solidFill>
              </a:rPr>
              <a:t>.</a:t>
            </a:r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dirty="0" smtClean="0"/>
              <a:t>2. Na </a:t>
            </a:r>
            <a:r>
              <a:rPr lang="hr-HR" dirty="0"/>
              <a:t>koja </a:t>
            </a:r>
            <a:r>
              <a:rPr lang="hr-HR" b="1" dirty="0"/>
              <a:t>pitanja</a:t>
            </a:r>
            <a:r>
              <a:rPr lang="hr-HR" dirty="0"/>
              <a:t> odgovara zavisna objektna </a:t>
            </a:r>
            <a:r>
              <a:rPr lang="hr-HR" dirty="0" err="1"/>
              <a:t>surečenica</a:t>
            </a:r>
            <a:r>
              <a:rPr lang="hr-HR" dirty="0"/>
              <a:t>?</a:t>
            </a:r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>
                <a:solidFill>
                  <a:srgbClr val="C00000"/>
                </a:solidFill>
              </a:rPr>
              <a:t>Zavisna objektna </a:t>
            </a:r>
            <a:r>
              <a:rPr lang="hr-HR" sz="2400" dirty="0" err="1">
                <a:solidFill>
                  <a:srgbClr val="C00000"/>
                </a:solidFill>
              </a:rPr>
              <a:t>surečenica</a:t>
            </a:r>
            <a:r>
              <a:rPr lang="hr-HR" sz="2400" dirty="0">
                <a:solidFill>
                  <a:srgbClr val="C00000"/>
                </a:solidFill>
              </a:rPr>
              <a:t> odgovara na pitanja za </a:t>
            </a:r>
            <a:r>
              <a:rPr lang="hr-HR" sz="2400" dirty="0" smtClean="0">
                <a:solidFill>
                  <a:srgbClr val="C00000"/>
                </a:solidFill>
              </a:rPr>
              <a:t>akuzativ (Koga? Što</a:t>
            </a:r>
            <a:r>
              <a:rPr lang="hr-HR" sz="2400" dirty="0">
                <a:solidFill>
                  <a:srgbClr val="C00000"/>
                </a:solidFill>
              </a:rPr>
              <a:t>?).</a:t>
            </a:r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dirty="0" smtClean="0"/>
              <a:t>3. Koja </a:t>
            </a:r>
            <a:r>
              <a:rPr lang="hr-HR" dirty="0"/>
              <a:t>rečenica nastaje </a:t>
            </a:r>
            <a:r>
              <a:rPr lang="hr-HR" b="1" dirty="0"/>
              <a:t>preoblikom</a:t>
            </a:r>
            <a:r>
              <a:rPr lang="hr-HR" dirty="0"/>
              <a:t> upravnoga govora u neupravni?</a:t>
            </a:r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>
                <a:solidFill>
                  <a:srgbClr val="C00000"/>
                </a:solidFill>
              </a:rPr>
              <a:t>Objektna rečenica.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664412" y="188640"/>
            <a:ext cx="4079131" cy="854964"/>
          </a:xfrm>
        </p:spPr>
        <p:txBody>
          <a:bodyPr/>
          <a:lstStyle/>
          <a:p>
            <a:pPr lvl="0"/>
            <a:r>
              <a:rPr lang="hr-HR" sz="4400" dirty="0" smtClean="0">
                <a:solidFill>
                  <a:srgbClr val="629DD1"/>
                </a:solidFill>
              </a:rPr>
              <a:t>Ponovimo</a:t>
            </a:r>
            <a:endParaRPr lang="hr-HR" sz="4400" dirty="0">
              <a:solidFill>
                <a:srgbClr val="629DD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16" y="4507386"/>
            <a:ext cx="3384376" cy="219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6288" y="1268760"/>
            <a:ext cx="8568952" cy="5328592"/>
          </a:xfrm>
        </p:spPr>
        <p:txBody>
          <a:bodyPr/>
          <a:lstStyle/>
          <a:p>
            <a:pPr marL="0" lvl="0" indent="0">
              <a:buNone/>
            </a:pPr>
            <a:r>
              <a:rPr lang="hr-HR" sz="2400" b="1" dirty="0" smtClean="0"/>
              <a:t>1. </a:t>
            </a:r>
            <a:r>
              <a:rPr lang="hr-HR" sz="2400" dirty="0" smtClean="0"/>
              <a:t>Podcrtaj </a:t>
            </a:r>
            <a:r>
              <a:rPr lang="hr-HR" sz="2400" b="1" dirty="0"/>
              <a:t>objekte</a:t>
            </a:r>
            <a:r>
              <a:rPr lang="hr-HR" sz="2400" dirty="0"/>
              <a:t> u rečenicama i odredi </a:t>
            </a:r>
            <a:r>
              <a:rPr lang="hr-HR" sz="2400" dirty="0" smtClean="0"/>
              <a:t>jesu li </a:t>
            </a:r>
            <a:r>
              <a:rPr lang="hr-HR" sz="2400" b="1" dirty="0"/>
              <a:t>izravni</a:t>
            </a:r>
            <a:r>
              <a:rPr lang="hr-HR" sz="2400" dirty="0"/>
              <a:t> ili </a:t>
            </a:r>
            <a:r>
              <a:rPr lang="hr-HR" sz="2400" b="1" dirty="0" smtClean="0"/>
              <a:t>neizravni</a:t>
            </a:r>
            <a:r>
              <a:rPr lang="hr-HR" sz="2400" dirty="0" smtClean="0"/>
              <a:t>.</a:t>
            </a:r>
          </a:p>
          <a:p>
            <a:pPr marL="45720" lvl="0" indent="0">
              <a:buNone/>
            </a:pPr>
            <a:r>
              <a:rPr lang="hr-HR" sz="2400" dirty="0" smtClean="0"/>
              <a:t>   </a:t>
            </a:r>
          </a:p>
          <a:p>
            <a:pPr marL="45720" lv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• Vrsni </a:t>
            </a:r>
            <a:r>
              <a:rPr lang="hr-HR" sz="2400" dirty="0"/>
              <a:t>znanstvenici posvećuju svoj život znanosti.</a:t>
            </a:r>
          </a:p>
          <a:p>
            <a:pPr marL="45720" lvl="0" indent="0">
              <a:buNone/>
            </a:pPr>
            <a:endParaRPr lang="hr-HR" sz="2400" dirty="0" smtClean="0"/>
          </a:p>
          <a:p>
            <a:pPr marL="45720" lvl="0" indent="0">
              <a:buNone/>
            </a:pPr>
            <a:r>
              <a:rPr lang="hr-HR" sz="2400" dirty="0">
                <a:sym typeface="Wingdings 2"/>
              </a:rPr>
              <a:t> </a:t>
            </a:r>
            <a:r>
              <a:rPr lang="hr-HR" sz="2400" dirty="0" smtClean="0">
                <a:sym typeface="Wingdings 2"/>
              </a:rPr>
              <a:t>•</a:t>
            </a:r>
            <a:r>
              <a:rPr lang="hr-HR" sz="2400" dirty="0" smtClean="0"/>
              <a:t> Nalaze </a:t>
            </a:r>
            <a:r>
              <a:rPr lang="hr-HR" sz="2400" dirty="0"/>
              <a:t>uzročnike bolesti i pružaju nadu oboljelima.</a:t>
            </a:r>
          </a:p>
          <a:p>
            <a:pPr marL="45720" lvl="0" indent="0">
              <a:buNone/>
            </a:pPr>
            <a:endParaRPr lang="hr-HR" sz="2400" dirty="0" smtClean="0"/>
          </a:p>
          <a:p>
            <a:pPr marL="45720" lv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• Mijenjaju </a:t>
            </a:r>
            <a:r>
              <a:rPr lang="hr-HR" sz="2400" dirty="0"/>
              <a:t>svijet i čine ga boljim.</a:t>
            </a:r>
          </a:p>
          <a:p>
            <a:pPr marL="45720" lvl="0" indent="0">
              <a:buNone/>
            </a:pPr>
            <a:r>
              <a:rPr lang="hr-HR" sz="2400" dirty="0"/>
              <a:t>                            </a:t>
            </a:r>
          </a:p>
          <a:p>
            <a:pPr marL="45720" lvl="0" indent="0">
              <a:buNone/>
            </a:pPr>
            <a:r>
              <a:rPr lang="hr-HR" sz="2400" dirty="0" smtClean="0"/>
              <a:t> • Svjesni </a:t>
            </a:r>
            <a:r>
              <a:rPr lang="hr-HR" sz="2400" dirty="0"/>
              <a:t>smo važnosti znanosti.</a:t>
            </a:r>
          </a:p>
          <a:p>
            <a:pPr marL="45720" lvl="0" indent="0">
              <a:buNone/>
            </a:pPr>
            <a:endParaRPr lang="hr-HR" sz="2400" dirty="0" smtClean="0"/>
          </a:p>
          <a:p>
            <a:pPr marL="45720" lv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• Ideje </a:t>
            </a:r>
            <a:r>
              <a:rPr lang="hr-HR" sz="2400" dirty="0"/>
              <a:t>znanstvenika mijenjaju naš život.</a:t>
            </a:r>
          </a:p>
          <a:p>
            <a:pPr marL="0" lv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664412" y="188640"/>
            <a:ext cx="4079131" cy="854964"/>
          </a:xfrm>
        </p:spPr>
        <p:txBody>
          <a:bodyPr/>
          <a:lstStyle/>
          <a:p>
            <a:pPr lvl="0"/>
            <a:r>
              <a:rPr lang="hr-HR" sz="4400" dirty="0" smtClean="0">
                <a:solidFill>
                  <a:srgbClr val="629DD1"/>
                </a:solidFill>
              </a:rPr>
              <a:t>Vježba</a:t>
            </a:r>
            <a:endParaRPr lang="hr-HR" sz="4400" dirty="0">
              <a:solidFill>
                <a:srgbClr val="629DD1"/>
              </a:solidFill>
            </a:endParaRPr>
          </a:p>
        </p:txBody>
      </p:sp>
      <p:cxnSp>
        <p:nvCxnSpPr>
          <p:cNvPr id="6" name="Ravni poveznik 5"/>
          <p:cNvCxnSpPr/>
          <p:nvPr/>
        </p:nvCxnSpPr>
        <p:spPr>
          <a:xfrm>
            <a:off x="5112792" y="2564904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5841256" y="2564904"/>
            <a:ext cx="999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5049168" y="177281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242852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O. I.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 flipH="1">
            <a:off x="5860333" y="1786105"/>
            <a:ext cx="99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242852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O. </a:t>
            </a:r>
            <a:r>
              <a:rPr lang="hr-HR" sz="2400" dirty="0" smtClean="0">
                <a:solidFill>
                  <a:srgbClr val="FF0000"/>
                </a:solidFill>
              </a:rPr>
              <a:t>N. 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12" name="Ravni poveznik 11"/>
          <p:cNvCxnSpPr/>
          <p:nvPr/>
        </p:nvCxnSpPr>
        <p:spPr>
          <a:xfrm>
            <a:off x="5860333" y="3446481"/>
            <a:ext cx="1268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5112792" y="3446481"/>
            <a:ext cx="620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1872432" y="3429000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/>
          <p:cNvSpPr txBox="1"/>
          <p:nvPr/>
        </p:nvSpPr>
        <p:spPr>
          <a:xfrm>
            <a:off x="2132750" y="26597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242852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O. I.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5074180" y="26597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242852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O. I.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6059588" y="2664328"/>
            <a:ext cx="92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242852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O. </a:t>
            </a:r>
            <a:r>
              <a:rPr lang="hr-HR" sz="2400" dirty="0" smtClean="0">
                <a:solidFill>
                  <a:srgbClr val="FF0000"/>
                </a:solidFill>
              </a:rPr>
              <a:t>N. 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23" name="Ravni poveznik 22"/>
          <p:cNvCxnSpPr/>
          <p:nvPr/>
        </p:nvCxnSpPr>
        <p:spPr>
          <a:xfrm>
            <a:off x="2178466" y="4365104"/>
            <a:ext cx="746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3553768" y="4365104"/>
            <a:ext cx="406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/>
          <p:cNvCxnSpPr/>
          <p:nvPr/>
        </p:nvCxnSpPr>
        <p:spPr>
          <a:xfrm>
            <a:off x="2558487" y="5229200"/>
            <a:ext cx="9952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niOkvir 30"/>
          <p:cNvSpPr txBox="1"/>
          <p:nvPr/>
        </p:nvSpPr>
        <p:spPr>
          <a:xfrm>
            <a:off x="3456608" y="357301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242852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O. I.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2154148" y="357301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242852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O. I.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2560083" y="4473949"/>
            <a:ext cx="92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242852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O. </a:t>
            </a:r>
            <a:r>
              <a:rPr lang="hr-HR" sz="2400" dirty="0" smtClean="0">
                <a:solidFill>
                  <a:srgbClr val="FF0000"/>
                </a:solidFill>
              </a:rPr>
              <a:t>N. 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34" name="Ravni poveznik 33"/>
          <p:cNvCxnSpPr/>
          <p:nvPr/>
        </p:nvCxnSpPr>
        <p:spPr>
          <a:xfrm>
            <a:off x="5049168" y="6093296"/>
            <a:ext cx="639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niOkvir 35"/>
          <p:cNvSpPr txBox="1"/>
          <p:nvPr/>
        </p:nvSpPr>
        <p:spPr>
          <a:xfrm>
            <a:off x="4972968" y="537321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242852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O. I. 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21" grpId="0"/>
      <p:bldP spid="22" grpId="0"/>
      <p:bldP spid="31" grpId="0"/>
      <p:bldP spid="32" grpId="0"/>
      <p:bldP spid="3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7380" y="1070301"/>
            <a:ext cx="842493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2. </a:t>
            </a:r>
            <a:r>
              <a:rPr lang="hr-HR" sz="2400" dirty="0" smtClean="0"/>
              <a:t>Podcrtaj  </a:t>
            </a:r>
            <a:r>
              <a:rPr lang="hr-HR" sz="2400" b="1" dirty="0" smtClean="0"/>
              <a:t>zavisne objektne </a:t>
            </a:r>
            <a:r>
              <a:rPr lang="hr-HR" sz="2400" b="1" dirty="0" err="1" smtClean="0"/>
              <a:t>surečenice</a:t>
            </a:r>
            <a:r>
              <a:rPr lang="hr-HR" sz="2400" b="1" dirty="0" smtClean="0"/>
              <a:t> </a:t>
            </a:r>
            <a:r>
              <a:rPr lang="hr-HR" sz="2400" dirty="0" smtClean="0"/>
              <a:t>u sljedećim primjerima. 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664412" y="188640"/>
            <a:ext cx="4079131" cy="854964"/>
          </a:xfrm>
        </p:spPr>
        <p:txBody>
          <a:bodyPr/>
          <a:lstStyle/>
          <a:p>
            <a:pPr lvl="0"/>
            <a:r>
              <a:rPr lang="hr-HR" sz="4400" dirty="0" smtClean="0">
                <a:solidFill>
                  <a:srgbClr val="629DD1"/>
                </a:solidFill>
              </a:rPr>
              <a:t>Vježba</a:t>
            </a:r>
            <a:endParaRPr lang="hr-HR" sz="4400" dirty="0">
              <a:solidFill>
                <a:srgbClr val="629DD1"/>
              </a:solidFill>
            </a:endParaRPr>
          </a:p>
        </p:txBody>
      </p:sp>
      <p:pic>
        <p:nvPicPr>
          <p:cNvPr id="4098" name="Picture 2" descr="http://genius-croatia.com/wp-content/themes/dt-nimble/timthumb.php?src=/wp-content/uploads/2012/12/Ivan-Vucetic.jpg&amp;zc=1&amp;w=22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6" y="1636498"/>
            <a:ext cx="1296144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jeni pravokutni oblačić 5"/>
          <p:cNvSpPr/>
          <p:nvPr/>
        </p:nvSpPr>
        <p:spPr>
          <a:xfrm>
            <a:off x="2808536" y="1772816"/>
            <a:ext cx="5904656" cy="1241470"/>
          </a:xfrm>
          <a:prstGeom prst="wedgeRoundRectCallout">
            <a:avLst>
              <a:gd name="adj1" fmla="val -66864"/>
              <a:gd name="adj2" fmla="val -152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200" dirty="0"/>
              <a:t>O</a:t>
            </a:r>
            <a:r>
              <a:rPr lang="hr-HR" sz="2200" dirty="0" smtClean="0"/>
              <a:t>tkrio sam daktiloskopiju</a:t>
            </a:r>
            <a:r>
              <a:rPr lang="hr-HR" sz="2200" dirty="0"/>
              <a:t>. Time </a:t>
            </a:r>
            <a:r>
              <a:rPr lang="hr-HR" sz="2200" dirty="0" smtClean="0"/>
              <a:t>sam omogućio </a:t>
            </a:r>
          </a:p>
          <a:p>
            <a:r>
              <a:rPr lang="hr-HR" sz="2200" dirty="0" smtClean="0"/>
              <a:t>da </a:t>
            </a:r>
            <a:r>
              <a:rPr lang="hr-HR" sz="2200" dirty="0"/>
              <a:t>se </a:t>
            </a:r>
            <a:r>
              <a:rPr lang="hr-HR" sz="2200" dirty="0" smtClean="0"/>
              <a:t>identitet osobe </a:t>
            </a:r>
            <a:r>
              <a:rPr lang="hr-HR" sz="2200" dirty="0"/>
              <a:t>u istragama </a:t>
            </a:r>
            <a:r>
              <a:rPr lang="hr-HR" sz="2200" dirty="0" smtClean="0"/>
              <a:t>može odrediti </a:t>
            </a:r>
            <a:r>
              <a:rPr lang="hr-HR" sz="2200" dirty="0"/>
              <a:t>prema </a:t>
            </a:r>
            <a:r>
              <a:rPr lang="hr-HR" sz="2200" dirty="0" smtClean="0"/>
              <a:t>otiscima prstiju</a:t>
            </a:r>
            <a:r>
              <a:rPr lang="hr-HR" sz="2200" dirty="0"/>
              <a:t>.</a:t>
            </a:r>
            <a:endParaRPr lang="hr-HR" sz="2200" dirty="0"/>
          </a:p>
        </p:txBody>
      </p:sp>
      <p:sp>
        <p:nvSpPr>
          <p:cNvPr id="7" name="AutoShape 6" descr="https://upload.wikimedia.org/wikipedia/commons/thumb/e/e5/%E0%B8%A0%E0%B8%B2%E0%B8%9E%E0%B8%96%E0%B9%88%E0%B8%B2%E0%B8%A2%E0%B8%82%E0%B8%AD%E0%B8%87Andria_Mohorovicic.gif/220px-%E0%B8%A0%E0%B8%B2%E0%B8%9E%E0%B8%96%E0%B9%88%E0%B8%B2%E0%B8%A2%E0%B8%82%E0%B8%AD%E0%B8%87Andria_Mohorovicic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https://upload.wikimedia.org/wikipedia/commons/thumb/e/e5/%E0%B8%A0%E0%B8%B2%E0%B8%9E%E0%B8%96%E0%B9%88%E0%B8%B2%E0%B8%A2%E0%B8%82%E0%B8%AD%E0%B8%87Andria_Mohorovicic.gif/220px-%E0%B8%A0%E0%B8%B2%E0%B8%9E%E0%B8%96%E0%B9%88%E0%B8%B2%E0%B8%A2%E0%B8%82%E0%B8%AD%E0%B8%87Andria_Mohorovicic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0" descr="ภาพถ่ายของAndria Mohorovicic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2" descr="ภาพถ่ายของAndria Mohorovicic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094" y="3284984"/>
            <a:ext cx="125209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aobljeni pravokutni oblačić 13"/>
          <p:cNvSpPr/>
          <p:nvPr/>
        </p:nvSpPr>
        <p:spPr>
          <a:xfrm>
            <a:off x="714720" y="3619039"/>
            <a:ext cx="6628693" cy="988074"/>
          </a:xfrm>
          <a:prstGeom prst="wedgeRoundRectCallout">
            <a:avLst>
              <a:gd name="adj1" fmla="val 54771"/>
              <a:gd name="adj2" fmla="val -222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200" dirty="0"/>
              <a:t>P</a:t>
            </a:r>
            <a:r>
              <a:rPr lang="hr-HR" sz="2200" dirty="0" smtClean="0"/>
              <a:t>rvi sam </a:t>
            </a:r>
            <a:r>
              <a:rPr lang="hr-HR" sz="2200" dirty="0"/>
              <a:t>u </a:t>
            </a:r>
            <a:r>
              <a:rPr lang="hr-HR" sz="2200" dirty="0" smtClean="0"/>
              <a:t>svijetu ustanovio </a:t>
            </a:r>
            <a:r>
              <a:rPr lang="hr-HR" sz="2200" dirty="0"/>
              <a:t>da je </a:t>
            </a:r>
            <a:r>
              <a:rPr lang="hr-HR" sz="2200" dirty="0" smtClean="0"/>
              <a:t>Zemlja slojevita</a:t>
            </a:r>
            <a:r>
              <a:rPr lang="hr-HR" sz="2200" dirty="0"/>
              <a:t>. </a:t>
            </a:r>
            <a:endParaRPr lang="hr-HR" sz="2200" dirty="0" smtClean="0"/>
          </a:p>
          <a:p>
            <a:r>
              <a:rPr lang="hr-HR" sz="2200" dirty="0" smtClean="0"/>
              <a:t>Otkrio sam da je </a:t>
            </a:r>
            <a:r>
              <a:rPr lang="hr-HR" sz="2200" dirty="0"/>
              <a:t>uzrok </a:t>
            </a:r>
            <a:r>
              <a:rPr lang="hr-HR" sz="2200" dirty="0" smtClean="0"/>
              <a:t>potresa pomicanje velikih ploča</a:t>
            </a:r>
            <a:r>
              <a:rPr lang="hr-HR" sz="2200" dirty="0"/>
              <a:t>.</a:t>
            </a:r>
            <a:endParaRPr lang="hr-HR" sz="2200" dirty="0"/>
          </a:p>
        </p:txBody>
      </p:sp>
      <p:sp>
        <p:nvSpPr>
          <p:cNvPr id="15" name="Zaobljeni pravokutni oblačić 14"/>
          <p:cNvSpPr/>
          <p:nvPr/>
        </p:nvSpPr>
        <p:spPr>
          <a:xfrm>
            <a:off x="2520504" y="5390968"/>
            <a:ext cx="5400600" cy="1220502"/>
          </a:xfrm>
          <a:prstGeom prst="wedgeRoundRectCallout">
            <a:avLst>
              <a:gd name="adj1" fmla="val -64812"/>
              <a:gd name="adj2" fmla="val -174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200" dirty="0" smtClean="0"/>
              <a:t>Svi znaju da sam izumio mehaničku olovku. Ali malo </a:t>
            </a:r>
            <a:r>
              <a:rPr lang="pl-PL" sz="2200" dirty="0"/>
              <a:t>ljudi zna da </a:t>
            </a:r>
            <a:r>
              <a:rPr lang="pl-PL" sz="2200" dirty="0" smtClean="0"/>
              <a:t>sam </a:t>
            </a:r>
            <a:r>
              <a:rPr lang="hr-HR" sz="2200" dirty="0" smtClean="0"/>
              <a:t>konstruirao i prvi hrvatski zrakoplov. </a:t>
            </a:r>
            <a:endParaRPr lang="hr-HR" sz="2200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4" y="5016423"/>
            <a:ext cx="1276037" cy="159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531500" y="3099197"/>
            <a:ext cx="1584176" cy="37157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2"/>
                </a:solidFill>
              </a:rPr>
              <a:t>Ivan Vučetić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307974" y="6395148"/>
            <a:ext cx="1839079" cy="37157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2"/>
                </a:solidFill>
              </a:rPr>
              <a:t>Slavoljub Penkala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6928457" y="4755381"/>
            <a:ext cx="2317371" cy="37157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2"/>
                </a:solidFill>
              </a:rPr>
              <a:t>Andrija Mohorovičić</a:t>
            </a:r>
            <a:endParaRPr lang="hr-HR" dirty="0">
              <a:solidFill>
                <a:schemeClr val="tx2"/>
              </a:solidFill>
            </a:endParaRPr>
          </a:p>
        </p:txBody>
      </p:sp>
      <p:cxnSp>
        <p:nvCxnSpPr>
          <p:cNvPr id="13" name="Ravni poveznik 12"/>
          <p:cNvCxnSpPr/>
          <p:nvPr/>
        </p:nvCxnSpPr>
        <p:spPr>
          <a:xfrm>
            <a:off x="3046583" y="2546646"/>
            <a:ext cx="540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2952552" y="2879545"/>
            <a:ext cx="2614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/>
          <p:cNvCxnSpPr/>
          <p:nvPr/>
        </p:nvCxnSpPr>
        <p:spPr>
          <a:xfrm>
            <a:off x="2195510" y="4437112"/>
            <a:ext cx="4880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>
            <a:off x="4029066" y="4113076"/>
            <a:ext cx="24518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>
            <a:off x="3672632" y="5813946"/>
            <a:ext cx="3788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/>
          <p:cNvCxnSpPr/>
          <p:nvPr/>
        </p:nvCxnSpPr>
        <p:spPr>
          <a:xfrm>
            <a:off x="4635525" y="6165304"/>
            <a:ext cx="2825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>
            <a:off x="2700524" y="6461320"/>
            <a:ext cx="20522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1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6288" y="1196752"/>
            <a:ext cx="828092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3</a:t>
            </a:r>
            <a:r>
              <a:rPr lang="hr-HR" sz="2400" b="1" dirty="0" smtClean="0"/>
              <a:t>. </a:t>
            </a:r>
            <a:r>
              <a:rPr lang="hr-HR" sz="2400" dirty="0" smtClean="0"/>
              <a:t>Podcrtane </a:t>
            </a:r>
            <a:r>
              <a:rPr lang="hr-HR" sz="2400" dirty="0"/>
              <a:t>objekte i objektne skupove </a:t>
            </a:r>
            <a:r>
              <a:rPr lang="hr-HR" sz="2400" dirty="0" smtClean="0"/>
              <a:t>preoblikuj u </a:t>
            </a:r>
            <a:r>
              <a:rPr lang="hr-HR" sz="2400" b="1" dirty="0" smtClean="0"/>
              <a:t>zavisne  </a:t>
            </a:r>
          </a:p>
          <a:p>
            <a:pPr marL="0" indent="0">
              <a:buNone/>
            </a:pPr>
            <a:r>
              <a:rPr lang="hr-HR" sz="2400" b="1" dirty="0" smtClean="0"/>
              <a:t>     objektne </a:t>
            </a:r>
            <a:r>
              <a:rPr lang="hr-HR" sz="2400" b="1" dirty="0" err="1" smtClean="0"/>
              <a:t>surečenice</a:t>
            </a:r>
            <a:r>
              <a:rPr lang="hr-HR" sz="2400" dirty="0"/>
              <a:t>.</a:t>
            </a:r>
            <a:r>
              <a:rPr lang="hr-HR" sz="2400" dirty="0" smtClean="0"/>
              <a:t> </a:t>
            </a:r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>
                <a:sym typeface="Wingdings 2"/>
              </a:rPr>
              <a:t>• </a:t>
            </a:r>
            <a:r>
              <a:rPr lang="hr-HR" sz="2400" dirty="0" smtClean="0"/>
              <a:t>Sa </a:t>
            </a:r>
            <a:r>
              <a:rPr lang="hr-HR" sz="2400" dirty="0"/>
              <a:t>zanimanjem pratimo </a:t>
            </a:r>
            <a:r>
              <a:rPr lang="hr-HR" sz="2400" u="sng" dirty="0"/>
              <a:t>izlaganje znanstvenika</a:t>
            </a:r>
            <a:r>
              <a:rPr lang="hr-HR" sz="2400" dirty="0" smtClean="0"/>
              <a:t>.</a:t>
            </a:r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/>
              <a:t>   </a:t>
            </a:r>
            <a:r>
              <a:rPr lang="hr-HR" sz="2400" dirty="0">
                <a:solidFill>
                  <a:srgbClr val="C00000"/>
                </a:solidFill>
              </a:rPr>
              <a:t>Sa zanimanjem pratimo </a:t>
            </a:r>
            <a:r>
              <a:rPr lang="hr-HR" sz="2400" u="sng" dirty="0">
                <a:solidFill>
                  <a:srgbClr val="C00000"/>
                </a:solidFill>
              </a:rPr>
              <a:t>što izlažu znanstvenici</a:t>
            </a:r>
            <a:r>
              <a:rPr lang="hr-HR" sz="2400" dirty="0" smtClean="0">
                <a:solidFill>
                  <a:srgbClr val="C00000"/>
                </a:solidFill>
              </a:rPr>
              <a:t>.</a:t>
            </a:r>
            <a:endParaRPr lang="hr-HR" sz="2400" dirty="0"/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/>
              <a:t>• Svakoga </a:t>
            </a:r>
            <a:r>
              <a:rPr lang="hr-HR" sz="2400" dirty="0"/>
              <a:t>dana možemo vidjeti </a:t>
            </a:r>
            <a:r>
              <a:rPr lang="hr-HR" sz="2400" u="sng" dirty="0"/>
              <a:t>napredak znanosti</a:t>
            </a:r>
            <a:r>
              <a:rPr lang="hr-HR" sz="2400" dirty="0" smtClean="0"/>
              <a:t>.</a:t>
            </a:r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/>
              <a:t>   </a:t>
            </a:r>
            <a:r>
              <a:rPr lang="hr-HR" sz="2400" dirty="0">
                <a:solidFill>
                  <a:srgbClr val="C00000"/>
                </a:solidFill>
              </a:rPr>
              <a:t>Svakoga dana možemo vidjeti </a:t>
            </a:r>
            <a:r>
              <a:rPr lang="hr-HR" sz="2400" u="sng" dirty="0">
                <a:solidFill>
                  <a:srgbClr val="C00000"/>
                </a:solidFill>
              </a:rPr>
              <a:t>kako znanost napreduje</a:t>
            </a:r>
            <a:r>
              <a:rPr lang="hr-HR" sz="2400" dirty="0" smtClean="0">
                <a:solidFill>
                  <a:srgbClr val="C00000"/>
                </a:solidFill>
              </a:rPr>
              <a:t>.</a:t>
            </a:r>
            <a:endParaRPr lang="hr-HR" sz="2400" dirty="0"/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/>
              <a:t>• Ljudi </a:t>
            </a:r>
            <a:r>
              <a:rPr lang="hr-HR" sz="2400" dirty="0"/>
              <a:t>su shvatili </a:t>
            </a:r>
            <a:r>
              <a:rPr lang="hr-HR" sz="2400" u="sng" dirty="0"/>
              <a:t>moć ljudskog uma</a:t>
            </a:r>
            <a:r>
              <a:rPr lang="hr-HR" sz="2400" dirty="0" smtClean="0"/>
              <a:t>.</a:t>
            </a:r>
          </a:p>
          <a:p>
            <a:pPr marL="4572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>
                <a:solidFill>
                  <a:srgbClr val="843C0C"/>
                </a:solidFill>
              </a:rPr>
              <a:t>    </a:t>
            </a:r>
            <a:r>
              <a:rPr lang="hr-HR" sz="2400" dirty="0" smtClean="0">
                <a:solidFill>
                  <a:srgbClr val="C00000"/>
                </a:solidFill>
              </a:rPr>
              <a:t>Ljudi </a:t>
            </a:r>
            <a:r>
              <a:rPr lang="hr-HR" sz="2400" dirty="0">
                <a:solidFill>
                  <a:srgbClr val="C00000"/>
                </a:solidFill>
              </a:rPr>
              <a:t>su shvatili </a:t>
            </a:r>
            <a:r>
              <a:rPr lang="hr-HR" sz="2400" u="sng" dirty="0">
                <a:solidFill>
                  <a:srgbClr val="C00000"/>
                </a:solidFill>
              </a:rPr>
              <a:t>koliko je moćan ljudski um</a:t>
            </a:r>
            <a:r>
              <a:rPr lang="hr-HR" sz="2400" dirty="0" smtClean="0">
                <a:solidFill>
                  <a:srgbClr val="C00000"/>
                </a:solidFill>
              </a:rPr>
              <a:t>.</a:t>
            </a:r>
            <a:endParaRPr lang="hr-HR" sz="2400" dirty="0"/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/>
              <a:t>• Bez </a:t>
            </a:r>
            <a:r>
              <a:rPr lang="hr-HR" sz="2400" dirty="0"/>
              <a:t>napretka znanosti ne </a:t>
            </a:r>
            <a:r>
              <a:rPr lang="hr-HR" sz="2400" dirty="0" smtClean="0"/>
              <a:t>možemo postići </a:t>
            </a:r>
            <a:r>
              <a:rPr lang="hr-HR" sz="2400" u="sng" dirty="0"/>
              <a:t>bolje životne uvjete</a:t>
            </a:r>
            <a:r>
              <a:rPr lang="hr-HR" sz="2400" dirty="0"/>
              <a:t>.</a:t>
            </a:r>
          </a:p>
          <a:p>
            <a:pPr marL="0" lvl="0" indent="0">
              <a:buNone/>
            </a:pPr>
            <a:r>
              <a:rPr lang="hr-HR" sz="2400" dirty="0" smtClean="0">
                <a:solidFill>
                  <a:srgbClr val="843C0C"/>
                </a:solidFill>
              </a:rPr>
              <a:t>    </a:t>
            </a:r>
            <a:r>
              <a:rPr lang="hr-HR" sz="2400" dirty="0" smtClean="0">
                <a:solidFill>
                  <a:srgbClr val="C00000"/>
                </a:solidFill>
              </a:rPr>
              <a:t>Bez </a:t>
            </a:r>
            <a:r>
              <a:rPr lang="hr-HR" sz="2400" dirty="0">
                <a:solidFill>
                  <a:srgbClr val="C00000"/>
                </a:solidFill>
              </a:rPr>
              <a:t>napretka znanosti ne </a:t>
            </a:r>
            <a:r>
              <a:rPr lang="hr-HR" sz="2400" dirty="0" smtClean="0">
                <a:solidFill>
                  <a:srgbClr val="C00000"/>
                </a:solidFill>
              </a:rPr>
              <a:t>možemo postići </a:t>
            </a:r>
            <a:r>
              <a:rPr lang="hr-HR" sz="2400" u="sng" dirty="0">
                <a:solidFill>
                  <a:srgbClr val="C00000"/>
                </a:solidFill>
              </a:rPr>
              <a:t>da živimo bolje</a:t>
            </a:r>
            <a:r>
              <a:rPr lang="hr-HR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664412" y="188640"/>
            <a:ext cx="4079131" cy="854964"/>
          </a:xfrm>
        </p:spPr>
        <p:txBody>
          <a:bodyPr/>
          <a:lstStyle/>
          <a:p>
            <a:pPr lvl="0"/>
            <a:r>
              <a:rPr lang="hr-HR" sz="4400" dirty="0" smtClean="0">
                <a:solidFill>
                  <a:srgbClr val="629DD1"/>
                </a:solidFill>
              </a:rPr>
              <a:t>Vježba</a:t>
            </a:r>
            <a:endParaRPr lang="hr-HR" sz="4400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6288" y="1196752"/>
            <a:ext cx="828092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4</a:t>
            </a:r>
            <a:r>
              <a:rPr lang="hr-HR" sz="2400" b="1" dirty="0" smtClean="0"/>
              <a:t>. </a:t>
            </a:r>
            <a:r>
              <a:rPr lang="hr-HR" sz="2400" b="1" dirty="0"/>
              <a:t>Preoblikuj </a:t>
            </a:r>
            <a:r>
              <a:rPr lang="hr-HR" sz="2400" dirty="0"/>
              <a:t>zavisnosložene objektne rečenice u </a:t>
            </a:r>
            <a:r>
              <a:rPr lang="hr-HR" sz="2400" b="1" dirty="0" smtClean="0"/>
              <a:t>jednostavne.</a:t>
            </a:r>
          </a:p>
          <a:p>
            <a:pPr marL="0" indent="0">
              <a:buNone/>
            </a:pPr>
            <a:endParaRPr lang="hr-HR" sz="1000" b="1" dirty="0" smtClean="0"/>
          </a:p>
          <a:p>
            <a:pPr marL="0" lvl="0" indent="0">
              <a:buNone/>
            </a:pPr>
            <a:r>
              <a:rPr lang="hr-HR" sz="2400" dirty="0" smtClean="0">
                <a:sym typeface="Wingdings 2"/>
              </a:rPr>
              <a:t> • </a:t>
            </a:r>
            <a:r>
              <a:rPr lang="hr-HR" sz="2400" dirty="0"/>
              <a:t>Nećemo zaboraviti </a:t>
            </a:r>
            <a:r>
              <a:rPr lang="hr-HR" sz="2400" b="1" dirty="0"/>
              <a:t>kakav je uspjeh postigao</a:t>
            </a:r>
            <a:r>
              <a:rPr lang="hr-HR" sz="2400" dirty="0"/>
              <a:t>.</a:t>
            </a:r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/>
              <a:t>   </a:t>
            </a:r>
            <a:r>
              <a:rPr lang="hr-HR" sz="2400" dirty="0" smtClean="0">
                <a:solidFill>
                  <a:srgbClr val="C00000"/>
                </a:solidFill>
              </a:rPr>
              <a:t>Nećemo </a:t>
            </a:r>
            <a:r>
              <a:rPr lang="hr-HR" sz="2400" dirty="0">
                <a:solidFill>
                  <a:srgbClr val="C00000"/>
                </a:solidFill>
              </a:rPr>
              <a:t>zaboraviti </a:t>
            </a:r>
            <a:r>
              <a:rPr lang="hr-HR" sz="2400" b="1" dirty="0">
                <a:solidFill>
                  <a:srgbClr val="C00000"/>
                </a:solidFill>
              </a:rPr>
              <a:t>njegov </a:t>
            </a:r>
            <a:r>
              <a:rPr lang="hr-HR" sz="2400" b="1" dirty="0" smtClean="0">
                <a:solidFill>
                  <a:srgbClr val="C00000"/>
                </a:solidFill>
              </a:rPr>
              <a:t>uspjeh. </a:t>
            </a:r>
          </a:p>
          <a:p>
            <a:pPr marL="0" lvl="0" indent="0">
              <a:buNone/>
            </a:pPr>
            <a:r>
              <a:rPr lang="hr-HR" sz="2400" dirty="0" smtClean="0"/>
              <a:t> • </a:t>
            </a:r>
            <a:r>
              <a:rPr lang="hr-HR" sz="2400" dirty="0"/>
              <a:t>Znanstvenici stalno istražuju </a:t>
            </a:r>
            <a:r>
              <a:rPr lang="hr-HR" sz="2400" b="1" dirty="0"/>
              <a:t>kako liječiti bolesti</a:t>
            </a:r>
            <a:r>
              <a:rPr lang="hr-HR" sz="2400" dirty="0" smtClean="0"/>
              <a:t>.</a:t>
            </a:r>
            <a:endParaRPr lang="hr-HR" sz="2400" dirty="0"/>
          </a:p>
          <a:p>
            <a:pPr marL="45720" lvl="0" indent="0">
              <a:buNone/>
            </a:pPr>
            <a:r>
              <a:rPr lang="hr-HR" sz="2400" dirty="0" smtClean="0"/>
              <a:t>   </a:t>
            </a:r>
            <a:r>
              <a:rPr lang="hr-HR" sz="2400" dirty="0">
                <a:solidFill>
                  <a:srgbClr val="C00000"/>
                </a:solidFill>
              </a:rPr>
              <a:t>Znanstvenici stalno istražuju </a:t>
            </a:r>
            <a:r>
              <a:rPr lang="hr-HR" sz="2400" b="1" dirty="0">
                <a:solidFill>
                  <a:srgbClr val="C00000"/>
                </a:solidFill>
              </a:rPr>
              <a:t>liječenje bolesti</a:t>
            </a:r>
            <a:r>
              <a:rPr lang="hr-HR" sz="2400" dirty="0">
                <a:solidFill>
                  <a:srgbClr val="C0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hr-HR" sz="2400" dirty="0" smtClean="0"/>
              <a:t> • </a:t>
            </a:r>
            <a:r>
              <a:rPr lang="hr-HR" sz="2400" dirty="0"/>
              <a:t>Nagradama nagrađujemo </a:t>
            </a:r>
            <a:r>
              <a:rPr lang="hr-HR" sz="2400" b="1" dirty="0"/>
              <a:t>kad netko postigne izniman uspjeh.</a:t>
            </a:r>
          </a:p>
          <a:p>
            <a:pPr marL="45720" lvl="0" indent="0">
              <a:buNone/>
            </a:pPr>
            <a:r>
              <a:rPr lang="hr-HR" sz="2400" dirty="0" smtClean="0">
                <a:solidFill>
                  <a:srgbClr val="843C0C"/>
                </a:solidFill>
              </a:rPr>
              <a:t>    </a:t>
            </a:r>
            <a:r>
              <a:rPr lang="hr-HR" sz="2400" dirty="0">
                <a:solidFill>
                  <a:srgbClr val="C00000"/>
                </a:solidFill>
              </a:rPr>
              <a:t>Nagradama nagrađujemo nečiji </a:t>
            </a:r>
            <a:r>
              <a:rPr lang="hr-HR" sz="2400" b="1" dirty="0">
                <a:solidFill>
                  <a:srgbClr val="C00000"/>
                </a:solidFill>
              </a:rPr>
              <a:t>izniman uspjeh</a:t>
            </a:r>
            <a:r>
              <a:rPr lang="hr-HR" sz="2400" dirty="0">
                <a:solidFill>
                  <a:srgbClr val="C00000"/>
                </a:solidFill>
              </a:rPr>
              <a:t>. </a:t>
            </a:r>
          </a:p>
          <a:p>
            <a:pPr marL="0" lvl="0" indent="0">
              <a:buNone/>
            </a:pPr>
            <a:r>
              <a:rPr lang="hr-HR" sz="2400" dirty="0" smtClean="0"/>
              <a:t> • </a:t>
            </a:r>
            <a:r>
              <a:rPr lang="hr-HR" sz="2400" dirty="0"/>
              <a:t>Katkad nije lako odrediti </a:t>
            </a:r>
            <a:r>
              <a:rPr lang="hr-HR" sz="2400" b="1" dirty="0"/>
              <a:t>što uzrokuje bolest.</a:t>
            </a:r>
          </a:p>
          <a:p>
            <a:pPr marL="45720" lvl="0" indent="0">
              <a:buNone/>
            </a:pPr>
            <a:r>
              <a:rPr lang="hr-HR" sz="2400" dirty="0" smtClean="0">
                <a:solidFill>
                  <a:srgbClr val="C00000"/>
                </a:solidFill>
              </a:rPr>
              <a:t>    Katkad </a:t>
            </a:r>
            <a:r>
              <a:rPr lang="hr-HR" sz="2400" dirty="0">
                <a:solidFill>
                  <a:srgbClr val="C00000"/>
                </a:solidFill>
              </a:rPr>
              <a:t>nije lako odrediti </a:t>
            </a:r>
            <a:r>
              <a:rPr lang="hr-HR" sz="2400" b="1" dirty="0">
                <a:solidFill>
                  <a:srgbClr val="C00000"/>
                </a:solidFill>
              </a:rPr>
              <a:t>uzročnika bolesti</a:t>
            </a:r>
            <a:r>
              <a:rPr lang="hr-HR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664412" y="188640"/>
            <a:ext cx="4079131" cy="854964"/>
          </a:xfrm>
        </p:spPr>
        <p:txBody>
          <a:bodyPr/>
          <a:lstStyle/>
          <a:p>
            <a:pPr lvl="0"/>
            <a:r>
              <a:rPr lang="hr-HR" sz="4400" dirty="0" smtClean="0">
                <a:solidFill>
                  <a:srgbClr val="629DD1"/>
                </a:solidFill>
              </a:rPr>
              <a:t>Vježba</a:t>
            </a:r>
            <a:endParaRPr lang="hr-HR" sz="4400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8296" y="1124744"/>
            <a:ext cx="856895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/>
              <a:t>5</a:t>
            </a:r>
            <a:r>
              <a:rPr lang="hr-HR" sz="2600" b="1" dirty="0" smtClean="0"/>
              <a:t>. </a:t>
            </a:r>
            <a:r>
              <a:rPr lang="hr-HR" sz="2600" b="1" dirty="0"/>
              <a:t>Odredi vrste zavisnosloženih </a:t>
            </a:r>
            <a:r>
              <a:rPr lang="hr-HR" sz="2600" b="1" dirty="0" smtClean="0"/>
              <a:t>rečenica.</a:t>
            </a:r>
          </a:p>
          <a:p>
            <a:pPr marL="45720" lvl="0" indent="0">
              <a:lnSpc>
                <a:spcPct val="80000"/>
              </a:lnSpc>
              <a:buNone/>
            </a:pPr>
            <a:r>
              <a:rPr lang="hr-HR" sz="2400" b="1" dirty="0"/>
              <a:t> </a:t>
            </a:r>
            <a:r>
              <a:rPr lang="hr-HR" sz="2400" b="1" dirty="0" smtClean="0"/>
              <a:t>  </a:t>
            </a:r>
          </a:p>
          <a:p>
            <a:pPr marL="45720" lvl="0" indent="0">
              <a:lnSpc>
                <a:spcPct val="80000"/>
              </a:lnSpc>
              <a:buNone/>
            </a:pPr>
            <a:r>
              <a:rPr lang="hr-HR" sz="2600" b="1" dirty="0" smtClean="0"/>
              <a:t>a</a:t>
            </a:r>
            <a:r>
              <a:rPr lang="hr-HR" sz="2600" dirty="0" smtClean="0"/>
              <a:t>. </a:t>
            </a:r>
            <a:r>
              <a:rPr lang="hr-HR" sz="2600" dirty="0"/>
              <a:t>Tko se čudu nada, čudo i dobije</a:t>
            </a:r>
            <a:r>
              <a:rPr lang="hr-HR" sz="2600" dirty="0" smtClean="0"/>
              <a:t>.   </a:t>
            </a:r>
          </a:p>
          <a:p>
            <a:pPr marL="45720" lvl="0" indent="0">
              <a:lnSpc>
                <a:spcPct val="80000"/>
              </a:lnSpc>
              <a:buNone/>
            </a:pPr>
            <a:endParaRPr lang="hr-HR" sz="2600" dirty="0"/>
          </a:p>
          <a:p>
            <a:pPr marL="45720" lvl="0" indent="0">
              <a:lnSpc>
                <a:spcPct val="80000"/>
              </a:lnSpc>
              <a:buNone/>
            </a:pPr>
            <a:r>
              <a:rPr lang="hr-HR" sz="2600" b="1" dirty="0" smtClean="0"/>
              <a:t>b. </a:t>
            </a:r>
            <a:r>
              <a:rPr lang="hr-HR" sz="2600" dirty="0"/>
              <a:t>Čudesno je kad se otkrije nepoznato.</a:t>
            </a:r>
          </a:p>
          <a:p>
            <a:pPr marL="45720" lvl="0" indent="0">
              <a:lnSpc>
                <a:spcPct val="80000"/>
              </a:lnSpc>
              <a:buNone/>
            </a:pPr>
            <a:endParaRPr lang="hr-HR" sz="2600" dirty="0"/>
          </a:p>
          <a:p>
            <a:pPr marL="45720" lvl="0" indent="0">
              <a:lnSpc>
                <a:spcPct val="80000"/>
              </a:lnSpc>
              <a:buNone/>
            </a:pPr>
            <a:r>
              <a:rPr lang="hr-HR" sz="2600" b="1" dirty="0" smtClean="0"/>
              <a:t>c. </a:t>
            </a:r>
            <a:r>
              <a:rPr lang="hr-HR" sz="2600" dirty="0"/>
              <a:t>Znam da su granice pomaknute.</a:t>
            </a:r>
          </a:p>
          <a:p>
            <a:pPr marL="45720" lvl="0" indent="0">
              <a:lnSpc>
                <a:spcPct val="80000"/>
              </a:lnSpc>
              <a:buNone/>
            </a:pPr>
            <a:endParaRPr lang="hr-HR" sz="2600" dirty="0" smtClean="0"/>
          </a:p>
          <a:p>
            <a:pPr marL="45720" lvl="0" indent="0">
              <a:lnSpc>
                <a:spcPct val="80000"/>
              </a:lnSpc>
              <a:buNone/>
            </a:pPr>
            <a:r>
              <a:rPr lang="hr-HR" sz="2600" b="1" dirty="0" smtClean="0"/>
              <a:t>d. </a:t>
            </a:r>
            <a:r>
              <a:rPr lang="hr-HR" sz="2600" dirty="0"/>
              <a:t>Zna se da su granice pomaknute.</a:t>
            </a:r>
          </a:p>
          <a:p>
            <a:pPr marL="45720" lvl="0" indent="0">
              <a:lnSpc>
                <a:spcPct val="80000"/>
              </a:lnSpc>
              <a:buNone/>
            </a:pPr>
            <a:endParaRPr lang="hr-HR" sz="2600" dirty="0" smtClean="0"/>
          </a:p>
          <a:p>
            <a:pPr marL="45720" lvl="0" indent="0">
              <a:lnSpc>
                <a:spcPct val="80000"/>
              </a:lnSpc>
              <a:buNone/>
            </a:pPr>
            <a:r>
              <a:rPr lang="hr-HR" sz="2600" b="1" dirty="0" smtClean="0"/>
              <a:t>e. </a:t>
            </a:r>
            <a:r>
              <a:rPr lang="hr-HR" sz="2600" dirty="0"/>
              <a:t>Znatiželja je kad istražujemo svijet oko sebe.</a:t>
            </a:r>
          </a:p>
          <a:p>
            <a:pPr marL="0" indent="0">
              <a:buNone/>
            </a:pPr>
            <a:r>
              <a:rPr lang="hr-HR" sz="2400" b="1" dirty="0" smtClean="0"/>
              <a:t> </a:t>
            </a:r>
            <a:endParaRPr lang="hr-HR" sz="2400" dirty="0"/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664412" y="188640"/>
            <a:ext cx="4079131" cy="854964"/>
          </a:xfrm>
        </p:spPr>
        <p:txBody>
          <a:bodyPr/>
          <a:lstStyle/>
          <a:p>
            <a:pPr lvl="0"/>
            <a:r>
              <a:rPr lang="hr-HR" sz="4400" dirty="0" smtClean="0">
                <a:solidFill>
                  <a:srgbClr val="629DD1"/>
                </a:solidFill>
              </a:rPr>
              <a:t>Vježba</a:t>
            </a:r>
            <a:endParaRPr lang="hr-HR" sz="4400" dirty="0">
              <a:solidFill>
                <a:srgbClr val="629DD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616848" y="1860848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C00000"/>
                </a:solidFill>
              </a:rPr>
              <a:t>s</a:t>
            </a:r>
            <a:r>
              <a:rPr lang="hr-HR" sz="2600" dirty="0" smtClean="0">
                <a:solidFill>
                  <a:srgbClr val="C00000"/>
                </a:solidFill>
              </a:rPr>
              <a:t>ubjektna rečenica</a:t>
            </a:r>
            <a:endParaRPr lang="hr-HR" sz="2600" dirty="0">
              <a:solidFill>
                <a:srgbClr val="C000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745871" y="4293096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C00000"/>
                </a:solidFill>
              </a:rPr>
              <a:t>s</a:t>
            </a:r>
            <a:r>
              <a:rPr lang="hr-HR" sz="2600" dirty="0" smtClean="0">
                <a:solidFill>
                  <a:srgbClr val="C00000"/>
                </a:solidFill>
              </a:rPr>
              <a:t>ubjektna rečenica</a:t>
            </a:r>
            <a:endParaRPr lang="hr-HR" sz="2600" dirty="0">
              <a:solidFill>
                <a:srgbClr val="C000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55820" y="2712482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C00000"/>
                </a:solidFill>
              </a:rPr>
              <a:t>s</a:t>
            </a:r>
            <a:r>
              <a:rPr lang="hr-HR" sz="2600" dirty="0" smtClean="0">
                <a:solidFill>
                  <a:srgbClr val="C00000"/>
                </a:solidFill>
              </a:rPr>
              <a:t>ubjektna rečenica</a:t>
            </a:r>
            <a:endParaRPr lang="hr-HR" sz="2600" dirty="0">
              <a:solidFill>
                <a:srgbClr val="C0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752232" y="3501008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C00000"/>
                </a:solidFill>
              </a:rPr>
              <a:t>o</a:t>
            </a:r>
            <a:r>
              <a:rPr lang="hr-HR" sz="2600" dirty="0" smtClean="0">
                <a:solidFill>
                  <a:srgbClr val="C00000"/>
                </a:solidFill>
              </a:rPr>
              <a:t>bjektna rečenica</a:t>
            </a:r>
            <a:endParaRPr lang="hr-HR" sz="2600" dirty="0">
              <a:solidFill>
                <a:srgbClr val="C0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422458" y="5517232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smtClean="0">
                <a:solidFill>
                  <a:srgbClr val="C00000"/>
                </a:solidFill>
              </a:rPr>
              <a:t>predikatna rečenica</a:t>
            </a:r>
            <a:endParaRPr lang="hr-HR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6327" y="332656"/>
            <a:ext cx="7411178" cy="1143000"/>
          </a:xfrm>
        </p:spPr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Hvala na pažnji!</a:t>
            </a:r>
            <a:endParaRPr lang="hr-HR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36" y="2019339"/>
            <a:ext cx="2787244" cy="2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os-granesina-zg.skole.hr/NASLOVNICA/POZNATI%20HRVATI/Sli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38" y="1628800"/>
            <a:ext cx="1834557" cy="21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media.24sata.hr/image/njegovih-je-vise-od-80-izuma-od-elektricne-cetkice-do-aviona-900x600-20130519-20130517151609-8fc62b99cad770d3df75bf353f7e46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16" y="4699793"/>
            <a:ext cx="2952328" cy="19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tatic.astronomija.co.rs/nauke/istorija/biografije/tesla/fotografije/Teslin_mo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72" y="4827648"/>
            <a:ext cx="2662851" cy="19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objavi.net/uploads/CVyC6qplcxRJ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72" y="1812777"/>
            <a:ext cx="2160239" cy="27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ocities.org/gold27ca/rock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7398" y="449565"/>
            <a:ext cx="2424289" cy="16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://www.antimaterija.com/wp-content/uploads/2010/12/nikola-tesla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21666" y="1891116"/>
            <a:ext cx="2036840" cy="171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http://i270.photobucket.com/albums/jj87/Saradonija/Astrosimbolika/morsetelegraph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629" y="3767254"/>
            <a:ext cx="1946013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8" descr="Slikovni rezultat za penkalina olovka"/>
          <p:cNvSpPr/>
          <p:nvPr/>
        </p:nvSpPr>
        <p:spPr>
          <a:xfrm>
            <a:off x="144478" y="-144466"/>
            <a:ext cx="283052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10" descr="http://www.os-popovac.skole.hr/upload/os-popovac/images/newsimg/716/Image/TOZ-PENKALA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17527" y="5058361"/>
            <a:ext cx="2408631" cy="1328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aobljeni pravokutnik 29"/>
          <p:cNvSpPr/>
          <p:nvPr/>
        </p:nvSpPr>
        <p:spPr>
          <a:xfrm>
            <a:off x="367316" y="126050"/>
            <a:ext cx="1805518" cy="43204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1C4E3"/>
          </a:solidFill>
          <a:ln w="15873">
            <a:solidFill>
              <a:srgbClr val="9D90A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hr-HR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Pročitaj.</a:t>
            </a:r>
          </a:p>
        </p:txBody>
      </p:sp>
      <p:sp>
        <p:nvSpPr>
          <p:cNvPr id="8" name="Zaobljeni pravokutnik 24"/>
          <p:cNvSpPr/>
          <p:nvPr/>
        </p:nvSpPr>
        <p:spPr>
          <a:xfrm>
            <a:off x="4634887" y="342073"/>
            <a:ext cx="3934289" cy="1070703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29DD1"/>
          </a:soli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1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George </a:t>
            </a:r>
            <a:r>
              <a:rPr lang="hr-HR" sz="2000" b="0" i="0" u="none" strike="noStrike" kern="0" cap="none" spc="0" baseline="0" dirty="0" err="1">
                <a:solidFill>
                  <a:srgbClr val="FFFFFF"/>
                </a:solidFill>
                <a:uFillTx/>
                <a:latin typeface="Calibri"/>
              </a:rPr>
              <a:t>Stephenson</a:t>
            </a:r>
            <a:r>
              <a:rPr lang="hr-HR" sz="20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 konstruirao je prvu lokomotivu koja je jurila brzinom od 40 km/h.</a:t>
            </a:r>
          </a:p>
        </p:txBody>
      </p:sp>
      <p:sp>
        <p:nvSpPr>
          <p:cNvPr id="9" name="Zaobljeni pravokutnik 34"/>
          <p:cNvSpPr/>
          <p:nvPr/>
        </p:nvSpPr>
        <p:spPr>
          <a:xfrm>
            <a:off x="3075840" y="3861048"/>
            <a:ext cx="4146002" cy="1080112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29DD1"/>
          </a:soli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1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0" cap="none" spc="0" baseline="0" dirty="0" err="1">
                <a:solidFill>
                  <a:srgbClr val="FFFFFF"/>
                </a:solidFill>
                <a:uFillTx/>
                <a:latin typeface="Calibri"/>
              </a:rPr>
              <a:t>Samuel</a:t>
            </a:r>
            <a:r>
              <a:rPr lang="hr-HR" sz="20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 Morse izumio je telegraf i posebnu abecedu koju su nazvali Morseova abeceda.</a:t>
            </a:r>
          </a:p>
        </p:txBody>
      </p:sp>
      <p:sp>
        <p:nvSpPr>
          <p:cNvPr id="10" name="Zaobljeni pravokutnik 35"/>
          <p:cNvSpPr/>
          <p:nvPr/>
        </p:nvSpPr>
        <p:spPr>
          <a:xfrm>
            <a:off x="786864" y="2473279"/>
            <a:ext cx="3994256" cy="770122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29DD1"/>
          </a:soli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1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Nikola Tesla otkrio je višefaznu struju i transformator.</a:t>
            </a:r>
          </a:p>
        </p:txBody>
      </p:sp>
      <p:sp>
        <p:nvSpPr>
          <p:cNvPr id="11" name="Zaobljeni pravokutnik 36"/>
          <p:cNvSpPr/>
          <p:nvPr/>
        </p:nvSpPr>
        <p:spPr>
          <a:xfrm>
            <a:off x="1630631" y="5329974"/>
            <a:ext cx="3637852" cy="82679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29DD1"/>
          </a:soli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1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Slavoljub Penkala izumio je mehaničku olovku i nalivpero.</a:t>
            </a:r>
          </a:p>
        </p:txBody>
      </p:sp>
      <p:sp>
        <p:nvSpPr>
          <p:cNvPr id="12" name="Ševron 26"/>
          <p:cNvSpPr/>
          <p:nvPr/>
        </p:nvSpPr>
        <p:spPr>
          <a:xfrm>
            <a:off x="4106152" y="664212"/>
            <a:ext cx="394702" cy="63865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629DD1"/>
          </a:soli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Ševron 39"/>
          <p:cNvSpPr/>
          <p:nvPr/>
        </p:nvSpPr>
        <p:spPr>
          <a:xfrm>
            <a:off x="2586641" y="4081782"/>
            <a:ext cx="394702" cy="63865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629DD1"/>
          </a:soli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Ševron 40"/>
          <p:cNvSpPr/>
          <p:nvPr/>
        </p:nvSpPr>
        <p:spPr>
          <a:xfrm flipH="1">
            <a:off x="4881034" y="2460998"/>
            <a:ext cx="462966" cy="63865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629DD1"/>
          </a:soli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Ševron 41"/>
          <p:cNvSpPr/>
          <p:nvPr/>
        </p:nvSpPr>
        <p:spPr>
          <a:xfrm flipH="1">
            <a:off x="5421666" y="5424048"/>
            <a:ext cx="444871" cy="63865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629DD1"/>
          </a:soli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2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534737" y="1096642"/>
            <a:ext cx="5483426" cy="720080"/>
          </a:xfrm>
        </p:spPr>
        <p:txBody>
          <a:bodyPr/>
          <a:lstStyle/>
          <a:p>
            <a:pPr marL="45720" lvl="0" indent="0">
              <a:spcBef>
                <a:spcPts val="900"/>
              </a:spcBef>
              <a:buNone/>
            </a:pPr>
            <a:r>
              <a:rPr lang="hr-HR" sz="3600" dirty="0"/>
              <a:t>Sad znam neke činjenice.            </a:t>
            </a:r>
            <a:endParaRPr lang="hr-HR" sz="2400" dirty="0"/>
          </a:p>
        </p:txBody>
      </p:sp>
      <p:sp>
        <p:nvSpPr>
          <p:cNvPr id="3" name="Zaobljeni pravokutnik 5"/>
          <p:cNvSpPr/>
          <p:nvPr/>
        </p:nvSpPr>
        <p:spPr>
          <a:xfrm>
            <a:off x="384435" y="342067"/>
            <a:ext cx="3042874" cy="43204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1C4E3"/>
          </a:solidFill>
          <a:ln w="15873">
            <a:solidFill>
              <a:srgbClr val="9D90A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hr-HR" sz="2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Promotri rečenice.</a:t>
            </a:r>
          </a:p>
        </p:txBody>
      </p:sp>
      <p:sp>
        <p:nvSpPr>
          <p:cNvPr id="4" name="Rezervirano mjesto sadržaja 2"/>
          <p:cNvSpPr txBox="1"/>
          <p:nvPr/>
        </p:nvSpPr>
        <p:spPr>
          <a:xfrm>
            <a:off x="534737" y="2752831"/>
            <a:ext cx="8358878" cy="720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4572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Sad znam da je znanost promijenila svijet.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427755" y="5308461"/>
            <a:ext cx="4146003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Odredi predikate u rečenicama. </a:t>
            </a:r>
          </a:p>
        </p:txBody>
      </p:sp>
      <p:cxnSp>
        <p:nvCxnSpPr>
          <p:cNvPr id="6" name="Ravni poveznik 7"/>
          <p:cNvCxnSpPr/>
          <p:nvPr/>
        </p:nvCxnSpPr>
        <p:spPr>
          <a:xfrm>
            <a:off x="1384653" y="1700811"/>
            <a:ext cx="1022476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</a:ln>
        </p:spPr>
      </p:cxnSp>
      <p:cxnSp>
        <p:nvCxnSpPr>
          <p:cNvPr id="7" name="Ravni poveznik 12"/>
          <p:cNvCxnSpPr/>
          <p:nvPr/>
        </p:nvCxnSpPr>
        <p:spPr>
          <a:xfrm>
            <a:off x="1384653" y="3356990"/>
            <a:ext cx="1028835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</a:ln>
        </p:spPr>
      </p:cxnSp>
      <p:cxnSp>
        <p:nvCxnSpPr>
          <p:cNvPr id="8" name="Ravni poveznik 13"/>
          <p:cNvCxnSpPr/>
          <p:nvPr/>
        </p:nvCxnSpPr>
        <p:spPr>
          <a:xfrm>
            <a:off x="5119294" y="3352800"/>
            <a:ext cx="2141304" cy="4190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</a:ln>
        </p:spPr>
      </p:cxnSp>
      <p:cxnSp>
        <p:nvCxnSpPr>
          <p:cNvPr id="9" name="Ravni poveznik 15"/>
          <p:cNvCxnSpPr/>
          <p:nvPr/>
        </p:nvCxnSpPr>
        <p:spPr>
          <a:xfrm>
            <a:off x="3042402" y="3356990"/>
            <a:ext cx="468104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</a:ln>
        </p:spPr>
      </p:cxnSp>
      <p:sp>
        <p:nvSpPr>
          <p:cNvPr id="10" name="TekstniOkvir 22"/>
          <p:cNvSpPr txBox="1"/>
          <p:nvPr/>
        </p:nvSpPr>
        <p:spPr>
          <a:xfrm>
            <a:off x="2373696" y="5353025"/>
            <a:ext cx="3911956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Kakve su rečenice po sastavu? </a:t>
            </a:r>
            <a:endParaRPr lang="hr-HR" sz="1900" b="0" i="0" u="none" strike="noStrike" kern="1200" cap="none" spc="0" baseline="0" dirty="0">
              <a:solidFill>
                <a:srgbClr val="242852"/>
              </a:solidFill>
              <a:uFillTx/>
              <a:latin typeface="Calibri"/>
            </a:endParaRPr>
          </a:p>
        </p:txBody>
      </p:sp>
      <p:sp>
        <p:nvSpPr>
          <p:cNvPr id="11" name="TekstniOkvir 23"/>
          <p:cNvSpPr txBox="1"/>
          <p:nvPr/>
        </p:nvSpPr>
        <p:spPr>
          <a:xfrm>
            <a:off x="869089" y="2060847"/>
            <a:ext cx="153803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1 </a:t>
            </a:r>
            <a:r>
              <a:rPr lang="hr-HR" sz="19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PREDIKAT</a:t>
            </a:r>
          </a:p>
        </p:txBody>
      </p:sp>
      <p:sp>
        <p:nvSpPr>
          <p:cNvPr id="12" name="TekstniOkvir 24"/>
          <p:cNvSpPr txBox="1"/>
          <p:nvPr/>
        </p:nvSpPr>
        <p:spPr>
          <a:xfrm>
            <a:off x="875458" y="3645026"/>
            <a:ext cx="153803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2 </a:t>
            </a:r>
            <a:r>
              <a:rPr lang="hr-HR" sz="19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PREDIKATA</a:t>
            </a:r>
          </a:p>
        </p:txBody>
      </p:sp>
      <p:sp>
        <p:nvSpPr>
          <p:cNvPr id="13" name="Strelica udesno 25"/>
          <p:cNvSpPr/>
          <p:nvPr/>
        </p:nvSpPr>
        <p:spPr>
          <a:xfrm>
            <a:off x="2607743" y="2132857"/>
            <a:ext cx="668711" cy="389653"/>
          </a:xfrm>
          <a:custGeom>
            <a:avLst>
              <a:gd name="f0" fmla="val 1575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315A7E"/>
              </a:gs>
              <a:gs pos="100000">
                <a:srgbClr val="4A84B6"/>
              </a:gs>
            </a:gsLst>
            <a:lin ang="10800000"/>
          </a:gra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TekstniOkvir 26"/>
          <p:cNvSpPr txBox="1"/>
          <p:nvPr/>
        </p:nvSpPr>
        <p:spPr>
          <a:xfrm>
            <a:off x="3716434" y="2137795"/>
            <a:ext cx="4348686" cy="42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0" u="none" strike="noStrike" kern="1200" cap="none" spc="0" baseline="0" dirty="0">
                <a:solidFill>
                  <a:srgbClr val="242852"/>
                </a:solidFill>
                <a:uFillTx/>
                <a:latin typeface="Corbel"/>
              </a:rPr>
              <a:t>JEDNOSTAVNA REČENICA</a:t>
            </a:r>
          </a:p>
        </p:txBody>
      </p:sp>
      <p:sp>
        <p:nvSpPr>
          <p:cNvPr id="15" name="Strelica udesno 27"/>
          <p:cNvSpPr/>
          <p:nvPr/>
        </p:nvSpPr>
        <p:spPr>
          <a:xfrm>
            <a:off x="2672892" y="3717154"/>
            <a:ext cx="668711" cy="389653"/>
          </a:xfrm>
          <a:custGeom>
            <a:avLst>
              <a:gd name="f0" fmla="val 1575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315A7E"/>
              </a:gs>
              <a:gs pos="100000">
                <a:srgbClr val="4A84B6"/>
              </a:gs>
            </a:gsLst>
            <a:lin ang="8100000"/>
          </a:gra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TekstniOkvir 28"/>
          <p:cNvSpPr txBox="1"/>
          <p:nvPr/>
        </p:nvSpPr>
        <p:spPr>
          <a:xfrm>
            <a:off x="3716434" y="3663489"/>
            <a:ext cx="3544164" cy="4247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0" u="none" strike="noStrike" kern="1200" cap="none" spc="0" baseline="0" dirty="0">
                <a:solidFill>
                  <a:srgbClr val="242852"/>
                </a:solidFill>
                <a:uFillTx/>
                <a:latin typeface="Corbel"/>
              </a:rPr>
              <a:t>SLOŽENA REČENICA</a:t>
            </a:r>
          </a:p>
        </p:txBody>
      </p:sp>
      <p:sp>
        <p:nvSpPr>
          <p:cNvPr id="17" name="TekstniOkvir 29"/>
          <p:cNvSpPr txBox="1"/>
          <p:nvPr/>
        </p:nvSpPr>
        <p:spPr>
          <a:xfrm>
            <a:off x="1275958" y="5326926"/>
            <a:ext cx="6876436" cy="42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orbel"/>
              </a:rPr>
              <a:t>Od koliko se </a:t>
            </a:r>
            <a:r>
              <a:rPr lang="hr-HR" sz="2400" b="0" i="0" u="none" strike="noStrike" kern="1200" cap="none" spc="0" baseline="0" dirty="0" err="1">
                <a:solidFill>
                  <a:srgbClr val="242852"/>
                </a:solidFill>
                <a:uFillTx/>
                <a:latin typeface="Corbel"/>
              </a:rPr>
              <a:t>surečenica</a:t>
            </a: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orbel"/>
              </a:rPr>
              <a:t> sastoji složena rečenica?</a:t>
            </a:r>
          </a:p>
        </p:txBody>
      </p:sp>
      <p:cxnSp>
        <p:nvCxnSpPr>
          <p:cNvPr id="18" name="Ravni poveznik 31"/>
          <p:cNvCxnSpPr/>
          <p:nvPr/>
        </p:nvCxnSpPr>
        <p:spPr>
          <a:xfrm>
            <a:off x="2548650" y="2780927"/>
            <a:ext cx="0" cy="720081"/>
          </a:xfrm>
          <a:prstGeom prst="straightConnector1">
            <a:avLst/>
          </a:prstGeom>
          <a:noFill/>
          <a:ln w="28575">
            <a:solidFill>
              <a:srgbClr val="297FD5"/>
            </a:solidFill>
            <a:prstDash val="solid"/>
          </a:ln>
        </p:spPr>
      </p:cxnSp>
      <p:sp>
        <p:nvSpPr>
          <p:cNvPr id="19" name="Desna vitičasta zagrada 38"/>
          <p:cNvSpPr/>
          <p:nvPr/>
        </p:nvSpPr>
        <p:spPr>
          <a:xfrm rot="5400013">
            <a:off x="1368573" y="3471495"/>
            <a:ext cx="385593" cy="1691517"/>
          </a:xfrm>
          <a:custGeom>
            <a:avLst>
              <a:gd name="f12" fmla="val 38874"/>
              <a:gd name="f13" fmla="val 4795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38874"/>
              <a:gd name="f13" fmla="val 47953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28575">
            <a:solidFill>
              <a:srgbClr val="5D9AC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Desna vitičasta zagrada 39"/>
          <p:cNvSpPr/>
          <p:nvPr/>
        </p:nvSpPr>
        <p:spPr>
          <a:xfrm rot="5400013">
            <a:off x="4926498" y="1746609"/>
            <a:ext cx="385593" cy="5141287"/>
          </a:xfrm>
          <a:custGeom>
            <a:avLst>
              <a:gd name="f12" fmla="val 38874"/>
              <a:gd name="f13" fmla="val 4795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38874"/>
              <a:gd name="f13" fmla="val 47953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28575">
            <a:solidFill>
              <a:srgbClr val="5D9AC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TekstniOkvir 40"/>
          <p:cNvSpPr txBox="1"/>
          <p:nvPr/>
        </p:nvSpPr>
        <p:spPr>
          <a:xfrm>
            <a:off x="668481" y="4638321"/>
            <a:ext cx="1939262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1. </a:t>
            </a:r>
            <a:r>
              <a:rPr lang="hr-HR" sz="2400" b="0" i="0" u="none" strike="noStrike" kern="1200" cap="none" spc="0" baseline="0" dirty="0" err="1">
                <a:solidFill>
                  <a:srgbClr val="242852"/>
                </a:solidFill>
                <a:uFillTx/>
                <a:latin typeface="Calibri"/>
              </a:rPr>
              <a:t>surečenica</a:t>
            </a: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22" name="TekstniOkvir 41"/>
          <p:cNvSpPr txBox="1"/>
          <p:nvPr/>
        </p:nvSpPr>
        <p:spPr>
          <a:xfrm>
            <a:off x="4346390" y="4638321"/>
            <a:ext cx="1939262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2. </a:t>
            </a:r>
            <a:r>
              <a:rPr lang="hr-HR" sz="2400" b="0" i="0" u="none" strike="noStrike" kern="1200" cap="none" spc="0" baseline="0" dirty="0" err="1">
                <a:solidFill>
                  <a:srgbClr val="242852"/>
                </a:solidFill>
                <a:uFillTx/>
                <a:latin typeface="Calibri"/>
              </a:rPr>
              <a:t>surečenica</a:t>
            </a: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5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5" grpId="1"/>
      <p:bldP spid="10" grpId="0"/>
      <p:bldP spid="10" grpId="1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7" grpId="1"/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68481" y="332658"/>
            <a:ext cx="4079131" cy="854964"/>
          </a:xfrm>
        </p:spPr>
        <p:txBody>
          <a:bodyPr/>
          <a:lstStyle/>
          <a:p>
            <a:pPr lvl="0"/>
            <a:r>
              <a:rPr lang="hr-HR" sz="4400" dirty="0">
                <a:solidFill>
                  <a:srgbClr val="629DD1"/>
                </a:solidFill>
              </a:rPr>
              <a:t>Izricanje objekta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668482" y="1556792"/>
            <a:ext cx="8188726" cy="10081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hr-HR" dirty="0"/>
          </a:p>
          <a:p>
            <a:pPr marL="45720" lvl="0" indent="0">
              <a:spcBef>
                <a:spcPts val="900"/>
              </a:spcBef>
              <a:buNone/>
            </a:pPr>
            <a:r>
              <a:rPr lang="hr-HR" sz="3600" dirty="0"/>
              <a:t>Sad </a:t>
            </a:r>
            <a:r>
              <a:rPr lang="hr-HR" sz="3600" u="sng" dirty="0"/>
              <a:t>znam</a:t>
            </a:r>
            <a:r>
              <a:rPr lang="hr-HR" sz="3600" dirty="0"/>
              <a:t> da </a:t>
            </a:r>
            <a:r>
              <a:rPr lang="hr-HR" sz="3600" u="sng" dirty="0"/>
              <a:t>je</a:t>
            </a:r>
            <a:r>
              <a:rPr lang="hr-HR" sz="3600" dirty="0"/>
              <a:t> znanost </a:t>
            </a:r>
            <a:r>
              <a:rPr lang="hr-HR" sz="3600" u="sng" dirty="0"/>
              <a:t>promijenila</a:t>
            </a:r>
            <a:r>
              <a:rPr lang="hr-HR" sz="3600" dirty="0"/>
              <a:t> svijet.</a:t>
            </a:r>
          </a:p>
        </p:txBody>
      </p:sp>
      <p:cxnSp>
        <p:nvCxnSpPr>
          <p:cNvPr id="4" name="Ravni poveznik 4"/>
          <p:cNvCxnSpPr/>
          <p:nvPr/>
        </p:nvCxnSpPr>
        <p:spPr>
          <a:xfrm>
            <a:off x="2470204" y="1887378"/>
            <a:ext cx="7023" cy="720072"/>
          </a:xfrm>
          <a:prstGeom prst="straightConnector1">
            <a:avLst/>
          </a:prstGeom>
          <a:noFill/>
          <a:ln w="28575">
            <a:solidFill>
              <a:srgbClr val="297FD5"/>
            </a:solidFill>
            <a:prstDash val="solid"/>
            <a:miter/>
          </a:ln>
        </p:spPr>
      </p:cxnSp>
      <p:sp>
        <p:nvSpPr>
          <p:cNvPr id="5" name="TekstniOkvir 8"/>
          <p:cNvSpPr txBox="1"/>
          <p:nvPr/>
        </p:nvSpPr>
        <p:spPr>
          <a:xfrm>
            <a:off x="388082" y="5085184"/>
            <a:ext cx="8568952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Odredi </a:t>
            </a:r>
            <a:r>
              <a:rPr lang="hr-HR" sz="24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glavnu</a:t>
            </a: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i </a:t>
            </a:r>
            <a:r>
              <a:rPr lang="hr-HR" sz="24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zavisnu </a:t>
            </a:r>
            <a:r>
              <a:rPr lang="hr-HR" sz="2400" b="1" i="0" u="none" strike="noStrike" kern="1200" cap="none" spc="0" baseline="0" dirty="0" err="1">
                <a:solidFill>
                  <a:srgbClr val="242852"/>
                </a:solidFill>
                <a:uFillTx/>
                <a:latin typeface="Calibri"/>
              </a:rPr>
              <a:t>surečenicu</a:t>
            </a:r>
            <a:r>
              <a:rPr lang="hr-HR" sz="24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</a:t>
            </a: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u ovoj zavisnosloženoj rečenici. </a:t>
            </a:r>
            <a:endParaRPr lang="hr-HR" sz="1900" b="0" i="0" u="none" strike="noStrike" kern="1200" cap="none" spc="0" baseline="0" dirty="0">
              <a:solidFill>
                <a:srgbClr val="242852"/>
              </a:solidFill>
              <a:uFillTx/>
              <a:latin typeface="Calibri"/>
            </a:endParaRPr>
          </a:p>
        </p:txBody>
      </p:sp>
      <p:sp>
        <p:nvSpPr>
          <p:cNvPr id="6" name="TekstniOkvir 10"/>
          <p:cNvSpPr txBox="1"/>
          <p:nvPr/>
        </p:nvSpPr>
        <p:spPr>
          <a:xfrm>
            <a:off x="668481" y="2780929"/>
            <a:ext cx="2139877" cy="954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1. </a:t>
            </a:r>
            <a:r>
              <a:rPr lang="hr-HR" sz="2800" b="0" i="0" u="none" strike="noStrike" kern="1200" cap="none" spc="0" baseline="0" dirty="0" err="1">
                <a:solidFill>
                  <a:srgbClr val="242852"/>
                </a:solidFill>
                <a:uFillTx/>
                <a:latin typeface="Calibri"/>
              </a:rPr>
              <a:t>surečenica</a:t>
            </a:r>
            <a:endParaRPr lang="hr-HR" sz="2800" b="0" i="0" u="none" strike="noStrike" kern="1200" cap="none" spc="0" baseline="0" dirty="0">
              <a:solidFill>
                <a:srgbClr val="242852"/>
              </a:solidFill>
              <a:uFillTx/>
              <a:latin typeface="Calibri"/>
            </a:endParaRP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   GLAVNA </a:t>
            </a:r>
            <a:endParaRPr lang="hr-HR" sz="1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kstniOkvir 11"/>
          <p:cNvSpPr txBox="1"/>
          <p:nvPr/>
        </p:nvSpPr>
        <p:spPr>
          <a:xfrm>
            <a:off x="3945159" y="2737842"/>
            <a:ext cx="2240181" cy="10402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2. </a:t>
            </a:r>
            <a:r>
              <a:rPr lang="hr-HR" sz="2800" b="0" i="0" u="none" strike="noStrike" kern="1200" cap="none" spc="0" baseline="0" dirty="0" err="1">
                <a:solidFill>
                  <a:srgbClr val="242852"/>
                </a:solidFill>
                <a:uFillTx/>
                <a:latin typeface="Calibri"/>
              </a:rPr>
              <a:t>surečenica</a:t>
            </a:r>
            <a:endParaRPr lang="hr-HR" sz="2800" b="0" i="0" u="none" strike="noStrike" kern="1200" cap="none" spc="0" baseline="0" dirty="0">
              <a:solidFill>
                <a:srgbClr val="242852"/>
              </a:solidFill>
              <a:uFillTx/>
              <a:latin typeface="Calibri"/>
            </a:endParaRPr>
          </a:p>
          <a:p>
            <a:pPr marL="4572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   ZAVISNA   </a:t>
            </a:r>
          </a:p>
        </p:txBody>
      </p:sp>
      <p:sp>
        <p:nvSpPr>
          <p:cNvPr id="8" name="TekstniOkvir 13"/>
          <p:cNvSpPr txBox="1"/>
          <p:nvPr/>
        </p:nvSpPr>
        <p:spPr>
          <a:xfrm>
            <a:off x="2787510" y="5085184"/>
            <a:ext cx="3197969" cy="42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Koja ih riječ povezuje? </a:t>
            </a:r>
          </a:p>
        </p:txBody>
      </p:sp>
      <p:sp>
        <p:nvSpPr>
          <p:cNvPr id="9" name="TekstniOkvir 16"/>
          <p:cNvSpPr txBox="1"/>
          <p:nvPr/>
        </p:nvSpPr>
        <p:spPr>
          <a:xfrm>
            <a:off x="2407027" y="1887378"/>
            <a:ext cx="648067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da</a:t>
            </a:r>
            <a:endParaRPr lang="hr-HR" sz="19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10" name="Ravni poveznik sa strelicom 18"/>
          <p:cNvCxnSpPr/>
          <p:nvPr/>
        </p:nvCxnSpPr>
        <p:spPr>
          <a:xfrm>
            <a:off x="2784132" y="2492893"/>
            <a:ext cx="312436" cy="721086"/>
          </a:xfrm>
          <a:prstGeom prst="straightConnector1">
            <a:avLst/>
          </a:prstGeom>
          <a:noFill/>
          <a:ln w="28575">
            <a:solidFill>
              <a:srgbClr val="5D9ACF"/>
            </a:solidFill>
            <a:prstDash val="solid"/>
            <a:tailEnd type="arrow"/>
          </a:ln>
        </p:spPr>
      </p:cxnSp>
      <p:sp>
        <p:nvSpPr>
          <p:cNvPr id="11" name="TekstniOkvir 22"/>
          <p:cNvSpPr txBox="1"/>
          <p:nvPr/>
        </p:nvSpPr>
        <p:spPr>
          <a:xfrm>
            <a:off x="2727875" y="3213979"/>
            <a:ext cx="1217283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veznik</a:t>
            </a:r>
          </a:p>
        </p:txBody>
      </p:sp>
    </p:spTree>
    <p:extLst>
      <p:ext uri="{BB962C8B-B14F-4D97-AF65-F5344CB8AC3E}">
        <p14:creationId xmlns:p14="http://schemas.microsoft.com/office/powerpoint/2010/main" val="7942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432272" y="1407868"/>
            <a:ext cx="4212875" cy="1080116"/>
          </a:xfrm>
        </p:spPr>
        <p:txBody>
          <a:bodyPr/>
          <a:lstStyle/>
          <a:p>
            <a:pPr marL="45720" lvl="0" indent="0">
              <a:lnSpc>
                <a:spcPct val="90000"/>
              </a:lnSpc>
              <a:spcBef>
                <a:spcPts val="1400"/>
              </a:spcBef>
              <a:buNone/>
            </a:pPr>
            <a:r>
              <a:rPr lang="hr-HR" dirty="0">
                <a:solidFill>
                  <a:srgbClr val="A6B727"/>
                </a:solidFill>
              </a:rPr>
              <a:t>           </a:t>
            </a:r>
            <a:r>
              <a:rPr lang="hr-HR" dirty="0">
                <a:solidFill>
                  <a:srgbClr val="C00000"/>
                </a:solidFill>
              </a:rPr>
              <a:t>P</a:t>
            </a:r>
          </a:p>
          <a:p>
            <a:pPr marL="45720" lvl="0" indent="0">
              <a:lnSpc>
                <a:spcPct val="90000"/>
              </a:lnSpc>
              <a:spcBef>
                <a:spcPts val="1400"/>
              </a:spcBef>
              <a:buNone/>
            </a:pPr>
            <a:r>
              <a:rPr lang="hr-HR" dirty="0"/>
              <a:t>Sad </a:t>
            </a:r>
            <a:r>
              <a:rPr lang="hr-HR" u="sng" dirty="0"/>
              <a:t>znam</a:t>
            </a:r>
            <a:r>
              <a:rPr lang="hr-HR" dirty="0"/>
              <a:t> </a:t>
            </a:r>
            <a:r>
              <a:rPr lang="hr-HR" b="1" dirty="0"/>
              <a:t>neke činjenice</a:t>
            </a:r>
            <a:r>
              <a:rPr lang="hr-HR" dirty="0">
                <a:solidFill>
                  <a:srgbClr val="722811"/>
                </a:solidFill>
              </a:rPr>
              <a:t>. </a:t>
            </a:r>
            <a:endParaRPr lang="hr-HR" dirty="0"/>
          </a:p>
        </p:txBody>
      </p:sp>
      <p:sp>
        <p:nvSpPr>
          <p:cNvPr id="3" name="Naslov 1"/>
          <p:cNvSpPr txBox="1">
            <a:spLocks noGrp="1"/>
          </p:cNvSpPr>
          <p:nvPr>
            <p:ph type="title"/>
          </p:nvPr>
        </p:nvSpPr>
        <p:spPr>
          <a:xfrm>
            <a:off x="668481" y="332658"/>
            <a:ext cx="4079131" cy="854964"/>
          </a:xfrm>
        </p:spPr>
        <p:txBody>
          <a:bodyPr/>
          <a:lstStyle/>
          <a:p>
            <a:pPr lvl="0"/>
            <a:r>
              <a:rPr lang="hr-HR" sz="4400" dirty="0">
                <a:solidFill>
                  <a:srgbClr val="629DD1"/>
                </a:solidFill>
              </a:rPr>
              <a:t>Izricanje objekta</a:t>
            </a:r>
          </a:p>
        </p:txBody>
      </p:sp>
      <p:sp>
        <p:nvSpPr>
          <p:cNvPr id="4" name="TekstniOkvir 4"/>
          <p:cNvSpPr txBox="1"/>
          <p:nvPr/>
        </p:nvSpPr>
        <p:spPr>
          <a:xfrm>
            <a:off x="432272" y="2792822"/>
            <a:ext cx="6661375" cy="1047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          P                                        </a:t>
            </a:r>
            <a:r>
              <a:rPr lang="hr-HR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Calibri"/>
              </a:rPr>
              <a:t>P</a:t>
            </a:r>
            <a:endParaRPr lang="hr-HR" sz="2800" b="0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Sad </a:t>
            </a:r>
            <a:r>
              <a:rPr lang="hr-HR" sz="2800" b="0" i="0" u="sng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znam</a:t>
            </a: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</a:t>
            </a:r>
            <a:r>
              <a:rPr lang="hr-HR" sz="28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da </a:t>
            </a:r>
            <a:r>
              <a:rPr lang="hr-HR" sz="2800" b="1" i="0" u="sng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je</a:t>
            </a:r>
            <a:r>
              <a:rPr lang="hr-HR" sz="28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znanost </a:t>
            </a:r>
            <a:r>
              <a:rPr lang="hr-HR" sz="2800" b="1" i="0" u="sng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promijenila</a:t>
            </a:r>
            <a:r>
              <a:rPr lang="hr-HR" sz="28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svijet</a:t>
            </a: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. </a:t>
            </a:r>
          </a:p>
        </p:txBody>
      </p:sp>
      <p:sp>
        <p:nvSpPr>
          <p:cNvPr id="5" name="TekstniOkvir 5"/>
          <p:cNvSpPr txBox="1"/>
          <p:nvPr/>
        </p:nvSpPr>
        <p:spPr>
          <a:xfrm>
            <a:off x="735352" y="5085747"/>
            <a:ext cx="8121855" cy="42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Na koje pitanje odgovaraju deblje otisnute riječi u rečenicama?</a:t>
            </a:r>
          </a:p>
        </p:txBody>
      </p:sp>
      <p:sp>
        <p:nvSpPr>
          <p:cNvPr id="6" name="Strelica udesno 6"/>
          <p:cNvSpPr/>
          <p:nvPr/>
        </p:nvSpPr>
        <p:spPr>
          <a:xfrm>
            <a:off x="4613873" y="2060847"/>
            <a:ext cx="617243" cy="288036"/>
          </a:xfrm>
          <a:custGeom>
            <a:avLst>
              <a:gd name="f0" fmla="val 169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315A7E"/>
              </a:gs>
              <a:gs pos="100000">
                <a:srgbClr val="4A84B6"/>
              </a:gs>
            </a:gsLst>
            <a:lin ang="10800000"/>
          </a:gra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Strelica udesno 7"/>
          <p:cNvSpPr/>
          <p:nvPr/>
        </p:nvSpPr>
        <p:spPr>
          <a:xfrm>
            <a:off x="6813878" y="3449762"/>
            <a:ext cx="617243" cy="288036"/>
          </a:xfrm>
          <a:custGeom>
            <a:avLst>
              <a:gd name="f0" fmla="val 169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315A7E"/>
              </a:gs>
              <a:gs pos="100000">
                <a:srgbClr val="4A84B6"/>
              </a:gs>
            </a:gsLst>
            <a:lin ang="10800000"/>
          </a:gra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TekstniOkvir 8"/>
          <p:cNvSpPr txBox="1"/>
          <p:nvPr/>
        </p:nvSpPr>
        <p:spPr>
          <a:xfrm>
            <a:off x="5472832" y="1976107"/>
            <a:ext cx="1872390" cy="4801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297FD5"/>
                </a:solidFill>
                <a:uFillTx/>
                <a:latin typeface="Calibri"/>
              </a:rPr>
              <a:t>Što znam?</a:t>
            </a:r>
          </a:p>
        </p:txBody>
      </p:sp>
      <p:sp>
        <p:nvSpPr>
          <p:cNvPr id="9" name="TekstniOkvir 9"/>
          <p:cNvSpPr txBox="1"/>
          <p:nvPr/>
        </p:nvSpPr>
        <p:spPr>
          <a:xfrm>
            <a:off x="7431121" y="3333428"/>
            <a:ext cx="1786127" cy="480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297FD5"/>
                </a:solidFill>
                <a:uFillTx/>
                <a:latin typeface="Calibri"/>
              </a:rPr>
              <a:t>Što znam?</a:t>
            </a:r>
          </a:p>
        </p:txBody>
      </p:sp>
      <p:sp>
        <p:nvSpPr>
          <p:cNvPr id="10" name="TekstniOkvir 10"/>
          <p:cNvSpPr txBox="1"/>
          <p:nvPr/>
        </p:nvSpPr>
        <p:spPr>
          <a:xfrm>
            <a:off x="995918" y="5085747"/>
            <a:ext cx="7422689" cy="42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Koja predikatna dopuna odgovara na pitanje </a:t>
            </a:r>
            <a:r>
              <a:rPr lang="hr-HR" sz="24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Koga? Što?</a:t>
            </a:r>
          </a:p>
        </p:txBody>
      </p:sp>
      <p:sp>
        <p:nvSpPr>
          <p:cNvPr id="11" name="TekstniOkvir 12"/>
          <p:cNvSpPr txBox="1"/>
          <p:nvPr/>
        </p:nvSpPr>
        <p:spPr>
          <a:xfrm>
            <a:off x="2413971" y="1340768"/>
            <a:ext cx="134898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OBJEKT</a:t>
            </a:r>
          </a:p>
        </p:txBody>
      </p:sp>
      <p:cxnSp>
        <p:nvCxnSpPr>
          <p:cNvPr id="12" name="Ravni poveznik 14"/>
          <p:cNvCxnSpPr/>
          <p:nvPr/>
        </p:nvCxnSpPr>
        <p:spPr>
          <a:xfrm>
            <a:off x="2016448" y="3254506"/>
            <a:ext cx="0" cy="678549"/>
          </a:xfrm>
          <a:prstGeom prst="straightConnector1">
            <a:avLst/>
          </a:prstGeom>
          <a:noFill/>
          <a:ln w="28575">
            <a:solidFill>
              <a:srgbClr val="5D9ACF"/>
            </a:solidFill>
            <a:prstDash val="solid"/>
          </a:ln>
        </p:spPr>
      </p:cxnSp>
      <p:sp>
        <p:nvSpPr>
          <p:cNvPr id="13" name="TekstniOkvir 17"/>
          <p:cNvSpPr txBox="1"/>
          <p:nvPr/>
        </p:nvSpPr>
        <p:spPr>
          <a:xfrm>
            <a:off x="614614" y="3866166"/>
            <a:ext cx="1791158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GLAVNA 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SUREČENICA</a:t>
            </a:r>
          </a:p>
        </p:txBody>
      </p:sp>
      <p:sp>
        <p:nvSpPr>
          <p:cNvPr id="14" name="TekstniOkvir 18"/>
          <p:cNvSpPr txBox="1"/>
          <p:nvPr/>
        </p:nvSpPr>
        <p:spPr>
          <a:xfrm>
            <a:off x="3047851" y="3865809"/>
            <a:ext cx="263596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ZAVISNA OBJEKTNA 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SUREČENICA</a:t>
            </a:r>
          </a:p>
        </p:txBody>
      </p:sp>
      <p:sp>
        <p:nvSpPr>
          <p:cNvPr id="15" name="Zaobljeni pravokutnik 19"/>
          <p:cNvSpPr/>
          <p:nvPr/>
        </p:nvSpPr>
        <p:spPr>
          <a:xfrm>
            <a:off x="549197" y="5052420"/>
            <a:ext cx="8576994" cy="12247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5873">
            <a:solidFill>
              <a:srgbClr val="467299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45720" marR="0" lvl="0" indent="0" algn="l" defTabSz="914400" rtl="0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Zavisnosloženu rečenicu u kojoj je zavisna </a:t>
            </a:r>
            <a:r>
              <a:rPr lang="hr-HR" sz="2800" b="0" i="0" u="none" strike="noStrike" kern="1200" cap="none" spc="0" baseline="0" dirty="0" err="1">
                <a:solidFill>
                  <a:srgbClr val="242852"/>
                </a:solidFill>
                <a:uFillTx/>
                <a:latin typeface="Calibri"/>
              </a:rPr>
              <a:t>surečenica</a:t>
            </a: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uvrštena na mjesto objekta glavne </a:t>
            </a:r>
            <a:r>
              <a:rPr lang="hr-HR" sz="2800" b="0" i="0" u="none" strike="noStrike" kern="1200" cap="none" spc="0" baseline="0" dirty="0" err="1">
                <a:solidFill>
                  <a:srgbClr val="242852"/>
                </a:solidFill>
                <a:uFillTx/>
                <a:latin typeface="Calibri"/>
              </a:rPr>
              <a:t>surečenice</a:t>
            </a: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 nazivamo </a:t>
            </a:r>
            <a:r>
              <a:rPr lang="hr-HR" sz="2800" b="1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objektna rečenica</a:t>
            </a:r>
            <a:r>
              <a:rPr lang="hr-HR" sz="2800" b="0" i="0" u="none" strike="noStrike" kern="1200" cap="none" spc="0" baseline="0" dirty="0">
                <a:solidFill>
                  <a:srgbClr val="242852"/>
                </a:solidFill>
                <a:uFillTx/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7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10" grpId="0"/>
      <p:bldP spid="10" grpId="1"/>
      <p:bldP spid="11" grpId="0"/>
      <p:bldP spid="11" grpId="1"/>
      <p:bldP spid="13" grpId="0"/>
      <p:bldP spid="14" grpId="0"/>
      <p:bldP spid="14" grpId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1178" y="1232756"/>
            <a:ext cx="8712968" cy="5256584"/>
          </a:xfrm>
        </p:spPr>
        <p:txBody>
          <a:bodyPr/>
          <a:lstStyle/>
          <a:p>
            <a:pPr marL="45720" lvl="0" indent="0">
              <a:buNone/>
            </a:pPr>
            <a:r>
              <a:rPr lang="hr-HR" dirty="0"/>
              <a:t>Znamo </a:t>
            </a:r>
            <a:r>
              <a:rPr lang="hr-HR" dirty="0">
                <a:solidFill>
                  <a:srgbClr val="C00000"/>
                </a:solidFill>
              </a:rPr>
              <a:t>da</a:t>
            </a:r>
            <a:r>
              <a:rPr lang="hr-HR" dirty="0"/>
              <a:t> je Morseova abeceda spasila mnoge živote. </a:t>
            </a:r>
            <a:endParaRPr lang="hr-HR" dirty="0" smtClean="0"/>
          </a:p>
          <a:p>
            <a:pPr marL="45720" lvl="0" indent="0">
              <a:buNone/>
            </a:pPr>
            <a:endParaRPr lang="hr-HR" dirty="0" smtClean="0"/>
          </a:p>
          <a:p>
            <a:pPr marL="45720" lvl="0" indent="0">
              <a:buNone/>
            </a:pPr>
            <a:r>
              <a:rPr lang="hr-HR" dirty="0" smtClean="0"/>
              <a:t>Suvremenici </a:t>
            </a:r>
            <a:r>
              <a:rPr lang="hr-HR" dirty="0"/>
              <a:t>su se pitali </a:t>
            </a:r>
            <a:r>
              <a:rPr lang="hr-HR" dirty="0">
                <a:solidFill>
                  <a:srgbClr val="C00000"/>
                </a:solidFill>
              </a:rPr>
              <a:t>što</a:t>
            </a:r>
            <a:r>
              <a:rPr lang="hr-HR" dirty="0"/>
              <a:t> lokomotivi daje toliku snagu. </a:t>
            </a:r>
            <a:endParaRPr lang="hr-HR" dirty="0" smtClean="0"/>
          </a:p>
          <a:p>
            <a:pPr marL="45720" lvl="0" indent="0">
              <a:buNone/>
            </a:pPr>
            <a:endParaRPr lang="hr-HR" dirty="0" smtClean="0"/>
          </a:p>
          <a:p>
            <a:pPr marL="45720" lvl="0" indent="0">
              <a:buNone/>
            </a:pPr>
            <a:r>
              <a:rPr lang="hr-HR" dirty="0" smtClean="0"/>
              <a:t>Tesla </a:t>
            </a:r>
            <a:r>
              <a:rPr lang="hr-HR" dirty="0"/>
              <a:t>je tvrdio </a:t>
            </a:r>
            <a:r>
              <a:rPr lang="hr-HR" dirty="0">
                <a:solidFill>
                  <a:srgbClr val="C00000"/>
                </a:solidFill>
              </a:rPr>
              <a:t>kako</a:t>
            </a:r>
            <a:r>
              <a:rPr lang="hr-HR" dirty="0"/>
              <a:t> sposobnost vizualizacije ima odmalena</a:t>
            </a:r>
            <a:r>
              <a:rPr lang="hr-HR" dirty="0" smtClean="0"/>
              <a:t>.</a:t>
            </a:r>
          </a:p>
          <a:p>
            <a:pPr marL="45720" lvl="0" indent="0">
              <a:buNone/>
            </a:pPr>
            <a:r>
              <a:rPr lang="hr-HR" dirty="0" smtClean="0"/>
              <a:t> </a:t>
            </a:r>
          </a:p>
          <a:p>
            <a:pPr marL="45720" lvl="0" indent="0">
              <a:buNone/>
            </a:pPr>
            <a:r>
              <a:rPr lang="hr-HR" dirty="0" smtClean="0"/>
              <a:t>Dugo </a:t>
            </a:r>
            <a:r>
              <a:rPr lang="hr-HR" dirty="0"/>
              <a:t>je tražio </a:t>
            </a:r>
            <a:r>
              <a:rPr lang="hr-HR" dirty="0">
                <a:solidFill>
                  <a:srgbClr val="C00000"/>
                </a:solidFill>
              </a:rPr>
              <a:t>gdje</a:t>
            </a:r>
            <a:r>
              <a:rPr lang="hr-HR" dirty="0"/>
              <a:t> će sagraditi svoj laboratorij. </a:t>
            </a:r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504280" y="260648"/>
            <a:ext cx="8568952" cy="854964"/>
          </a:xfrm>
        </p:spPr>
        <p:txBody>
          <a:bodyPr/>
          <a:lstStyle/>
          <a:p>
            <a:pPr lvl="0"/>
            <a:r>
              <a:rPr lang="hr-HR" sz="4000" dirty="0" smtClean="0">
                <a:solidFill>
                  <a:srgbClr val="629DD1"/>
                </a:solidFill>
              </a:rPr>
              <a:t>Vezničke riječi u objektnim rečenicama</a:t>
            </a:r>
            <a:endParaRPr lang="hr-HR" sz="4000" dirty="0">
              <a:solidFill>
                <a:srgbClr val="629DD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440384" y="5606962"/>
            <a:ext cx="65527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hr-HR" sz="2400" dirty="0">
                <a:solidFill>
                  <a:schemeClr val="tx2"/>
                </a:solidFill>
                <a:latin typeface="Corbel"/>
              </a:rPr>
              <a:t>Što su po vrsti vezničke riječi u ovim rečenicama?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394476" y="165822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2"/>
                </a:solidFill>
              </a:rPr>
              <a:t>veznik</a:t>
            </a:r>
            <a:endParaRPr lang="hr-HR" sz="2800" dirty="0">
              <a:solidFill>
                <a:schemeClr val="accent2"/>
              </a:solidFill>
            </a:endParaRPr>
          </a:p>
        </p:txBody>
      </p:sp>
      <p:sp>
        <p:nvSpPr>
          <p:cNvPr id="7" name="Strelica savijena prema gore 6"/>
          <p:cNvSpPr/>
          <p:nvPr/>
        </p:nvSpPr>
        <p:spPr>
          <a:xfrm rot="5400000">
            <a:off x="1864447" y="1594639"/>
            <a:ext cx="396045" cy="523220"/>
          </a:xfrm>
          <a:prstGeom prst="bentUpArrow">
            <a:avLst>
              <a:gd name="adj1" fmla="val 2764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savijena prema gore 7"/>
          <p:cNvSpPr/>
          <p:nvPr/>
        </p:nvSpPr>
        <p:spPr>
          <a:xfrm rot="5400000">
            <a:off x="4221550" y="2622736"/>
            <a:ext cx="396045" cy="523220"/>
          </a:xfrm>
          <a:prstGeom prst="bentUpArrow">
            <a:avLst>
              <a:gd name="adj1" fmla="val 2764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savijena prema gore 8"/>
          <p:cNvSpPr/>
          <p:nvPr/>
        </p:nvSpPr>
        <p:spPr>
          <a:xfrm rot="5400000">
            <a:off x="2912518" y="3663026"/>
            <a:ext cx="396045" cy="523220"/>
          </a:xfrm>
          <a:prstGeom prst="bentUpArrow">
            <a:avLst>
              <a:gd name="adj1" fmla="val 2764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 savijena prema gore 9"/>
          <p:cNvSpPr/>
          <p:nvPr/>
        </p:nvSpPr>
        <p:spPr>
          <a:xfrm rot="5400000">
            <a:off x="2912516" y="4719737"/>
            <a:ext cx="396045" cy="523220"/>
          </a:xfrm>
          <a:prstGeom prst="bentUpArrow">
            <a:avLst>
              <a:gd name="adj1" fmla="val 2764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4740164" y="2691279"/>
            <a:ext cx="303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accent2"/>
                </a:solidFill>
              </a:rPr>
              <a:t>o</a:t>
            </a:r>
            <a:r>
              <a:rPr lang="hr-HR" sz="2800" dirty="0" smtClean="0">
                <a:solidFill>
                  <a:schemeClr val="accent2"/>
                </a:solidFill>
              </a:rPr>
              <a:t>dnosna zamjenica</a:t>
            </a:r>
            <a:endParaRPr lang="hr-HR" sz="2800" dirty="0">
              <a:solidFill>
                <a:schemeClr val="accent2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457047" y="373609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2"/>
                </a:solidFill>
              </a:rPr>
              <a:t>prilog</a:t>
            </a:r>
            <a:endParaRPr lang="hr-HR" sz="2800" dirty="0">
              <a:solidFill>
                <a:schemeClr val="accent2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3457047" y="478332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2"/>
                </a:solidFill>
              </a:rPr>
              <a:t>prilog</a:t>
            </a:r>
            <a:endParaRPr lang="hr-HR" sz="2800" dirty="0">
              <a:solidFill>
                <a:schemeClr val="accent2"/>
              </a:solidFill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639152" y="5464491"/>
            <a:ext cx="8434080" cy="11344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hr-HR" sz="2800" dirty="0">
                <a:solidFill>
                  <a:schemeClr val="tx2"/>
                </a:solidFill>
              </a:rPr>
              <a:t>Vezničke su riječi u objektnim rečenicama </a:t>
            </a:r>
            <a:r>
              <a:rPr lang="hr-HR" sz="2800" dirty="0">
                <a:solidFill>
                  <a:srgbClr val="C00000"/>
                </a:solidFill>
              </a:rPr>
              <a:t>veznik </a:t>
            </a:r>
            <a:r>
              <a:rPr lang="hr-HR" sz="2800" b="1" dirty="0">
                <a:solidFill>
                  <a:srgbClr val="C00000"/>
                </a:solidFill>
              </a:rPr>
              <a:t>da</a:t>
            </a:r>
            <a:r>
              <a:rPr lang="hr-HR" sz="2800" dirty="0">
                <a:solidFill>
                  <a:srgbClr val="C00000"/>
                </a:solidFill>
              </a:rPr>
              <a:t>,</a:t>
            </a:r>
            <a:r>
              <a:rPr lang="hr-HR" sz="2800" dirty="0">
                <a:solidFill>
                  <a:srgbClr val="722811"/>
                </a:solidFill>
              </a:rPr>
              <a:t> </a:t>
            </a:r>
            <a:r>
              <a:rPr lang="hr-HR" sz="2800" dirty="0">
                <a:solidFill>
                  <a:srgbClr val="C00000"/>
                </a:solidFill>
              </a:rPr>
              <a:t>odnosne zamjenice </a:t>
            </a:r>
            <a:r>
              <a:rPr lang="hr-HR" sz="2800" dirty="0">
                <a:solidFill>
                  <a:schemeClr val="tx2"/>
                </a:solidFill>
              </a:rPr>
              <a:t>(tko, što, koji, čiji…) i</a:t>
            </a:r>
            <a:r>
              <a:rPr lang="hr-HR" sz="2800" dirty="0">
                <a:solidFill>
                  <a:srgbClr val="722811"/>
                </a:solidFill>
              </a:rPr>
              <a:t> </a:t>
            </a:r>
            <a:r>
              <a:rPr lang="hr-HR" sz="2800" dirty="0">
                <a:solidFill>
                  <a:srgbClr val="C00000"/>
                </a:solidFill>
              </a:rPr>
              <a:t>prilozi</a:t>
            </a:r>
            <a:r>
              <a:rPr lang="hr-HR" sz="2800" dirty="0">
                <a:solidFill>
                  <a:srgbClr val="722811"/>
                </a:solidFill>
              </a:rPr>
              <a:t> </a:t>
            </a:r>
            <a:r>
              <a:rPr lang="hr-HR" sz="2800" dirty="0">
                <a:solidFill>
                  <a:schemeClr val="tx2"/>
                </a:solidFill>
              </a:rPr>
              <a:t>(kako, gdje, kad, zašto…).</a:t>
            </a:r>
          </a:p>
        </p:txBody>
      </p:sp>
    </p:spTree>
    <p:extLst>
      <p:ext uri="{BB962C8B-B14F-4D97-AF65-F5344CB8AC3E}">
        <p14:creationId xmlns:p14="http://schemas.microsoft.com/office/powerpoint/2010/main" val="25813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4280" y="1907134"/>
            <a:ext cx="7645215" cy="3312368"/>
          </a:xfrm>
        </p:spPr>
        <p:txBody>
          <a:bodyPr/>
          <a:lstStyle/>
          <a:p>
            <a:pPr marL="45720" lvl="0" indent="0">
              <a:buNone/>
            </a:pPr>
            <a:r>
              <a:rPr lang="hr-HR" b="1" i="1" dirty="0"/>
              <a:t>Kako</a:t>
            </a:r>
            <a:r>
              <a:rPr lang="hr-HR" i="1" dirty="0"/>
              <a:t> ćemo živjeti</a:t>
            </a:r>
            <a:r>
              <a:rPr lang="hr-HR" b="1" dirty="0">
                <a:solidFill>
                  <a:srgbClr val="C00000"/>
                </a:solidFill>
              </a:rPr>
              <a:t>,</a:t>
            </a:r>
            <a:r>
              <a:rPr lang="hr-HR" dirty="0"/>
              <a:t> znaju znanstvenici</a:t>
            </a:r>
            <a:r>
              <a:rPr lang="hr-HR" dirty="0" smtClean="0"/>
              <a:t>.</a:t>
            </a:r>
          </a:p>
          <a:p>
            <a:pPr marL="45720" lvl="0" indent="0">
              <a:buNone/>
            </a:pPr>
            <a:endParaRPr lang="hr-HR" dirty="0"/>
          </a:p>
          <a:p>
            <a:pPr marL="45720" lvl="0" indent="0">
              <a:buNone/>
            </a:pPr>
            <a:r>
              <a:rPr lang="hr-HR" dirty="0"/>
              <a:t>Svaki znanstvenik želi </a:t>
            </a:r>
            <a:r>
              <a:rPr lang="hr-HR" b="1" i="1" dirty="0"/>
              <a:t>da</a:t>
            </a:r>
            <a:r>
              <a:rPr lang="hr-HR" i="1" dirty="0"/>
              <a:t> njegov izum bude koristan ljudima</a:t>
            </a:r>
            <a:r>
              <a:rPr lang="hr-HR" b="1" dirty="0">
                <a:solidFill>
                  <a:srgbClr val="C00000"/>
                </a:solidFill>
              </a:rPr>
              <a:t>,</a:t>
            </a:r>
            <a:r>
              <a:rPr lang="hr-HR" dirty="0"/>
              <a:t> </a:t>
            </a:r>
            <a:r>
              <a:rPr lang="hr-HR" b="1" i="1" dirty="0"/>
              <a:t>da </a:t>
            </a:r>
            <a:r>
              <a:rPr lang="hr-HR" i="1" dirty="0"/>
              <a:t>njime stvori bolju budućnost</a:t>
            </a:r>
            <a:r>
              <a:rPr lang="hr-HR" b="1" dirty="0">
                <a:solidFill>
                  <a:srgbClr val="C00000"/>
                </a:solidFill>
              </a:rPr>
              <a:t>,</a:t>
            </a:r>
            <a:r>
              <a:rPr lang="hr-HR" dirty="0"/>
              <a:t> </a:t>
            </a:r>
            <a:r>
              <a:rPr lang="hr-HR" b="1" i="1" dirty="0"/>
              <a:t>da</a:t>
            </a:r>
            <a:r>
              <a:rPr lang="hr-HR" i="1" dirty="0"/>
              <a:t> njime promijeni svijet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664412" y="188640"/>
            <a:ext cx="4079131" cy="854964"/>
          </a:xfrm>
        </p:spPr>
        <p:txBody>
          <a:bodyPr/>
          <a:lstStyle/>
          <a:p>
            <a:pPr lvl="0"/>
            <a:r>
              <a:rPr lang="hr-HR" sz="4400" dirty="0" smtClean="0">
                <a:solidFill>
                  <a:srgbClr val="629DD1"/>
                </a:solidFill>
              </a:rPr>
              <a:t>Pisanje zareza</a:t>
            </a:r>
            <a:endParaRPr lang="hr-HR" sz="4400" dirty="0">
              <a:solidFill>
                <a:srgbClr val="629DD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728416" y="5013176"/>
            <a:ext cx="57606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hr-HR" sz="2400" dirty="0">
                <a:solidFill>
                  <a:schemeClr val="tx2"/>
                </a:solidFill>
                <a:latin typeface="Corbel"/>
              </a:rPr>
              <a:t>Kad pišemo zarez u objektnim rečenicama?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513476" y="22768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C00000"/>
                </a:solidFill>
              </a:rPr>
              <a:t>inverzija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991054" y="4221088"/>
            <a:ext cx="471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n</a:t>
            </a:r>
            <a:r>
              <a:rPr lang="hr-HR" sz="2800" dirty="0" smtClean="0">
                <a:solidFill>
                  <a:srgbClr val="C00000"/>
                </a:solidFill>
              </a:rPr>
              <a:t>abrajanje zavisnih </a:t>
            </a:r>
            <a:r>
              <a:rPr lang="hr-HR" sz="2800" dirty="0" err="1" smtClean="0">
                <a:solidFill>
                  <a:srgbClr val="C00000"/>
                </a:solidFill>
              </a:rPr>
              <a:t>surečenica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664412" y="5013176"/>
            <a:ext cx="7904764" cy="11344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lvl="0" indent="0">
              <a:buNone/>
            </a:pPr>
            <a:r>
              <a:rPr lang="hr-HR" sz="2800" dirty="0" smtClean="0">
                <a:solidFill>
                  <a:schemeClr val="tx2"/>
                </a:solidFill>
              </a:rPr>
              <a:t>Objektnu </a:t>
            </a:r>
            <a:r>
              <a:rPr lang="hr-HR" sz="2800" dirty="0" err="1" smtClean="0">
                <a:solidFill>
                  <a:schemeClr val="tx2"/>
                </a:solidFill>
              </a:rPr>
              <a:t>surečenicu</a:t>
            </a:r>
            <a:r>
              <a:rPr lang="hr-HR" sz="2800" dirty="0" smtClean="0">
                <a:solidFill>
                  <a:schemeClr val="tx2"/>
                </a:solidFill>
              </a:rPr>
              <a:t> odjeljujemo zarezom kad je u </a:t>
            </a:r>
            <a:r>
              <a:rPr lang="hr-HR" sz="2800" b="1" dirty="0" smtClean="0">
                <a:solidFill>
                  <a:srgbClr val="C00000"/>
                </a:solidFill>
              </a:rPr>
              <a:t>inverziji</a:t>
            </a:r>
            <a:r>
              <a:rPr lang="hr-HR" sz="2800" dirty="0" smtClean="0">
                <a:solidFill>
                  <a:srgbClr val="C00000"/>
                </a:solidFill>
              </a:rPr>
              <a:t> </a:t>
            </a:r>
            <a:r>
              <a:rPr lang="hr-HR" sz="2800" dirty="0" smtClean="0">
                <a:solidFill>
                  <a:schemeClr val="tx2"/>
                </a:solidFill>
              </a:rPr>
              <a:t>ili ako </a:t>
            </a:r>
            <a:r>
              <a:rPr lang="hr-HR" sz="2800" b="1" dirty="0" smtClean="0">
                <a:solidFill>
                  <a:srgbClr val="C00000"/>
                </a:solidFill>
              </a:rPr>
              <a:t>se nabraja </a:t>
            </a:r>
            <a:r>
              <a:rPr lang="hr-HR" sz="2800" dirty="0" smtClean="0">
                <a:solidFill>
                  <a:schemeClr val="tx2"/>
                </a:solidFill>
              </a:rPr>
              <a:t>više zavisnih </a:t>
            </a:r>
            <a:r>
              <a:rPr lang="hr-HR" sz="2800" dirty="0" err="1" smtClean="0">
                <a:solidFill>
                  <a:schemeClr val="tx2"/>
                </a:solidFill>
              </a:rPr>
              <a:t>surečenica</a:t>
            </a:r>
            <a:r>
              <a:rPr lang="hr-HR" sz="2800" dirty="0" smtClean="0">
                <a:solidFill>
                  <a:schemeClr val="tx2"/>
                </a:solidFill>
              </a:rPr>
              <a:t>.</a:t>
            </a:r>
            <a:endParaRPr lang="hr-HR" sz="2800" dirty="0">
              <a:solidFill>
                <a:schemeClr val="tx2"/>
              </a:solidFill>
            </a:endParaRPr>
          </a:p>
        </p:txBody>
      </p:sp>
      <p:sp>
        <p:nvSpPr>
          <p:cNvPr id="9" name="Zaobljeni pravokutnik 5"/>
          <p:cNvSpPr/>
          <p:nvPr/>
        </p:nvSpPr>
        <p:spPr>
          <a:xfrm>
            <a:off x="664412" y="1196752"/>
            <a:ext cx="3042874" cy="43204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1C4E3"/>
          </a:solidFill>
          <a:ln w="15873">
            <a:solidFill>
              <a:srgbClr val="9D90A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hr-HR" sz="2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Promotri rečenice.</a:t>
            </a:r>
          </a:p>
        </p:txBody>
      </p:sp>
    </p:spTree>
    <p:extLst>
      <p:ext uri="{BB962C8B-B14F-4D97-AF65-F5344CB8AC3E}">
        <p14:creationId xmlns:p14="http://schemas.microsoft.com/office/powerpoint/2010/main" val="2782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360264" y="260648"/>
            <a:ext cx="8713192" cy="854964"/>
          </a:xfrm>
        </p:spPr>
        <p:txBody>
          <a:bodyPr/>
          <a:lstStyle/>
          <a:p>
            <a:pPr lvl="0"/>
            <a:r>
              <a:rPr lang="hr-HR" sz="4000" dirty="0" smtClean="0">
                <a:solidFill>
                  <a:srgbClr val="629DD1"/>
                </a:solidFill>
              </a:rPr>
              <a:t>Preoblika upravnoga govora u neupravni</a:t>
            </a:r>
            <a:endParaRPr lang="hr-HR" sz="4000" dirty="0">
              <a:solidFill>
                <a:srgbClr val="629DD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2" y="1124744"/>
            <a:ext cx="5112568" cy="362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080344" y="5229200"/>
            <a:ext cx="7200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hr-HR" sz="2400" dirty="0">
                <a:solidFill>
                  <a:schemeClr val="tx2"/>
                </a:solidFill>
              </a:rPr>
              <a:t>Koja vrsta zavisnosložene rečenice nastaje preoblikom upravnoga govora?</a:t>
            </a:r>
          </a:p>
        </p:txBody>
      </p:sp>
      <p:sp>
        <p:nvSpPr>
          <p:cNvPr id="9" name="Zaobljeni pravokutni oblačić 8"/>
          <p:cNvSpPr/>
          <p:nvPr/>
        </p:nvSpPr>
        <p:spPr>
          <a:xfrm>
            <a:off x="4824760" y="1628800"/>
            <a:ext cx="3816424" cy="1296144"/>
          </a:xfrm>
          <a:prstGeom prst="wedgeRoundRectCallout">
            <a:avLst>
              <a:gd name="adj1" fmla="val -41197"/>
              <a:gd name="adj2" fmla="val 7231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hr-HR" sz="2400" dirty="0">
                <a:solidFill>
                  <a:schemeClr val="tx2"/>
                </a:solidFill>
                <a:latin typeface="Corbel"/>
              </a:rPr>
              <a:t>Preoblikom upravnoga govora u neupravni nastaje </a:t>
            </a:r>
            <a:r>
              <a:rPr lang="hr-HR" sz="2400" b="1" dirty="0">
                <a:solidFill>
                  <a:schemeClr val="tx2"/>
                </a:solidFill>
                <a:latin typeface="Corbel"/>
              </a:rPr>
              <a:t>objektna</a:t>
            </a:r>
            <a:r>
              <a:rPr lang="hr-HR" sz="2400" dirty="0">
                <a:solidFill>
                  <a:schemeClr val="tx2"/>
                </a:solidFill>
                <a:latin typeface="Corbel"/>
              </a:rPr>
              <a:t> rečenica.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78154" y="4930944"/>
            <a:ext cx="8911102" cy="14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/>
                </a:solidFill>
              </a:rPr>
              <a:t>Kod preoblike upravnoga govora u neupravni pazi na </a:t>
            </a:r>
            <a:r>
              <a:rPr lang="hr-HR" sz="2400" b="1" dirty="0" smtClean="0">
                <a:solidFill>
                  <a:schemeClr val="tx2"/>
                </a:solidFill>
              </a:rPr>
              <a:t>glagolsko lice</a:t>
            </a:r>
            <a:r>
              <a:rPr lang="hr-HR" sz="2400" dirty="0" smtClean="0">
                <a:solidFill>
                  <a:schemeClr val="tx2"/>
                </a:solidFill>
              </a:rPr>
              <a:t>:</a:t>
            </a:r>
          </a:p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hr-HR" sz="2400" dirty="0" smtClean="0">
                <a:solidFill>
                  <a:schemeClr val="tx2"/>
                </a:solidFill>
              </a:rPr>
              <a:t>– </a:t>
            </a:r>
            <a:r>
              <a:rPr lang="hr-HR" sz="2400" dirty="0">
                <a:solidFill>
                  <a:schemeClr val="tx2"/>
                </a:solidFill>
              </a:rPr>
              <a:t>Sad </a:t>
            </a:r>
            <a:r>
              <a:rPr lang="hr-HR" sz="2400" u="sng" dirty="0">
                <a:solidFill>
                  <a:schemeClr val="tx2"/>
                </a:solidFill>
              </a:rPr>
              <a:t>mogu</a:t>
            </a:r>
            <a:r>
              <a:rPr lang="hr-HR" sz="2400" dirty="0">
                <a:solidFill>
                  <a:schemeClr val="tx2"/>
                </a:solidFill>
              </a:rPr>
              <a:t> dokazati nasljeđivanje osobina</a:t>
            </a:r>
            <a:r>
              <a:rPr lang="hr-HR" sz="2400" dirty="0" smtClean="0">
                <a:solidFill>
                  <a:schemeClr val="tx2"/>
                </a:solidFill>
              </a:rPr>
              <a:t>.  </a:t>
            </a:r>
            <a:r>
              <a:rPr lang="hr-HR" sz="2400" b="1" dirty="0" smtClean="0">
                <a:solidFill>
                  <a:schemeClr val="tx2"/>
                </a:solidFill>
              </a:rPr>
              <a:t>1.o./l.  </a:t>
            </a:r>
            <a:r>
              <a:rPr lang="hr-HR" sz="2400" dirty="0" smtClean="0">
                <a:solidFill>
                  <a:schemeClr val="tx2"/>
                </a:solidFill>
              </a:rPr>
              <a:t>(upravni govor) </a:t>
            </a:r>
            <a:endParaRPr lang="hr-HR" sz="2400" b="1" dirty="0">
              <a:solidFill>
                <a:schemeClr val="tx2"/>
              </a:solidFill>
            </a:endParaRPr>
          </a:p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hr-HR" sz="2400" dirty="0" smtClean="0">
                <a:solidFill>
                  <a:schemeClr val="tx2"/>
                </a:solidFill>
              </a:rPr>
              <a:t>… </a:t>
            </a:r>
            <a:r>
              <a:rPr lang="hr-HR" sz="2400" dirty="0">
                <a:solidFill>
                  <a:schemeClr val="tx2"/>
                </a:solidFill>
              </a:rPr>
              <a:t>sad </a:t>
            </a:r>
            <a:r>
              <a:rPr lang="hr-HR" sz="2400" u="sng" dirty="0">
                <a:solidFill>
                  <a:schemeClr val="tx2"/>
                </a:solidFill>
              </a:rPr>
              <a:t>može</a:t>
            </a:r>
            <a:r>
              <a:rPr lang="hr-HR" sz="2400" dirty="0">
                <a:solidFill>
                  <a:schemeClr val="tx2"/>
                </a:solidFill>
              </a:rPr>
              <a:t> dokazati nasljeđivanje osobina</a:t>
            </a:r>
            <a:r>
              <a:rPr lang="hr-HR" sz="2400" dirty="0" smtClean="0">
                <a:solidFill>
                  <a:schemeClr val="tx2"/>
                </a:solidFill>
              </a:rPr>
              <a:t>. </a:t>
            </a:r>
            <a:r>
              <a:rPr lang="hr-HR" sz="2400" b="1" dirty="0" smtClean="0">
                <a:solidFill>
                  <a:schemeClr val="tx2"/>
                </a:solidFill>
              </a:rPr>
              <a:t>3. o./l.</a:t>
            </a:r>
            <a:r>
              <a:rPr lang="hr-HR" sz="2400" dirty="0" smtClean="0">
                <a:solidFill>
                  <a:schemeClr val="tx2"/>
                </a:solidFill>
                <a:latin typeface="Corbel"/>
              </a:rPr>
              <a:t> (neupravni govor) </a:t>
            </a:r>
            <a:endParaRPr lang="hr-HR" sz="2400" dirty="0">
              <a:solidFill>
                <a:schemeClr val="tx2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012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4280" y="1340768"/>
            <a:ext cx="8280920" cy="4752528"/>
          </a:xfrm>
        </p:spPr>
        <p:txBody>
          <a:bodyPr/>
          <a:lstStyle/>
          <a:p>
            <a:pPr marL="0" lvl="0" indent="0">
              <a:buNone/>
            </a:pPr>
            <a:r>
              <a:rPr lang="hr-HR" sz="3200" dirty="0"/>
              <a:t>Zna se </a:t>
            </a:r>
            <a:r>
              <a:rPr lang="hr-HR" sz="3200" u="sng" dirty="0"/>
              <a:t>da je znanost promijenila svijet</a:t>
            </a:r>
            <a:r>
              <a:rPr lang="hr-HR" sz="3200" dirty="0"/>
              <a:t>. </a:t>
            </a:r>
            <a:endParaRPr lang="hr-HR" sz="3200" dirty="0" smtClean="0"/>
          </a:p>
          <a:p>
            <a:pPr marL="0" lvl="0" indent="0">
              <a:buNone/>
            </a:pPr>
            <a:endParaRPr lang="hr-HR" sz="3200" dirty="0"/>
          </a:p>
          <a:p>
            <a:pPr marL="0" lvl="0" indent="0">
              <a:buNone/>
            </a:pPr>
            <a:endParaRPr lang="hr-HR" sz="3200" dirty="0" smtClean="0"/>
          </a:p>
          <a:p>
            <a:pPr marL="0" lvl="0" indent="0">
              <a:buNone/>
            </a:pPr>
            <a:r>
              <a:rPr lang="hr-HR" sz="3200" dirty="0" smtClean="0"/>
              <a:t>Znam </a:t>
            </a:r>
            <a:r>
              <a:rPr lang="hr-HR" sz="3200" u="sng" dirty="0"/>
              <a:t>da je znanost promijenila svijet</a:t>
            </a:r>
            <a:r>
              <a:rPr lang="hr-HR" sz="3200" dirty="0"/>
              <a:t>.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360264" y="188640"/>
            <a:ext cx="8784976" cy="854964"/>
          </a:xfrm>
        </p:spPr>
        <p:txBody>
          <a:bodyPr/>
          <a:lstStyle/>
          <a:p>
            <a:pPr lvl="0"/>
            <a:r>
              <a:rPr lang="hr-HR" sz="3800" dirty="0" smtClean="0">
                <a:solidFill>
                  <a:srgbClr val="629DD1"/>
                </a:solidFill>
              </a:rPr>
              <a:t>Razlikovanje subjektne i objektne rečenice</a:t>
            </a:r>
            <a:endParaRPr lang="hr-HR" sz="3800" dirty="0">
              <a:solidFill>
                <a:srgbClr val="629DD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792312" y="4725144"/>
            <a:ext cx="77048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hr-HR" sz="2400" dirty="0" smtClean="0">
                <a:solidFill>
                  <a:schemeClr val="tx2"/>
                </a:solidFill>
              </a:rPr>
              <a:t>Kako </a:t>
            </a:r>
            <a:r>
              <a:rPr lang="hr-HR" sz="2400" dirty="0">
                <a:solidFill>
                  <a:schemeClr val="tx2"/>
                </a:solidFill>
              </a:rPr>
              <a:t>prepoznajemo subjektnu, a kako objektnu rečenicu?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789088" y="5171885"/>
            <a:ext cx="76328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hr-HR" sz="2400" dirty="0">
                <a:solidFill>
                  <a:schemeClr val="tx2"/>
                </a:solidFill>
              </a:rPr>
              <a:t>Na koja pitanja odgovaraju podcrtane zavisne </a:t>
            </a:r>
            <a:r>
              <a:rPr lang="hr-HR" sz="2400" dirty="0" err="1">
                <a:solidFill>
                  <a:schemeClr val="tx2"/>
                </a:solidFill>
              </a:rPr>
              <a:t>surečenice</a:t>
            </a:r>
            <a:r>
              <a:rPr lang="hr-HR" sz="24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" name="Strelica udesno 6"/>
          <p:cNvSpPr/>
          <p:nvPr/>
        </p:nvSpPr>
        <p:spPr>
          <a:xfrm>
            <a:off x="2880544" y="209601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540284" y="2009202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242852"/>
                </a:solidFill>
                <a:latin typeface="Corbel"/>
              </a:rPr>
              <a:t>Tko/</a:t>
            </a:r>
            <a:r>
              <a:rPr lang="hr-HR" sz="2400" b="1" dirty="0">
                <a:solidFill>
                  <a:srgbClr val="242852"/>
                </a:solidFill>
                <a:latin typeface="Corbel"/>
              </a:rPr>
              <a:t>što</a:t>
            </a:r>
            <a:r>
              <a:rPr lang="hr-HR" sz="2400" dirty="0">
                <a:solidFill>
                  <a:srgbClr val="242852"/>
                </a:solidFill>
                <a:latin typeface="Corbel"/>
              </a:rPr>
              <a:t> se zna? 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645566" y="2027039"/>
            <a:ext cx="30995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>
                <a:solidFill>
                  <a:srgbClr val="C00000"/>
                </a:solidFill>
              </a:rPr>
              <a:t>SUBJEKTNA REČENICA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462349" y="2564904"/>
            <a:ext cx="346600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(Tko? Što? – pitanja za</a:t>
            </a:r>
            <a:r>
              <a:rPr lang="hr-HR" sz="2400" b="1" dirty="0" smtClean="0">
                <a:solidFill>
                  <a:schemeClr val="tx2"/>
                </a:solidFill>
              </a:rPr>
              <a:t> N</a:t>
            </a:r>
            <a:r>
              <a:rPr lang="hr-HR" sz="2400" dirty="0" smtClean="0">
                <a:solidFill>
                  <a:schemeClr val="tx2"/>
                </a:solidFill>
              </a:rPr>
              <a:t>)</a:t>
            </a:r>
            <a:endParaRPr lang="hr-HR" sz="3200" dirty="0" smtClean="0">
              <a:solidFill>
                <a:schemeClr val="tx2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40284" y="3717032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242852"/>
                </a:solidFill>
                <a:latin typeface="Corbel"/>
              </a:rPr>
              <a:t>Koga/</a:t>
            </a:r>
            <a:r>
              <a:rPr lang="hr-HR" sz="2400" b="1" dirty="0" smtClean="0">
                <a:solidFill>
                  <a:srgbClr val="242852"/>
                </a:solidFill>
                <a:latin typeface="Corbel"/>
              </a:rPr>
              <a:t>što</a:t>
            </a:r>
            <a:r>
              <a:rPr lang="hr-HR" sz="2400" dirty="0" smtClean="0">
                <a:solidFill>
                  <a:srgbClr val="242852"/>
                </a:solidFill>
                <a:latin typeface="Corbel"/>
              </a:rPr>
              <a:t>  znam? </a:t>
            </a:r>
            <a:endParaRPr lang="hr-HR" dirty="0"/>
          </a:p>
        </p:txBody>
      </p:sp>
      <p:sp>
        <p:nvSpPr>
          <p:cNvPr id="13" name="Strelica udesno 12"/>
          <p:cNvSpPr/>
          <p:nvPr/>
        </p:nvSpPr>
        <p:spPr>
          <a:xfrm>
            <a:off x="2880544" y="383087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3645566" y="3748055"/>
            <a:ext cx="30995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>
                <a:solidFill>
                  <a:srgbClr val="C00000"/>
                </a:solidFill>
              </a:rPr>
              <a:t>OBJEKTNA REČENICA 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3462348" y="4167411"/>
            <a:ext cx="36666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(Koga? Što? – pitanja za</a:t>
            </a:r>
            <a:r>
              <a:rPr lang="hr-HR" sz="2400" b="1" dirty="0" smtClean="0">
                <a:solidFill>
                  <a:schemeClr val="tx2"/>
                </a:solidFill>
              </a:rPr>
              <a:t> A</a:t>
            </a:r>
            <a:r>
              <a:rPr lang="hr-HR" sz="2400" dirty="0" smtClean="0">
                <a:solidFill>
                  <a:schemeClr val="tx2"/>
                </a:solidFill>
              </a:rPr>
              <a:t>)</a:t>
            </a:r>
            <a:endParaRPr lang="hr-HR" sz="32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http://i295.photobucket.com/albums/mm148/peugeot-klub/ostalo/pic041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68" y="4708942"/>
            <a:ext cx="28479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ankar.me/wp-content/uploads/2015/10/naslov1-310x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20" y="4755620"/>
            <a:ext cx="3490240" cy="185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Termalno</Template>
  <TotalTime>516</TotalTime>
  <Words>968</Words>
  <Application>Microsoft Office PowerPoint</Application>
  <PresentationFormat>Prilagođeno</PresentationFormat>
  <Paragraphs>165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Thermal</vt:lpstr>
      <vt:lpstr>PowerPointova prezentacija</vt:lpstr>
      <vt:lpstr>PowerPointova prezentacija</vt:lpstr>
      <vt:lpstr>PowerPointova prezentacija</vt:lpstr>
      <vt:lpstr>Izricanje objekta</vt:lpstr>
      <vt:lpstr>Izricanje objekta</vt:lpstr>
      <vt:lpstr>Vezničke riječi u objektnim rečenicama</vt:lpstr>
      <vt:lpstr>Pisanje zareza</vt:lpstr>
      <vt:lpstr>Preoblika upravnoga govora u neupravni</vt:lpstr>
      <vt:lpstr>Razlikovanje subjektne i objektne rečenice</vt:lpstr>
      <vt:lpstr>Ponovimo</vt:lpstr>
      <vt:lpstr>Vježba</vt:lpstr>
      <vt:lpstr>Vježba</vt:lpstr>
      <vt:lpstr>Vježba</vt:lpstr>
      <vt:lpstr>Vježba</vt:lpstr>
      <vt:lpstr>Vježba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Zrinka</dc:creator>
  <cp:lastModifiedBy>Zrinka</cp:lastModifiedBy>
  <cp:revision>53</cp:revision>
  <dcterms:created xsi:type="dcterms:W3CDTF">2016-03-19T18:16:54Z</dcterms:created>
  <dcterms:modified xsi:type="dcterms:W3CDTF">2016-03-20T10:43:54Z</dcterms:modified>
</cp:coreProperties>
</file>