
<file path=[Content_Types].xml><?xml version="1.0" encoding="utf-8"?>
<Types xmlns="http://schemas.openxmlformats.org/package/2006/content-types">
  <Default Extension="glb" ContentType="model/gltf.binary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1" r:id="rId8"/>
    <p:sldId id="264" r:id="rId9"/>
    <p:sldId id="259" r:id="rId10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4C6B077-FDD6-46A5-96EC-5F67FF6EA1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AF884A94-C44C-4E03-9DAD-7509827A0D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ACF06A5-83D9-413E-94EB-1F0A18565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5B747-0930-4450-8344-C0B8C55F6413}" type="datetimeFigureOut">
              <a:rPr lang="hr-HR" smtClean="0"/>
              <a:t>30.11.2021.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B10EE8E-296A-4E48-8E87-AF2CE7697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CEADE82-5E79-4930-8876-4A349050D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4649-8189-40AE-942E-45F11AAEE4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75344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862D198-C64D-4CF7-8355-6C0F993C7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9F928081-B410-42DC-B543-D1F0AE9C88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AC565C0E-F40B-4608-B73B-9F8443A69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5B747-0930-4450-8344-C0B8C55F6413}" type="datetimeFigureOut">
              <a:rPr lang="hr-HR" smtClean="0"/>
              <a:t>30.11.2021.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778E2DF8-2BC7-481D-A42D-70BD1C790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099F33A2-C973-4E20-8840-66C91B1A1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4649-8189-40AE-942E-45F11AAEE4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08231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1AA3FE37-B3DD-495C-B2F9-497FAB8214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99307C71-2EE6-47FC-8A30-1A4EA21929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51B7475-232F-4BE5-8109-C0A324D5E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5B747-0930-4450-8344-C0B8C55F6413}" type="datetimeFigureOut">
              <a:rPr lang="hr-HR" smtClean="0"/>
              <a:t>30.11.2021.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19B7ABC5-7DF0-4E03-BA56-EDF777A16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0EF3FA6C-1738-4F37-8136-FF19B6B05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4649-8189-40AE-942E-45F11AAEE4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62250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EE23889-FB38-4556-852E-9634975AD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AC338F5-B2F0-41A7-8AFB-11754EBB6A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8275831-25B8-4A57-85A2-4E467F194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5B747-0930-4450-8344-C0B8C55F6413}" type="datetimeFigureOut">
              <a:rPr lang="hr-HR" smtClean="0"/>
              <a:t>30.11.2021.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D23FE1C6-CBAB-433E-B337-D0F1C921A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62B7B19A-DC16-40D7-981C-0A78EBA23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4649-8189-40AE-942E-45F11AAEE4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63071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789C1FB-D062-4EF3-BF0B-E91D83D36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C0645DDD-197B-41BF-B91B-2C78F481D6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B8B8131-FD1C-4AC3-BA68-2AB333CB4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5B747-0930-4450-8344-C0B8C55F6413}" type="datetimeFigureOut">
              <a:rPr lang="hr-HR" smtClean="0"/>
              <a:t>30.11.2021.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7A02908-9CEB-4EA1-8839-4178313F9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525F3976-9BFA-4A8A-8EED-5DF98ACA0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4649-8189-40AE-942E-45F11AAEE4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65555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B1E0895-05CD-4A88-81A4-8E4CE2201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A6BA58F-D93E-44A9-ACBE-E7CB1C4610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0E2C11D4-CF56-4F0A-A743-5AECB82AFA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313D0BED-34AF-4D4F-AC5A-AA528031D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5B747-0930-4450-8344-C0B8C55F6413}" type="datetimeFigureOut">
              <a:rPr lang="hr-HR" smtClean="0"/>
              <a:t>30.11.2021.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1F2AF6D7-1AF7-4F35-934E-CDE97EECE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7F891880-5392-44B8-99CC-C7B878011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4649-8189-40AE-942E-45F11AAEE4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86958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76A34EC-7EF8-4ECF-8CC4-E1B704E65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749507BA-CAF0-4CB7-AD01-77D9BF175E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4CAA4076-7E31-4E4C-9AF6-CBA051DDCD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4BB416B1-12C3-4215-9D84-D4C4295495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436BFC6B-94E2-4ED2-94AF-8308A0DC24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A6BFD271-927C-4245-B222-AC84A6D93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5B747-0930-4450-8344-C0B8C55F6413}" type="datetimeFigureOut">
              <a:rPr lang="hr-HR" smtClean="0"/>
              <a:t>30.11.2021.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C3620409-3673-465A-81A0-D2D237D8A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341D2223-7447-4473-A85F-4B04A31A9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4649-8189-40AE-942E-45F11AAEE4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05316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84155CC-A05F-40EC-86EF-377D9DD58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113BABFB-B5C5-4607-927F-4AB2F115C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5B747-0930-4450-8344-C0B8C55F6413}" type="datetimeFigureOut">
              <a:rPr lang="hr-HR" smtClean="0"/>
              <a:t>30.11.2021.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328CB98F-08BE-4AB6-96F3-CB65D3AB1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C5401F1A-44BB-49ED-A0E4-7894D11A0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4649-8189-40AE-942E-45F11AAEE4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15914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FF2C4A1B-70F0-4F83-BF53-AF227C2C4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5B747-0930-4450-8344-C0B8C55F6413}" type="datetimeFigureOut">
              <a:rPr lang="hr-HR" smtClean="0"/>
              <a:t>30.11.2021.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C5165261-1411-4232-91E0-89D079EFA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01C1513C-A2D1-4CC5-847B-F32F85B14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4649-8189-40AE-942E-45F11AAEE4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07708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4ABF58D-A6A0-40ED-A9A4-7DBAB24C6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3E17725-E976-4769-9349-7C8E3DD8B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50574D36-928A-4794-82D4-E66033AF85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54730295-63E4-4097-ADE4-52ED05686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5B747-0930-4450-8344-C0B8C55F6413}" type="datetimeFigureOut">
              <a:rPr lang="hr-HR" smtClean="0"/>
              <a:t>30.11.2021.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80336A44-7386-468E-8ED7-4DCA1976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E9F6C904-071F-4D33-8680-9D33DF9EB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4649-8189-40AE-942E-45F11AAEE4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62342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F4E24BE-5610-4F26-9DB2-0BC51E62A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3110C18F-1743-442A-A99E-A9678217B5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364E0AFB-B243-4182-8009-AC2716352B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69E44DC7-562A-48B9-BE11-F7BD2EDF1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5B747-0930-4450-8344-C0B8C55F6413}" type="datetimeFigureOut">
              <a:rPr lang="hr-HR" smtClean="0"/>
              <a:t>30.11.2021.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CC7992D4-3475-412D-B043-6B8A69F2E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BC394840-8548-4DA9-80B3-E267406A6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4649-8189-40AE-942E-45F11AAEE4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28233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58FD2A25-FAB9-4B11-98B8-6E3CB4C38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CC63FA4A-B578-4CF3-8662-A9176C6C08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548B1A6-6552-404F-BC3E-F4A1BEC857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5B747-0930-4450-8344-C0B8C55F6413}" type="datetimeFigureOut">
              <a:rPr lang="hr-HR" smtClean="0"/>
              <a:t>30.11.2021.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5D8C655E-74BF-4D60-B260-242BE0B99D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85CA57F2-8632-4F5F-A43C-7441E643E5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04649-8189-40AE-942E-45F11AAEE4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18014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7/06/relationships/model3d" Target="../media/model3d1.glb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microsoft.com/office/2017/06/relationships/model3d" Target="../media/model3d2.glb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microsoft.com/office/2017/06/relationships/model3d" Target="../media/model3d3.glb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microsoft.com/office/2017/06/relationships/model3d" Target="../media/model3d3.glb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microsoft.com/office/2017/06/relationships/model3d" Target="../media/model3d4.glb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microsoft.com/office/2017/06/relationships/model3d" Target="../media/model3d4.glb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microsoft.com/office/2017/06/relationships/model3d" Target="../media/model3d4.glb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microsoft.com/office/2017/06/relationships/model3d" Target="../media/model3d3.glb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microsoft.com/office/2017/06/relationships/model3d" Target="../media/model3d3.glb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microsoft.com/office/2017/06/relationships/model3d" Target="../media/model3d3.glb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E7B0D0-23B4-4C2E-9FD3-0392BE267C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25623"/>
            <a:ext cx="9144000" cy="2054025"/>
          </a:xfrm>
        </p:spPr>
        <p:txBody>
          <a:bodyPr/>
          <a:lstStyle/>
          <a:p>
            <a:r>
              <a:rPr lang="hr-HR" dirty="0"/>
              <a:t>OBUJAM (volumen)</a:t>
            </a:r>
            <a:br>
              <a:rPr lang="hr-HR" dirty="0"/>
            </a:br>
            <a:r>
              <a:rPr lang="hr-HR" dirty="0"/>
              <a:t> KOCKE I KVADRA</a:t>
            </a:r>
          </a:p>
        </p:txBody>
      </p:sp>
      <mc:AlternateContent xmlns:mc="http://schemas.openxmlformats.org/markup-compatibility/2006">
        <mc:Choice xmlns:am3d="http://schemas.microsoft.com/office/drawing/2017/model3d" Requires="am3d">
          <p:graphicFrame>
            <p:nvGraphicFramePr>
              <p:cNvPr id="4" name="3D model 3" descr="Rhombohedra 1 Blue">
                <a:extLst>
                  <a:ext uri="{FF2B5EF4-FFF2-40B4-BE49-F238E27FC236}">
                    <a16:creationId xmlns:a16="http://schemas.microsoft.com/office/drawing/2014/main" id="{3E43CC66-C534-4145-8A61-20BC8E7CACA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294754328"/>
                  </p:ext>
                </p:extLst>
              </p:nvPr>
            </p:nvGraphicFramePr>
            <p:xfrm rot="3011332">
              <a:off x="2241924" y="2866867"/>
              <a:ext cx="2871781" cy="3214112"/>
            </p:xfrm>
            <a:graphic>
              <a:graphicData uri="http://schemas.microsoft.com/office/drawing/2017/model3d">
                <am3d:model3d r:embed="rId2">
                  <am3d:spPr>
                    <a:xfrm rot="3011332">
                      <a:off x="0" y="0"/>
                      <a:ext cx="2871781" cy="3214112"/>
                    </a:xfrm>
                    <a:prstGeom prst="rect">
                      <a:avLst/>
                    </a:prstGeom>
                  </am3d:spPr>
                  <am3d:camera>
                    <am3d:pos x="0" y="0" z="75275796"/>
                    <am3d:up dx="0" dy="36000000" dz="0"/>
                    <am3d:lookAt x="0" y="0" z="0"/>
                    <am3d:perspective fov="2700000"/>
                  </am3d:camera>
                  <am3d:trans>
                    <am3d:meterPerModelUnit n="119438" d="1000000"/>
                    <am3d:preTrans dx="-4521" dy="-18000000" dz="-3"/>
                    <am3d:scale>
                      <am3d:sx n="1000000" d="1000000"/>
                      <am3d:sy n="1000000" d="1000000"/>
                      <am3d:sz n="1000000" d="1000000"/>
                    </am3d:scale>
                    <am3d:rot ax="541517" ay="-1846840" az="-278810"/>
                    <am3d:postTrans dx="0" dy="0" dz="0"/>
                  </am3d:trans>
                  <am3d:raster rName="Office3DRenderer" rVer="16.0.8326">
                    <am3d:blip r:embed="rId3"/>
                  </am3d:raster>
                  <am3d:objViewport viewportSz="5306138"/>
                  <am3d:ambientLight>
                    <am3d:clr>
                      <a:scrgbClr r="50000" g="50000" b="50000"/>
                    </am3d:clr>
                    <am3d:illuminance n="500000" d="1000000"/>
                  </am3d:ambientLight>
                  <am3d:ptLight rad="0">
                    <am3d:clr>
                      <a:scrgbClr r="100000" g="75000" b="50000"/>
                    </am3d:clr>
                    <am3d:intensity n="9765625" d="1000000"/>
                    <am3d:pos x="21959998" y="70920001" z="16344003"/>
                  </am3d:ptLight>
                  <am3d:ptLight rad="0">
                    <am3d:clr>
                      <a:scrgbClr r="40000" g="60000" b="95000"/>
                    </am3d:clr>
                    <am3d:intensity n="12250000" d="1000000"/>
                    <am3d:pos x="-37964106" y="51130435" z="57631972"/>
                  </am3d:ptLight>
                  <am3d:ptLight rad="0">
                    <am3d:clr>
                      <a:scrgbClr r="86837" g="72700" b="100000"/>
                    </am3d:clr>
                    <am3d:intensity n="3125000" d="1000000"/>
                    <am3d:pos x="-37739122" y="58056624" z="-34769649"/>
                  </am3d:ptLight>
                </am3d:model3d>
              </a:graphicData>
            </a:graphic>
          </p:graphicFrame>
        </mc:Choice>
        <mc:Fallback>
          <p:pic>
            <p:nvPicPr>
              <p:cNvPr id="4" name="3D model 3" descr="Rhombohedra 1 Blue">
                <a:extLst>
                  <a:ext uri="{FF2B5EF4-FFF2-40B4-BE49-F238E27FC236}">
                    <a16:creationId xmlns:a16="http://schemas.microsoft.com/office/drawing/2014/main" id="{3E43CC66-C534-4145-8A61-20BC8E7CACA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 noCrop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rot="3011332">
                <a:off x="2241924" y="2866867"/>
                <a:ext cx="2871781" cy="321411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am3d="http://schemas.microsoft.com/office/drawing/2017/model3d" Requires="am3d">
          <p:graphicFrame>
            <p:nvGraphicFramePr>
              <p:cNvPr id="5" name="3D model 4" descr="Domes And Pinacoid Red">
                <a:extLst>
                  <a:ext uri="{FF2B5EF4-FFF2-40B4-BE49-F238E27FC236}">
                    <a16:creationId xmlns:a16="http://schemas.microsoft.com/office/drawing/2014/main" id="{F0541AE2-406A-4871-988A-D49F84E690A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56388381"/>
                  </p:ext>
                </p:extLst>
              </p:nvPr>
            </p:nvGraphicFramePr>
            <p:xfrm>
              <a:off x="5965233" y="2492319"/>
              <a:ext cx="5039688" cy="3963207"/>
            </p:xfrm>
            <a:graphic>
              <a:graphicData uri="http://schemas.microsoft.com/office/drawing/2017/model3d">
                <am3d:model3d r:embed="rId4">
                  <am3d:spPr>
                    <a:xfrm>
                      <a:off x="0" y="0"/>
                      <a:ext cx="5039688" cy="3963207"/>
                    </a:xfrm>
                    <a:prstGeom prst="rect">
                      <a:avLst/>
                    </a:prstGeom>
                  </am3d:spPr>
                  <am3d:camera>
                    <am3d:pos x="0" y="0" z="61634510"/>
                    <am3d:up dx="0" dy="36000000" dz="0"/>
                    <am3d:lookAt x="0" y="0" z="0"/>
                    <am3d:perspective fov="2700000"/>
                  </am3d:camera>
                  <am3d:trans>
                    <am3d:meterPerModelUnit n="105404" d="1000000"/>
                    <am3d:preTrans dx="-38771" dy="-6202928" dz="0"/>
                    <am3d:scale>
                      <am3d:sx n="1000000" d="1000000"/>
                      <am3d:sy n="1000000" d="1000000"/>
                      <am3d:sz n="1000000" d="1000000"/>
                    </am3d:scale>
                    <am3d:rot ax="1397619" ay="-2221933" az="-872169"/>
                    <am3d:postTrans dx="0" dy="0" dz="0"/>
                  </am3d:trans>
                  <am3d:raster rName="Office3DRenderer" rVer="16.0.8326">
                    <am3d:blip r:embed="rId5"/>
                  </am3d:raster>
                  <am3d:objViewport viewportSz="5418666"/>
                  <am3d:ambientLight>
                    <am3d:clr>
                      <a:scrgbClr r="50000" g="50000" b="50000"/>
                    </am3d:clr>
                    <am3d:illuminance n="500000" d="1000000"/>
                  </am3d:ambientLight>
                  <am3d:ptLight rad="0">
                    <am3d:clr>
                      <a:scrgbClr r="100000" g="75000" b="50000"/>
                    </am3d:clr>
                    <am3d:intensity n="9765625" d="1000000"/>
                    <am3d:pos x="21959998" y="70920001" z="16344003"/>
                  </am3d:ptLight>
                  <am3d:ptLight rad="0">
                    <am3d:clr>
                      <a:scrgbClr r="40000" g="60000" b="95000"/>
                    </am3d:clr>
                    <am3d:intensity n="12250000" d="1000000"/>
                    <am3d:pos x="-37964106" y="51130435" z="57631972"/>
                  </am3d:ptLight>
                  <am3d:ptLight rad="0">
                    <am3d:clr>
                      <a:scrgbClr r="86837" g="72700" b="100000"/>
                    </am3d:clr>
                    <am3d:intensity n="3125000" d="1000000"/>
                    <am3d:pos x="-37739122" y="58056624" z="-34769649"/>
                  </am3d:ptLight>
                </am3d:model3d>
              </a:graphicData>
            </a:graphic>
          </p:graphicFrame>
        </mc:Choice>
        <mc:Fallback>
          <p:pic>
            <p:nvPicPr>
              <p:cNvPr id="5" name="3D model 4" descr="Domes And Pinacoid Red">
                <a:extLst>
                  <a:ext uri="{FF2B5EF4-FFF2-40B4-BE49-F238E27FC236}">
                    <a16:creationId xmlns:a16="http://schemas.microsoft.com/office/drawing/2014/main" id="{F0541AE2-406A-4871-988A-D49F84E690A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 noCrop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65233" y="2492319"/>
                <a:ext cx="5039688" cy="3963207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36645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EB7B0D3-F10E-4AB5-8A9F-50BD63B482DD}"/>
              </a:ext>
            </a:extLst>
          </p:cNvPr>
          <p:cNvSpPr txBox="1">
            <a:spLocks/>
          </p:cNvSpPr>
          <p:nvPr/>
        </p:nvSpPr>
        <p:spPr>
          <a:xfrm>
            <a:off x="838200" y="313171"/>
            <a:ext cx="10515600" cy="62331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4000" dirty="0"/>
              <a:t>Franjo je svojoj djeci kupio bazen. </a:t>
            </a:r>
          </a:p>
          <a:p>
            <a:r>
              <a:rPr lang="hr-HR" sz="4000" dirty="0"/>
              <a:t>Postavit će ga u dvorište. Prije toga ga želi urediti.</a:t>
            </a:r>
          </a:p>
          <a:p>
            <a:r>
              <a:rPr lang="hr-HR" sz="4000" dirty="0"/>
              <a:t>Ogradit će ga drvenom ogradom. Postavit će tepih umjetne trave.</a:t>
            </a:r>
          </a:p>
          <a:p>
            <a:endParaRPr lang="hr-HR" sz="4000" dirty="0"/>
          </a:p>
          <a:p>
            <a:r>
              <a:rPr lang="hr-HR" sz="4000" dirty="0"/>
              <a:t>Zanima ga:</a:t>
            </a:r>
          </a:p>
          <a:p>
            <a:pPr marL="742950" indent="-742950">
              <a:buFont typeface="+mj-lt"/>
              <a:buAutoNum type="arabicPeriod"/>
            </a:pPr>
            <a:r>
              <a:rPr lang="hr-HR" sz="4000" dirty="0"/>
              <a:t>Kolika mu je dužina ograde potrebna?</a:t>
            </a:r>
          </a:p>
          <a:p>
            <a:pPr marL="742950" indent="-742950">
              <a:buFont typeface="+mj-lt"/>
              <a:buAutoNum type="arabicPeriod"/>
            </a:pPr>
            <a:r>
              <a:rPr lang="hr-HR" sz="4000" dirty="0"/>
              <a:t>Koliku površinu treba pokriti umjetnom travom?</a:t>
            </a:r>
          </a:p>
          <a:p>
            <a:pPr marL="742950" indent="-742950">
              <a:buFont typeface="+mj-lt"/>
              <a:buAutoNum type="arabicPeriod"/>
            </a:pPr>
            <a:r>
              <a:rPr lang="hr-HR" sz="4000" dirty="0"/>
              <a:t>Koliko mu je vode potrebno kako bi napunio bazen?</a:t>
            </a:r>
          </a:p>
        </p:txBody>
      </p:sp>
    </p:spTree>
    <p:extLst>
      <p:ext uri="{BB962C8B-B14F-4D97-AF65-F5344CB8AC3E}">
        <p14:creationId xmlns:p14="http://schemas.microsoft.com/office/powerpoint/2010/main" val="2328481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avokutnik 2">
            <a:extLst>
              <a:ext uri="{FF2B5EF4-FFF2-40B4-BE49-F238E27FC236}">
                <a16:creationId xmlns:a16="http://schemas.microsoft.com/office/drawing/2014/main" id="{9214A24A-CBBF-4A43-9E9A-A73A0252E03D}"/>
              </a:ext>
            </a:extLst>
          </p:cNvPr>
          <p:cNvSpPr/>
          <p:nvPr/>
        </p:nvSpPr>
        <p:spPr>
          <a:xfrm>
            <a:off x="588723" y="1629000"/>
            <a:ext cx="5400000" cy="3600000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" name="Pravokutnik 3">
            <a:extLst>
              <a:ext uri="{FF2B5EF4-FFF2-40B4-BE49-F238E27FC236}">
                <a16:creationId xmlns:a16="http://schemas.microsoft.com/office/drawing/2014/main" id="{8D322315-D0C7-4AD9-B9B3-97361E40C130}"/>
              </a:ext>
            </a:extLst>
          </p:cNvPr>
          <p:cNvSpPr/>
          <p:nvPr/>
        </p:nvSpPr>
        <p:spPr>
          <a:xfrm>
            <a:off x="594371" y="1641221"/>
            <a:ext cx="5400000" cy="3600000"/>
          </a:xfrm>
          <a:prstGeom prst="rect">
            <a:avLst/>
          </a:prstGeom>
          <a:pattFill prst="dashUpDiag">
            <a:fgClr>
              <a:srgbClr val="006600"/>
            </a:fgClr>
            <a:bgClr>
              <a:schemeClr val="accent6">
                <a:lumMod val="40000"/>
                <a:lumOff val="60000"/>
              </a:schemeClr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Pravokutnik 4">
            <a:extLst>
              <a:ext uri="{FF2B5EF4-FFF2-40B4-BE49-F238E27FC236}">
                <a16:creationId xmlns:a16="http://schemas.microsoft.com/office/drawing/2014/main" id="{CD5E2A80-4A95-42CA-8763-4C9BB48B1342}"/>
              </a:ext>
            </a:extLst>
          </p:cNvPr>
          <p:cNvSpPr/>
          <p:nvPr/>
        </p:nvSpPr>
        <p:spPr>
          <a:xfrm>
            <a:off x="588723" y="1629000"/>
            <a:ext cx="5400000" cy="3600000"/>
          </a:xfrm>
          <a:prstGeom prst="rect">
            <a:avLst/>
          </a:prstGeom>
          <a:noFill/>
          <a:ln w="762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7" name="Naslov 6">
            <a:extLst>
              <a:ext uri="{FF2B5EF4-FFF2-40B4-BE49-F238E27FC236}">
                <a16:creationId xmlns:a16="http://schemas.microsoft.com/office/drawing/2014/main" id="{361D11D6-F9A9-4670-BDAE-32D96A912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7573" y="203493"/>
            <a:ext cx="1524000" cy="819438"/>
          </a:xfrm>
        </p:spPr>
        <p:txBody>
          <a:bodyPr>
            <a:normAutofit fontScale="90000"/>
          </a:bodyPr>
          <a:lstStyle/>
          <a:p>
            <a:r>
              <a:rPr lang="hr-HR" sz="3200" dirty="0"/>
              <a:t>Ograda?</a:t>
            </a:r>
          </a:p>
        </p:txBody>
      </p:sp>
      <p:sp>
        <p:nvSpPr>
          <p:cNvPr id="9" name="Naslov 6">
            <a:extLst>
              <a:ext uri="{FF2B5EF4-FFF2-40B4-BE49-F238E27FC236}">
                <a16:creationId xmlns:a16="http://schemas.microsoft.com/office/drawing/2014/main" id="{5B2A779F-F371-4068-91BA-9F3AF9155452}"/>
              </a:ext>
            </a:extLst>
          </p:cNvPr>
          <p:cNvSpPr txBox="1">
            <a:spLocks/>
          </p:cNvSpPr>
          <p:nvPr/>
        </p:nvSpPr>
        <p:spPr>
          <a:xfrm>
            <a:off x="8554583" y="3013363"/>
            <a:ext cx="1524000" cy="8194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3200" dirty="0"/>
              <a:t>Trava?</a:t>
            </a:r>
          </a:p>
        </p:txBody>
      </p:sp>
      <p:sp>
        <p:nvSpPr>
          <p:cNvPr id="10" name="Naslov 6">
            <a:extLst>
              <a:ext uri="{FF2B5EF4-FFF2-40B4-BE49-F238E27FC236}">
                <a16:creationId xmlns:a16="http://schemas.microsoft.com/office/drawing/2014/main" id="{9CFFB0F0-3C8E-40EC-86A2-70F8B05D61C3}"/>
              </a:ext>
            </a:extLst>
          </p:cNvPr>
          <p:cNvSpPr txBox="1">
            <a:spLocks/>
          </p:cNvSpPr>
          <p:nvPr/>
        </p:nvSpPr>
        <p:spPr>
          <a:xfrm>
            <a:off x="6559853" y="809562"/>
            <a:ext cx="5694311" cy="8194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2800" dirty="0"/>
              <a:t>30 m + 20 m + 30 m + 20 m = 100 </a:t>
            </a:r>
            <a:r>
              <a:rPr lang="hr-HR" sz="2800" b="1" dirty="0">
                <a:solidFill>
                  <a:schemeClr val="accent2">
                    <a:lumMod val="50000"/>
                  </a:schemeClr>
                </a:solidFill>
              </a:rPr>
              <a:t>m</a:t>
            </a:r>
            <a:r>
              <a:rPr lang="hr-HR" sz="2800" dirty="0"/>
              <a:t> </a:t>
            </a:r>
          </a:p>
        </p:txBody>
      </p:sp>
      <p:sp>
        <p:nvSpPr>
          <p:cNvPr id="11" name="Naslov 6">
            <a:extLst>
              <a:ext uri="{FF2B5EF4-FFF2-40B4-BE49-F238E27FC236}">
                <a16:creationId xmlns:a16="http://schemas.microsoft.com/office/drawing/2014/main" id="{39E03D2D-D98B-4DD3-9F28-EF88BA16025F}"/>
              </a:ext>
            </a:extLst>
          </p:cNvPr>
          <p:cNvSpPr txBox="1">
            <a:spLocks/>
          </p:cNvSpPr>
          <p:nvPr/>
        </p:nvSpPr>
        <p:spPr>
          <a:xfrm>
            <a:off x="2438400" y="5210591"/>
            <a:ext cx="1084118" cy="7640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3200" dirty="0"/>
              <a:t>30 m</a:t>
            </a:r>
          </a:p>
        </p:txBody>
      </p:sp>
      <p:sp>
        <p:nvSpPr>
          <p:cNvPr id="12" name="Naslov 6">
            <a:extLst>
              <a:ext uri="{FF2B5EF4-FFF2-40B4-BE49-F238E27FC236}">
                <a16:creationId xmlns:a16="http://schemas.microsoft.com/office/drawing/2014/main" id="{3ECF3CAC-F6DA-4B26-B41F-D4E6E8274AEE}"/>
              </a:ext>
            </a:extLst>
          </p:cNvPr>
          <p:cNvSpPr txBox="1">
            <a:spLocks/>
          </p:cNvSpPr>
          <p:nvPr/>
        </p:nvSpPr>
        <p:spPr>
          <a:xfrm rot="16200000">
            <a:off x="5750359" y="2977662"/>
            <a:ext cx="1084118" cy="7640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3200" dirty="0"/>
              <a:t>20 m</a:t>
            </a:r>
          </a:p>
        </p:txBody>
      </p:sp>
      <p:sp>
        <p:nvSpPr>
          <p:cNvPr id="13" name="Naslov 6">
            <a:extLst>
              <a:ext uri="{FF2B5EF4-FFF2-40B4-BE49-F238E27FC236}">
                <a16:creationId xmlns:a16="http://schemas.microsoft.com/office/drawing/2014/main" id="{01C5E663-A704-4914-8437-7BE73E7E714D}"/>
              </a:ext>
            </a:extLst>
          </p:cNvPr>
          <p:cNvSpPr txBox="1">
            <a:spLocks/>
          </p:cNvSpPr>
          <p:nvPr/>
        </p:nvSpPr>
        <p:spPr>
          <a:xfrm>
            <a:off x="6559853" y="1368171"/>
            <a:ext cx="2993350" cy="8194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2800" dirty="0"/>
              <a:t>2 · (30 m + 20 m) =</a:t>
            </a:r>
          </a:p>
        </p:txBody>
      </p:sp>
      <p:sp>
        <p:nvSpPr>
          <p:cNvPr id="14" name="Naslov 6">
            <a:extLst>
              <a:ext uri="{FF2B5EF4-FFF2-40B4-BE49-F238E27FC236}">
                <a16:creationId xmlns:a16="http://schemas.microsoft.com/office/drawing/2014/main" id="{47EBBC20-CAAE-47CE-BC69-B568D9D6CC51}"/>
              </a:ext>
            </a:extLst>
          </p:cNvPr>
          <p:cNvSpPr txBox="1">
            <a:spLocks/>
          </p:cNvSpPr>
          <p:nvPr/>
        </p:nvSpPr>
        <p:spPr>
          <a:xfrm>
            <a:off x="9414479" y="1342138"/>
            <a:ext cx="1618528" cy="8194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2800" dirty="0"/>
              <a:t>2 · 50 m =  </a:t>
            </a:r>
          </a:p>
        </p:txBody>
      </p:sp>
      <p:sp>
        <p:nvSpPr>
          <p:cNvPr id="15" name="Naslov 6">
            <a:extLst>
              <a:ext uri="{FF2B5EF4-FFF2-40B4-BE49-F238E27FC236}">
                <a16:creationId xmlns:a16="http://schemas.microsoft.com/office/drawing/2014/main" id="{2E95D1C9-4EC0-490A-AA28-FDF8584DC3F7}"/>
              </a:ext>
            </a:extLst>
          </p:cNvPr>
          <p:cNvSpPr txBox="1">
            <a:spLocks/>
          </p:cNvSpPr>
          <p:nvPr/>
        </p:nvSpPr>
        <p:spPr>
          <a:xfrm>
            <a:off x="10889505" y="1355155"/>
            <a:ext cx="1176491" cy="8194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2800" dirty="0"/>
              <a:t>100 </a:t>
            </a:r>
            <a:r>
              <a:rPr lang="hr-HR" sz="2800" b="1" dirty="0">
                <a:solidFill>
                  <a:schemeClr val="accent2">
                    <a:lumMod val="50000"/>
                  </a:schemeClr>
                </a:solidFill>
              </a:rPr>
              <a:t>m</a:t>
            </a:r>
            <a:r>
              <a:rPr lang="hr-HR" sz="2800" dirty="0"/>
              <a:t> </a:t>
            </a:r>
          </a:p>
        </p:txBody>
      </p:sp>
      <p:sp>
        <p:nvSpPr>
          <p:cNvPr id="17" name="Naslov 6">
            <a:extLst>
              <a:ext uri="{FF2B5EF4-FFF2-40B4-BE49-F238E27FC236}">
                <a16:creationId xmlns:a16="http://schemas.microsoft.com/office/drawing/2014/main" id="{8179E972-0E88-447C-A77F-FE33138FEA67}"/>
              </a:ext>
            </a:extLst>
          </p:cNvPr>
          <p:cNvSpPr txBox="1">
            <a:spLocks/>
          </p:cNvSpPr>
          <p:nvPr/>
        </p:nvSpPr>
        <p:spPr>
          <a:xfrm>
            <a:off x="7352464" y="3492012"/>
            <a:ext cx="2946577" cy="8194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2800" dirty="0"/>
              <a:t>30 m · 20 m = 600</a:t>
            </a:r>
          </a:p>
        </p:txBody>
      </p:sp>
      <p:sp>
        <p:nvSpPr>
          <p:cNvPr id="18" name="Naslov 6">
            <a:extLst>
              <a:ext uri="{FF2B5EF4-FFF2-40B4-BE49-F238E27FC236}">
                <a16:creationId xmlns:a16="http://schemas.microsoft.com/office/drawing/2014/main" id="{5130BB2A-4E7D-40D0-ABA3-B8FCBD01E032}"/>
              </a:ext>
            </a:extLst>
          </p:cNvPr>
          <p:cNvSpPr txBox="1">
            <a:spLocks/>
          </p:cNvSpPr>
          <p:nvPr/>
        </p:nvSpPr>
        <p:spPr>
          <a:xfrm>
            <a:off x="8496655" y="1851451"/>
            <a:ext cx="2397628" cy="8194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2800" b="1" dirty="0">
                <a:solidFill>
                  <a:schemeClr val="accent2">
                    <a:lumMod val="50000"/>
                  </a:schemeClr>
                </a:solidFill>
              </a:rPr>
              <a:t>o = 2 · (a + b)</a:t>
            </a:r>
          </a:p>
        </p:txBody>
      </p:sp>
      <p:sp>
        <p:nvSpPr>
          <p:cNvPr id="19" name="Naslov 6">
            <a:extLst>
              <a:ext uri="{FF2B5EF4-FFF2-40B4-BE49-F238E27FC236}">
                <a16:creationId xmlns:a16="http://schemas.microsoft.com/office/drawing/2014/main" id="{27691F20-083D-4DA0-B265-FC0EA64A82CB}"/>
              </a:ext>
            </a:extLst>
          </p:cNvPr>
          <p:cNvSpPr txBox="1">
            <a:spLocks/>
          </p:cNvSpPr>
          <p:nvPr/>
        </p:nvSpPr>
        <p:spPr>
          <a:xfrm>
            <a:off x="10003615" y="3465979"/>
            <a:ext cx="811310" cy="8194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2800" b="1" dirty="0">
                <a:solidFill>
                  <a:srgbClr val="00B050"/>
                </a:solidFill>
              </a:rPr>
              <a:t>m²</a:t>
            </a:r>
          </a:p>
        </p:txBody>
      </p:sp>
      <p:sp>
        <p:nvSpPr>
          <p:cNvPr id="20" name="Naslov 6">
            <a:extLst>
              <a:ext uri="{FF2B5EF4-FFF2-40B4-BE49-F238E27FC236}">
                <a16:creationId xmlns:a16="http://schemas.microsoft.com/office/drawing/2014/main" id="{6ABC51F2-F4C6-48DF-A37F-8E89D5206C30}"/>
              </a:ext>
            </a:extLst>
          </p:cNvPr>
          <p:cNvSpPr txBox="1">
            <a:spLocks/>
          </p:cNvSpPr>
          <p:nvPr/>
        </p:nvSpPr>
        <p:spPr>
          <a:xfrm>
            <a:off x="8496655" y="4042641"/>
            <a:ext cx="1639855" cy="8194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2800" b="1" dirty="0">
                <a:solidFill>
                  <a:srgbClr val="006600"/>
                </a:solidFill>
              </a:rPr>
              <a:t>P = a · b</a:t>
            </a:r>
          </a:p>
        </p:txBody>
      </p:sp>
      <p:sp>
        <p:nvSpPr>
          <p:cNvPr id="21" name="Naslov 6">
            <a:extLst>
              <a:ext uri="{FF2B5EF4-FFF2-40B4-BE49-F238E27FC236}">
                <a16:creationId xmlns:a16="http://schemas.microsoft.com/office/drawing/2014/main" id="{4876FBF9-76BB-4FC1-928B-EAE612D1E9F5}"/>
              </a:ext>
            </a:extLst>
          </p:cNvPr>
          <p:cNvSpPr txBox="1">
            <a:spLocks/>
          </p:cNvSpPr>
          <p:nvPr/>
        </p:nvSpPr>
        <p:spPr>
          <a:xfrm>
            <a:off x="6438784" y="3041073"/>
            <a:ext cx="469267" cy="7640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3200" b="1" dirty="0"/>
              <a:t>b</a:t>
            </a:r>
          </a:p>
        </p:txBody>
      </p:sp>
      <p:sp>
        <p:nvSpPr>
          <p:cNvPr id="22" name="Naslov 6">
            <a:extLst>
              <a:ext uri="{FF2B5EF4-FFF2-40B4-BE49-F238E27FC236}">
                <a16:creationId xmlns:a16="http://schemas.microsoft.com/office/drawing/2014/main" id="{C9D7099E-5F4D-44AF-B0FE-9C2D5F4A2695}"/>
              </a:ext>
            </a:extLst>
          </p:cNvPr>
          <p:cNvSpPr txBox="1">
            <a:spLocks/>
          </p:cNvSpPr>
          <p:nvPr/>
        </p:nvSpPr>
        <p:spPr>
          <a:xfrm>
            <a:off x="2739792" y="5592600"/>
            <a:ext cx="548931" cy="7640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3200" b="1" dirty="0"/>
              <a:t>a</a:t>
            </a:r>
          </a:p>
        </p:txBody>
      </p:sp>
      <p:sp>
        <p:nvSpPr>
          <p:cNvPr id="23" name="Naslov 6">
            <a:extLst>
              <a:ext uri="{FF2B5EF4-FFF2-40B4-BE49-F238E27FC236}">
                <a16:creationId xmlns:a16="http://schemas.microsoft.com/office/drawing/2014/main" id="{8875C136-AADB-4422-94C8-F3543BE45185}"/>
              </a:ext>
            </a:extLst>
          </p:cNvPr>
          <p:cNvSpPr txBox="1">
            <a:spLocks/>
          </p:cNvSpPr>
          <p:nvPr/>
        </p:nvSpPr>
        <p:spPr>
          <a:xfrm>
            <a:off x="8554582" y="4873066"/>
            <a:ext cx="1524000" cy="8194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3200" dirty="0"/>
              <a:t>Voda?</a:t>
            </a:r>
          </a:p>
        </p:txBody>
      </p:sp>
      <mc:AlternateContent xmlns:mc="http://schemas.openxmlformats.org/markup-compatibility/2006">
        <mc:Choice xmlns:am3d="http://schemas.microsoft.com/office/drawing/2017/model3d" Requires="am3d">
          <p:graphicFrame>
            <p:nvGraphicFramePr>
              <p:cNvPr id="24" name="3D model 23" descr="Domes And Pinacoid Blue">
                <a:extLst>
                  <a:ext uri="{FF2B5EF4-FFF2-40B4-BE49-F238E27FC236}">
                    <a16:creationId xmlns:a16="http://schemas.microsoft.com/office/drawing/2014/main" id="{6A503F2B-BCFC-4B29-81E3-EB29C047698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281377929"/>
                  </p:ext>
                </p:extLst>
              </p:nvPr>
            </p:nvGraphicFramePr>
            <p:xfrm>
              <a:off x="2203819" y="2256611"/>
              <a:ext cx="2292753" cy="1834806"/>
            </p:xfrm>
            <a:graphic>
              <a:graphicData uri="http://schemas.microsoft.com/office/drawing/2017/model3d">
                <am3d:model3d r:embed="rId2">
                  <am3d:spPr>
                    <a:xfrm>
                      <a:off x="0" y="0"/>
                      <a:ext cx="2292753" cy="1834806"/>
                    </a:xfrm>
                    <a:prstGeom prst="rect">
                      <a:avLst/>
                    </a:prstGeom>
                  </am3d:spPr>
                  <am3d:camera>
                    <am3d:pos x="0" y="0" z="61634510"/>
                    <am3d:up dx="0" dy="36000000" dz="0"/>
                    <am3d:lookAt x="0" y="0" z="0"/>
                    <am3d:perspective fov="2700000"/>
                  </am3d:camera>
                  <am3d:trans>
                    <am3d:meterPerModelUnit n="105404" d="1000000"/>
                    <am3d:preTrans dx="-38771" dy="-6202928" dz="0"/>
                    <am3d:scale>
                      <am3d:sx n="1000000" d="1000000"/>
                      <am3d:sy n="1000000" d="1000000"/>
                      <am3d:sz n="1000000" d="1000000"/>
                    </am3d:scale>
                    <am3d:rot ax="1489301" ay="1974316" az="846257"/>
                    <am3d:postTrans dx="0" dy="0" dz="0"/>
                  </am3d:trans>
                  <am3d:raster rName="Office3DRenderer" rVer="16.0.8326">
                    <am3d:blip r:embed="rId3"/>
                  </am3d:raster>
                  <am3d:objViewport viewportSz="2448153"/>
                  <am3d:ambientLight>
                    <am3d:clr>
                      <a:scrgbClr r="50000" g="50000" b="50000"/>
                    </am3d:clr>
                    <am3d:illuminance n="500000" d="1000000"/>
                  </am3d:ambientLight>
                  <am3d:ptLight rad="0">
                    <am3d:clr>
                      <a:scrgbClr r="100000" g="75000" b="50000"/>
                    </am3d:clr>
                    <am3d:intensity n="9765625" d="1000000"/>
                    <am3d:pos x="21959998" y="70920001" z="16344003"/>
                  </am3d:ptLight>
                  <am3d:ptLight rad="0">
                    <am3d:clr>
                      <a:scrgbClr r="40000" g="60000" b="95000"/>
                    </am3d:clr>
                    <am3d:intensity n="12250000" d="1000000"/>
                    <am3d:pos x="-37964106" y="51130435" z="57631972"/>
                  </am3d:ptLight>
                  <am3d:ptLight rad="0">
                    <am3d:clr>
                      <a:scrgbClr r="86837" g="72700" b="100000"/>
                    </am3d:clr>
                    <am3d:intensity n="3125000" d="1000000"/>
                    <am3d:pos x="-37739122" y="58056624" z="-34769649"/>
                  </am3d:ptLight>
                </am3d:model3d>
              </a:graphicData>
            </a:graphic>
          </p:graphicFrame>
        </mc:Choice>
        <mc:Fallback>
          <p:pic>
            <p:nvPicPr>
              <p:cNvPr id="24" name="3D model 23" descr="Domes And Pinacoid Blue">
                <a:extLst>
                  <a:ext uri="{FF2B5EF4-FFF2-40B4-BE49-F238E27FC236}">
                    <a16:creationId xmlns:a16="http://schemas.microsoft.com/office/drawing/2014/main" id="{6A503F2B-BCFC-4B29-81E3-EB29C047698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 noCrop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03819" y="2256611"/>
                <a:ext cx="2292753" cy="1834806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7268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60" presetClass="entr" presetSubtype="1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sum">
                                        <p:cTn id="7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3d.view.rotation.y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20"/>
                                          </p:val>
                                        </p:tav>
                                        <p:tav tm="3330">
                                          <p:val>
                                            <p:fltVal val="-19.9349"/>
                                          </p:val>
                                        </p:tav>
                                        <p:tav tm="6660">
                                          <p:val>
                                            <p:fltVal val="-19.7456"/>
                                          </p:val>
                                        </p:tav>
                                        <p:tav tm="9990">
                                          <p:val>
                                            <p:fltVal val="-19.441"/>
                                          </p:val>
                                        </p:tav>
                                        <p:tav tm="13320">
                                          <p:val>
                                            <p:fltVal val="-19.0299"/>
                                          </p:val>
                                        </p:tav>
                                        <p:tav tm="16650">
                                          <p:val>
                                            <p:fltVal val="-18.5212"/>
                                          </p:val>
                                        </p:tav>
                                        <p:tav tm="19970">
                                          <p:val>
                                            <p:fltVal val="-17.9257"/>
                                          </p:val>
                                        </p:tav>
                                        <p:tav tm="23290">
                                          <p:val>
                                            <p:fltVal val="-17.2507"/>
                                          </p:val>
                                        </p:tav>
                                        <p:tav tm="26620">
                                          <p:val>
                                            <p:fltVal val="-16.5027"/>
                                          </p:val>
                                        </p:tav>
                                        <p:tav tm="29950">
                                          <p:val>
                                            <p:fltVal val="-15.6925"/>
                                          </p:val>
                                        </p:tav>
                                        <p:tav tm="33280">
                                          <p:val>
                                            <p:fltVal val="-14.829"/>
                                          </p:val>
                                        </p:tav>
                                        <p:tav tm="36610">
                                          <p:val>
                                            <p:fltVal val="-13.9209"/>
                                          </p:val>
                                        </p:tav>
                                        <p:tav tm="39940">
                                          <p:val>
                                            <p:fltVal val="-12.9772"/>
                                          </p:val>
                                        </p:tav>
                                        <p:tav tm="43270">
                                          <p:val>
                                            <p:fltVal val="-12.0068"/>
                                          </p:val>
                                        </p:tav>
                                        <p:tav tm="46600">
                                          <p:val>
                                            <p:fltVal val="-11.0184"/>
                                          </p:val>
                                        </p:tav>
                                        <p:tav tm="49930">
                                          <p:val>
                                            <p:fltVal val="-10.0209"/>
                                          </p:val>
                                        </p:tav>
                                        <p:tav tm="53250">
                                          <p:val>
                                            <p:fltVal val="-9.0263"/>
                                          </p:val>
                                        </p:tav>
                                        <p:tav tm="56580">
                                          <p:val>
                                            <p:fltVal val="-8.0373"/>
                                          </p:val>
                                        </p:tav>
                                        <p:tav tm="59900">
                                          <p:val>
                                            <p:fltVal val="-7.0688"/>
                                          </p:val>
                                        </p:tav>
                                        <p:tav tm="63220">
                                          <p:val>
                                            <p:fltVal val="-6.1264"/>
                                          </p:val>
                                        </p:tav>
                                        <p:tav tm="66540">
                                          <p:val>
                                            <p:fltVal val="-5.2189"/>
                                          </p:val>
                                        </p:tav>
                                        <p:tav tm="69870">
                                          <p:val>
                                            <p:fltVal val="-4.3528"/>
                                          </p:val>
                                        </p:tav>
                                        <p:tav tm="73190">
                                          <p:val>
                                            <p:fltVal val="-3.5418"/>
                                          </p:val>
                                        </p:tav>
                                        <p:tav tm="76510">
                                          <p:val>
                                            <p:fltVal val="-2.7922"/>
                                          </p:val>
                                        </p:tav>
                                        <p:tav tm="79830">
                                          <p:val>
                                            <p:fltVal val="-2.1127"/>
                                          </p:val>
                                        </p:tav>
                                        <p:tav tm="83160">
                                          <p:val>
                                            <p:fltVal val="-1.5104"/>
                                          </p:val>
                                        </p:tav>
                                        <p:tav tm="86480">
                                          <p:val>
                                            <p:fltVal val="-0.9978"/>
                                          </p:val>
                                        </p:tav>
                                        <p:tav tm="89800">
                                          <p:val>
                                            <p:fltVal val="-0.5817"/>
                                          </p:val>
                                        </p:tav>
                                        <p:tav tm="93120">
                                          <p:val>
                                            <p:fltVal val="-0.2709"/>
                                          </p:val>
                                        </p:tav>
                                        <p:tav tm="96450">
                                          <p:val>
                                            <p:fltVal val="-0.0738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mult">
                                        <p:cTn id="7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3d.object.scale.x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8"/>
                                          </p:val>
                                        </p:tav>
                                        <p:tav tm="3330">
                                          <p:val>
                                            <p:fltVal val="0.8104"/>
                                          </p:val>
                                        </p:tav>
                                        <p:tav tm="6660">
                                          <p:val>
                                            <p:fltVal val="0.8208"/>
                                          </p:val>
                                        </p:tav>
                                        <p:tav tm="9990">
                                          <p:val>
                                            <p:fltVal val="0.8312"/>
                                          </p:val>
                                        </p:tav>
                                        <p:tav tm="13320">
                                          <p:val>
                                            <p:fltVal val="0.8415"/>
                                          </p:val>
                                        </p:tav>
                                        <p:tav tm="16650">
                                          <p:val>
                                            <p:fltVal val="0.8517"/>
                                          </p:val>
                                        </p:tav>
                                        <p:tav tm="19970">
                                          <p:val>
                                            <p:fltVal val="0.8617"/>
                                          </p:val>
                                        </p:tav>
                                        <p:tav tm="23290">
                                          <p:val>
                                            <p:fltVal val="0.8715"/>
                                          </p:val>
                                        </p:tav>
                                        <p:tav tm="26620">
                                          <p:val>
                                            <p:fltVal val="0.8812"/>
                                          </p:val>
                                        </p:tav>
                                        <p:tav tm="29950">
                                          <p:val>
                                            <p:fltVal val="0.8906"/>
                                          </p:val>
                                        </p:tav>
                                        <p:tav tm="33280">
                                          <p:val>
                                            <p:fltVal val="0.8998"/>
                                          </p:val>
                                        </p:tav>
                                        <p:tav tm="36610">
                                          <p:val>
                                            <p:fltVal val="0.9087"/>
                                          </p:val>
                                        </p:tav>
                                        <p:tav tm="39940">
                                          <p:val>
                                            <p:fltVal val="0.9174"/>
                                          </p:val>
                                        </p:tav>
                                        <p:tav tm="43270">
                                          <p:val>
                                            <p:fltVal val="0.9257"/>
                                          </p:val>
                                        </p:tav>
                                        <p:tav tm="46600">
                                          <p:val>
                                            <p:fltVal val="0.9336"/>
                                          </p:val>
                                        </p:tav>
                                        <p:tav tm="49930">
                                          <p:val>
                                            <p:fltVal val="0.9412"/>
                                          </p:val>
                                        </p:tav>
                                        <p:tav tm="53250">
                                          <p:val>
                                            <p:fltVal val="0.9484"/>
                                          </p:val>
                                        </p:tav>
                                        <p:tav tm="56580">
                                          <p:val>
                                            <p:fltVal val="0.9552"/>
                                          </p:val>
                                        </p:tav>
                                        <p:tav tm="59900">
                                          <p:val>
                                            <p:fltVal val="0.9616"/>
                                          </p:val>
                                        </p:tav>
                                        <p:tav tm="63220">
                                          <p:val>
                                            <p:fltVal val="0.9675"/>
                                          </p:val>
                                        </p:tav>
                                        <p:tav tm="66540">
                                          <p:val>
                                            <p:fltVal val="0.973"/>
                                          </p:val>
                                        </p:tav>
                                        <p:tav tm="69870">
                                          <p:val>
                                            <p:fltVal val="0.978"/>
                                          </p:val>
                                        </p:tav>
                                        <p:tav tm="73190">
                                          <p:val>
                                            <p:fltVal val="0.9825"/>
                                          </p:val>
                                        </p:tav>
                                        <p:tav tm="76510">
                                          <p:val>
                                            <p:fltVal val="0.9865"/>
                                          </p:val>
                                        </p:tav>
                                        <p:tav tm="79830">
                                          <p:val>
                                            <p:fltVal val="0.99"/>
                                          </p:val>
                                        </p:tav>
                                        <p:tav tm="83160">
                                          <p:val>
                                            <p:fltVal val="0.993"/>
                                          </p:val>
                                        </p:tav>
                                        <p:tav tm="86480">
                                          <p:val>
                                            <p:fltVal val="0.9955"/>
                                          </p:val>
                                        </p:tav>
                                        <p:tav tm="89800">
                                          <p:val>
                                            <p:fltVal val="0.9974"/>
                                          </p:val>
                                        </p:tav>
                                        <p:tav tm="93120">
                                          <p:val>
                                            <p:fltVal val="0.9988"/>
                                          </p:val>
                                        </p:tav>
                                        <p:tav tm="96450">
                                          <p:val>
                                            <p:fltVal val="0.9996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mult">
                                        <p:cTn id="7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3d.object.scale.y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8"/>
                                          </p:val>
                                        </p:tav>
                                        <p:tav tm="3330">
                                          <p:val>
                                            <p:fltVal val="0.8104"/>
                                          </p:val>
                                        </p:tav>
                                        <p:tav tm="6660">
                                          <p:val>
                                            <p:fltVal val="0.8208"/>
                                          </p:val>
                                        </p:tav>
                                        <p:tav tm="9990">
                                          <p:val>
                                            <p:fltVal val="0.8312"/>
                                          </p:val>
                                        </p:tav>
                                        <p:tav tm="13320">
                                          <p:val>
                                            <p:fltVal val="0.8415"/>
                                          </p:val>
                                        </p:tav>
                                        <p:tav tm="16650">
                                          <p:val>
                                            <p:fltVal val="0.8517"/>
                                          </p:val>
                                        </p:tav>
                                        <p:tav tm="19970">
                                          <p:val>
                                            <p:fltVal val="0.8617"/>
                                          </p:val>
                                        </p:tav>
                                        <p:tav tm="23290">
                                          <p:val>
                                            <p:fltVal val="0.8715"/>
                                          </p:val>
                                        </p:tav>
                                        <p:tav tm="26620">
                                          <p:val>
                                            <p:fltVal val="0.8812"/>
                                          </p:val>
                                        </p:tav>
                                        <p:tav tm="29950">
                                          <p:val>
                                            <p:fltVal val="0.8906"/>
                                          </p:val>
                                        </p:tav>
                                        <p:tav tm="33280">
                                          <p:val>
                                            <p:fltVal val="0.8998"/>
                                          </p:val>
                                        </p:tav>
                                        <p:tav tm="36610">
                                          <p:val>
                                            <p:fltVal val="0.9087"/>
                                          </p:val>
                                        </p:tav>
                                        <p:tav tm="39940">
                                          <p:val>
                                            <p:fltVal val="0.9174"/>
                                          </p:val>
                                        </p:tav>
                                        <p:tav tm="43270">
                                          <p:val>
                                            <p:fltVal val="0.9257"/>
                                          </p:val>
                                        </p:tav>
                                        <p:tav tm="46600">
                                          <p:val>
                                            <p:fltVal val="0.9336"/>
                                          </p:val>
                                        </p:tav>
                                        <p:tav tm="49930">
                                          <p:val>
                                            <p:fltVal val="0.9412"/>
                                          </p:val>
                                        </p:tav>
                                        <p:tav tm="53250">
                                          <p:val>
                                            <p:fltVal val="0.9484"/>
                                          </p:val>
                                        </p:tav>
                                        <p:tav tm="56580">
                                          <p:val>
                                            <p:fltVal val="0.9552"/>
                                          </p:val>
                                        </p:tav>
                                        <p:tav tm="59900">
                                          <p:val>
                                            <p:fltVal val="0.9616"/>
                                          </p:val>
                                        </p:tav>
                                        <p:tav tm="63220">
                                          <p:val>
                                            <p:fltVal val="0.9675"/>
                                          </p:val>
                                        </p:tav>
                                        <p:tav tm="66540">
                                          <p:val>
                                            <p:fltVal val="0.973"/>
                                          </p:val>
                                        </p:tav>
                                        <p:tav tm="69870">
                                          <p:val>
                                            <p:fltVal val="0.978"/>
                                          </p:val>
                                        </p:tav>
                                        <p:tav tm="73190">
                                          <p:val>
                                            <p:fltVal val="0.9825"/>
                                          </p:val>
                                        </p:tav>
                                        <p:tav tm="76510">
                                          <p:val>
                                            <p:fltVal val="0.9865"/>
                                          </p:val>
                                        </p:tav>
                                        <p:tav tm="79830">
                                          <p:val>
                                            <p:fltVal val="0.99"/>
                                          </p:val>
                                        </p:tav>
                                        <p:tav tm="83160">
                                          <p:val>
                                            <p:fltVal val="0.993"/>
                                          </p:val>
                                        </p:tav>
                                        <p:tav tm="86480">
                                          <p:val>
                                            <p:fltVal val="0.9955"/>
                                          </p:val>
                                        </p:tav>
                                        <p:tav tm="89800">
                                          <p:val>
                                            <p:fltVal val="0.9974"/>
                                          </p:val>
                                        </p:tav>
                                        <p:tav tm="93120">
                                          <p:val>
                                            <p:fltVal val="0.9988"/>
                                          </p:val>
                                        </p:tav>
                                        <p:tav tm="96450">
                                          <p:val>
                                            <p:fltVal val="0.9996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mult">
                                        <p:cTn id="7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3d.object.scale.z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8"/>
                                          </p:val>
                                        </p:tav>
                                        <p:tav tm="3330">
                                          <p:val>
                                            <p:fltVal val="0.8104"/>
                                          </p:val>
                                        </p:tav>
                                        <p:tav tm="6660">
                                          <p:val>
                                            <p:fltVal val="0.8208"/>
                                          </p:val>
                                        </p:tav>
                                        <p:tav tm="9990">
                                          <p:val>
                                            <p:fltVal val="0.8312"/>
                                          </p:val>
                                        </p:tav>
                                        <p:tav tm="13320">
                                          <p:val>
                                            <p:fltVal val="0.8415"/>
                                          </p:val>
                                        </p:tav>
                                        <p:tav tm="16650">
                                          <p:val>
                                            <p:fltVal val="0.8517"/>
                                          </p:val>
                                        </p:tav>
                                        <p:tav tm="19970">
                                          <p:val>
                                            <p:fltVal val="0.8617"/>
                                          </p:val>
                                        </p:tav>
                                        <p:tav tm="23290">
                                          <p:val>
                                            <p:fltVal val="0.8715"/>
                                          </p:val>
                                        </p:tav>
                                        <p:tav tm="26620">
                                          <p:val>
                                            <p:fltVal val="0.8812"/>
                                          </p:val>
                                        </p:tav>
                                        <p:tav tm="29950">
                                          <p:val>
                                            <p:fltVal val="0.8906"/>
                                          </p:val>
                                        </p:tav>
                                        <p:tav tm="33280">
                                          <p:val>
                                            <p:fltVal val="0.8998"/>
                                          </p:val>
                                        </p:tav>
                                        <p:tav tm="36610">
                                          <p:val>
                                            <p:fltVal val="0.9087"/>
                                          </p:val>
                                        </p:tav>
                                        <p:tav tm="39940">
                                          <p:val>
                                            <p:fltVal val="0.9174"/>
                                          </p:val>
                                        </p:tav>
                                        <p:tav tm="43270">
                                          <p:val>
                                            <p:fltVal val="0.9257"/>
                                          </p:val>
                                        </p:tav>
                                        <p:tav tm="46600">
                                          <p:val>
                                            <p:fltVal val="0.9336"/>
                                          </p:val>
                                        </p:tav>
                                        <p:tav tm="49930">
                                          <p:val>
                                            <p:fltVal val="0.9412"/>
                                          </p:val>
                                        </p:tav>
                                        <p:tav tm="53250">
                                          <p:val>
                                            <p:fltVal val="0.9484"/>
                                          </p:val>
                                        </p:tav>
                                        <p:tav tm="56580">
                                          <p:val>
                                            <p:fltVal val="0.9552"/>
                                          </p:val>
                                        </p:tav>
                                        <p:tav tm="59900">
                                          <p:val>
                                            <p:fltVal val="0.9616"/>
                                          </p:val>
                                        </p:tav>
                                        <p:tav tm="63220">
                                          <p:val>
                                            <p:fltVal val="0.9675"/>
                                          </p:val>
                                        </p:tav>
                                        <p:tav tm="66540">
                                          <p:val>
                                            <p:fltVal val="0.973"/>
                                          </p:val>
                                        </p:tav>
                                        <p:tav tm="69870">
                                          <p:val>
                                            <p:fltVal val="0.978"/>
                                          </p:val>
                                        </p:tav>
                                        <p:tav tm="73190">
                                          <p:val>
                                            <p:fltVal val="0.9825"/>
                                          </p:val>
                                        </p:tav>
                                        <p:tav tm="76510">
                                          <p:val>
                                            <p:fltVal val="0.9865"/>
                                          </p:val>
                                        </p:tav>
                                        <p:tav tm="79830">
                                          <p:val>
                                            <p:fltVal val="0.99"/>
                                          </p:val>
                                        </p:tav>
                                        <p:tav tm="83160">
                                          <p:val>
                                            <p:fltVal val="0.993"/>
                                          </p:val>
                                        </p:tav>
                                        <p:tav tm="86480">
                                          <p:val>
                                            <p:fltVal val="0.9955"/>
                                          </p:val>
                                        </p:tav>
                                        <p:tav tm="89800">
                                          <p:val>
                                            <p:fltVal val="0.9974"/>
                                          </p:val>
                                        </p:tav>
                                        <p:tav tm="93120">
                                          <p:val>
                                            <p:fltVal val="0.9988"/>
                                          </p:val>
                                        </p:tav>
                                        <p:tav tm="96450">
                                          <p:val>
                                            <p:fltVal val="0.9996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/>
      <p:bldP spid="9" grpId="0"/>
      <p:bldP spid="10" grpId="0"/>
      <p:bldP spid="13" grpId="0"/>
      <p:bldP spid="14" grpId="0"/>
      <p:bldP spid="15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m3d="http://schemas.microsoft.com/office/drawing/2017/model3d" Requires="am3d">
          <p:graphicFrame>
            <p:nvGraphicFramePr>
              <p:cNvPr id="2" name="3D model 1" descr="Domes And Pinacoid Blue">
                <a:extLst>
                  <a:ext uri="{FF2B5EF4-FFF2-40B4-BE49-F238E27FC236}">
                    <a16:creationId xmlns:a16="http://schemas.microsoft.com/office/drawing/2014/main" id="{BAB48D72-35D7-4F18-A03E-90337897E3F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278325581"/>
                  </p:ext>
                </p:extLst>
              </p:nvPr>
            </p:nvGraphicFramePr>
            <p:xfrm>
              <a:off x="498766" y="1476125"/>
              <a:ext cx="3852333" cy="3082882"/>
            </p:xfrm>
            <a:graphic>
              <a:graphicData uri="http://schemas.microsoft.com/office/drawing/2017/model3d">
                <am3d:model3d r:embed="rId2">
                  <am3d:spPr>
                    <a:xfrm>
                      <a:off x="0" y="0"/>
                      <a:ext cx="3852333" cy="3082882"/>
                    </a:xfrm>
                    <a:prstGeom prst="rect">
                      <a:avLst/>
                    </a:prstGeom>
                  </am3d:spPr>
                  <am3d:camera>
                    <am3d:pos x="0" y="0" z="61634510"/>
                    <am3d:up dx="0" dy="36000000" dz="0"/>
                    <am3d:lookAt x="0" y="0" z="0"/>
                    <am3d:perspective fov="2700000"/>
                  </am3d:camera>
                  <am3d:trans>
                    <am3d:meterPerModelUnit n="105404" d="1000000"/>
                    <am3d:preTrans dx="-38771" dy="-6202928" dz="0"/>
                    <am3d:scale>
                      <am3d:sx n="1000000" d="1000000"/>
                      <am3d:sy n="1000000" d="1000000"/>
                      <am3d:sz n="1000000" d="1000000"/>
                    </am3d:scale>
                    <am3d:rot ax="1489301" ay="1974316" az="846257"/>
                    <am3d:postTrans dx="0" dy="0" dz="0"/>
                  </am3d:trans>
                  <am3d:raster rName="Office3DRenderer" rVer="16.0.8326">
                    <am3d:blip r:embed="rId3"/>
                  </am3d:raster>
                  <am3d:objViewport viewportSz="4113442"/>
                  <am3d:ambientLight>
                    <am3d:clr>
                      <a:scrgbClr r="50000" g="50000" b="50000"/>
                    </am3d:clr>
                    <am3d:illuminance n="500000" d="1000000"/>
                  </am3d:ambientLight>
                  <am3d:ptLight rad="0">
                    <am3d:clr>
                      <a:scrgbClr r="100000" g="75000" b="50000"/>
                    </am3d:clr>
                    <am3d:intensity n="9765625" d="1000000"/>
                    <am3d:pos x="21959998" y="70920001" z="16344003"/>
                  </am3d:ptLight>
                  <am3d:ptLight rad="0">
                    <am3d:clr>
                      <a:scrgbClr r="40000" g="60000" b="95000"/>
                    </am3d:clr>
                    <am3d:intensity n="12250000" d="1000000"/>
                    <am3d:pos x="-37964106" y="51130435" z="57631972"/>
                  </am3d:ptLight>
                  <am3d:ptLight rad="0">
                    <am3d:clr>
                      <a:scrgbClr r="86837" g="72700" b="100000"/>
                    </am3d:clr>
                    <am3d:intensity n="3125000" d="1000000"/>
                    <am3d:pos x="-37739122" y="58056624" z="-34769649"/>
                  </am3d:ptLight>
                </am3d:model3d>
              </a:graphicData>
            </a:graphic>
          </p:graphicFrame>
        </mc:Choice>
        <mc:Fallback>
          <p:pic>
            <p:nvPicPr>
              <p:cNvPr id="2" name="3D model 1" descr="Domes And Pinacoid Blue">
                <a:extLst>
                  <a:ext uri="{FF2B5EF4-FFF2-40B4-BE49-F238E27FC236}">
                    <a16:creationId xmlns:a16="http://schemas.microsoft.com/office/drawing/2014/main" id="{BAB48D72-35D7-4F18-A03E-90337897E3F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 noCrop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98766" y="1476125"/>
                <a:ext cx="3852333" cy="3082882"/>
              </a:xfrm>
              <a:prstGeom prst="rect">
                <a:avLst/>
              </a:prstGeom>
            </p:spPr>
          </p:pic>
        </mc:Fallback>
      </mc:AlternateContent>
      <p:sp>
        <p:nvSpPr>
          <p:cNvPr id="3" name="Naslov 6">
            <a:extLst>
              <a:ext uri="{FF2B5EF4-FFF2-40B4-BE49-F238E27FC236}">
                <a16:creationId xmlns:a16="http://schemas.microsoft.com/office/drawing/2014/main" id="{1305717A-AFA9-4B67-A544-2A1617613AA3}"/>
              </a:ext>
            </a:extLst>
          </p:cNvPr>
          <p:cNvSpPr txBox="1">
            <a:spLocks/>
          </p:cNvSpPr>
          <p:nvPr/>
        </p:nvSpPr>
        <p:spPr>
          <a:xfrm>
            <a:off x="4998028" y="619129"/>
            <a:ext cx="6972299" cy="514096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3200" dirty="0"/>
              <a:t>Kako izračunati prostor koji zauzima voda?</a:t>
            </a:r>
          </a:p>
        </p:txBody>
      </p:sp>
      <p:sp>
        <p:nvSpPr>
          <p:cNvPr id="7" name="Naslov 6">
            <a:extLst>
              <a:ext uri="{FF2B5EF4-FFF2-40B4-BE49-F238E27FC236}">
                <a16:creationId xmlns:a16="http://schemas.microsoft.com/office/drawing/2014/main" id="{0174B108-BCC4-42C1-B445-ECEB042357BD}"/>
              </a:ext>
            </a:extLst>
          </p:cNvPr>
          <p:cNvSpPr txBox="1">
            <a:spLocks/>
          </p:cNvSpPr>
          <p:nvPr/>
        </p:nvSpPr>
        <p:spPr>
          <a:xfrm>
            <a:off x="4998025" y="1946440"/>
            <a:ext cx="6972299" cy="51409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3600" dirty="0"/>
              <a:t>Računanjem </a:t>
            </a:r>
            <a:r>
              <a:rPr lang="hr-HR" sz="3600" b="1" dirty="0">
                <a:solidFill>
                  <a:srgbClr val="0070C0"/>
                </a:solidFill>
              </a:rPr>
              <a:t>OBUJMA </a:t>
            </a:r>
            <a:r>
              <a:rPr lang="hr-HR" sz="3600" b="1" dirty="0"/>
              <a:t>(</a:t>
            </a:r>
            <a:r>
              <a:rPr lang="hr-HR" sz="3600" b="1" dirty="0">
                <a:solidFill>
                  <a:srgbClr val="0070C0"/>
                </a:solidFill>
              </a:rPr>
              <a:t>volumena</a:t>
            </a:r>
            <a:r>
              <a:rPr lang="hr-HR" sz="3600" b="1" dirty="0"/>
              <a:t>)</a:t>
            </a:r>
            <a:r>
              <a:rPr lang="hr-HR" sz="3600" dirty="0"/>
              <a:t>.</a:t>
            </a:r>
          </a:p>
        </p:txBody>
      </p:sp>
      <p:sp>
        <p:nvSpPr>
          <p:cNvPr id="8" name="Naslov 6">
            <a:extLst>
              <a:ext uri="{FF2B5EF4-FFF2-40B4-BE49-F238E27FC236}">
                <a16:creationId xmlns:a16="http://schemas.microsoft.com/office/drawing/2014/main" id="{4A848961-3050-4989-9E37-222C788CD3F9}"/>
              </a:ext>
            </a:extLst>
          </p:cNvPr>
          <p:cNvSpPr txBox="1">
            <a:spLocks/>
          </p:cNvSpPr>
          <p:nvPr/>
        </p:nvSpPr>
        <p:spPr>
          <a:xfrm>
            <a:off x="4998026" y="3501736"/>
            <a:ext cx="6972299" cy="1745673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r-HR" sz="4000" b="1" dirty="0">
                <a:solidFill>
                  <a:srgbClr val="0070C0"/>
                </a:solidFill>
              </a:rPr>
              <a:t>OBUJAM (volumen) </a:t>
            </a:r>
            <a:r>
              <a:rPr lang="hr-HR" sz="4000" b="1" dirty="0">
                <a:solidFill>
                  <a:srgbClr val="FF0000"/>
                </a:solidFill>
              </a:rPr>
              <a:t>je prostor koji zauzima neko tijelo. </a:t>
            </a:r>
            <a:endParaRPr lang="hr-HR" sz="4000" dirty="0">
              <a:solidFill>
                <a:srgbClr val="FF0000"/>
              </a:solidFill>
            </a:endParaRPr>
          </a:p>
        </p:txBody>
      </p:sp>
      <p:sp>
        <p:nvSpPr>
          <p:cNvPr id="9" name="Naslov 6">
            <a:extLst>
              <a:ext uri="{FF2B5EF4-FFF2-40B4-BE49-F238E27FC236}">
                <a16:creationId xmlns:a16="http://schemas.microsoft.com/office/drawing/2014/main" id="{606E6A6C-5944-4872-A158-6E9084840861}"/>
              </a:ext>
            </a:extLst>
          </p:cNvPr>
          <p:cNvSpPr txBox="1">
            <a:spLocks/>
          </p:cNvSpPr>
          <p:nvPr/>
        </p:nvSpPr>
        <p:spPr>
          <a:xfrm>
            <a:off x="1606763" y="3412978"/>
            <a:ext cx="548931" cy="7640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3200" b="1" dirty="0"/>
              <a:t>c</a:t>
            </a:r>
          </a:p>
        </p:txBody>
      </p:sp>
      <p:sp>
        <p:nvSpPr>
          <p:cNvPr id="10" name="Naslov 6">
            <a:extLst>
              <a:ext uri="{FF2B5EF4-FFF2-40B4-BE49-F238E27FC236}">
                <a16:creationId xmlns:a16="http://schemas.microsoft.com/office/drawing/2014/main" id="{BB978BF8-5BD3-4348-880D-D773BCCC2C44}"/>
              </a:ext>
            </a:extLst>
          </p:cNvPr>
          <p:cNvSpPr txBox="1">
            <a:spLocks/>
          </p:cNvSpPr>
          <p:nvPr/>
        </p:nvSpPr>
        <p:spPr>
          <a:xfrm>
            <a:off x="3014257" y="3794988"/>
            <a:ext cx="548931" cy="7640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3200" b="1" dirty="0"/>
              <a:t>b</a:t>
            </a:r>
          </a:p>
        </p:txBody>
      </p:sp>
      <p:sp>
        <p:nvSpPr>
          <p:cNvPr id="11" name="Naslov 6">
            <a:extLst>
              <a:ext uri="{FF2B5EF4-FFF2-40B4-BE49-F238E27FC236}">
                <a16:creationId xmlns:a16="http://schemas.microsoft.com/office/drawing/2014/main" id="{F8FDF442-36CB-4CAF-917E-B3F87AFDECC2}"/>
              </a:ext>
            </a:extLst>
          </p:cNvPr>
          <p:cNvSpPr txBox="1">
            <a:spLocks/>
          </p:cNvSpPr>
          <p:nvPr/>
        </p:nvSpPr>
        <p:spPr>
          <a:xfrm>
            <a:off x="748201" y="3684137"/>
            <a:ext cx="548931" cy="7640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3200" b="1" dirty="0"/>
              <a:t>a</a:t>
            </a:r>
          </a:p>
        </p:txBody>
      </p:sp>
      <p:cxnSp>
        <p:nvCxnSpPr>
          <p:cNvPr id="13" name="Ravni poveznik 12">
            <a:extLst>
              <a:ext uri="{FF2B5EF4-FFF2-40B4-BE49-F238E27FC236}">
                <a16:creationId xmlns:a16="http://schemas.microsoft.com/office/drawing/2014/main" id="{CB06A470-7469-44D7-9316-32FCAA1E6BD3}"/>
              </a:ext>
            </a:extLst>
          </p:cNvPr>
          <p:cNvCxnSpPr>
            <a:cxnSpLocks/>
          </p:cNvCxnSpPr>
          <p:nvPr/>
        </p:nvCxnSpPr>
        <p:spPr>
          <a:xfrm>
            <a:off x="657911" y="3429000"/>
            <a:ext cx="1011198" cy="113000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vni poveznik 15">
            <a:extLst>
              <a:ext uri="{FF2B5EF4-FFF2-40B4-BE49-F238E27FC236}">
                <a16:creationId xmlns:a16="http://schemas.microsoft.com/office/drawing/2014/main" id="{DA730B44-04CD-4111-94D9-31205DCCAD13}"/>
              </a:ext>
            </a:extLst>
          </p:cNvPr>
          <p:cNvCxnSpPr>
            <a:cxnSpLocks/>
          </p:cNvCxnSpPr>
          <p:nvPr/>
        </p:nvCxnSpPr>
        <p:spPr>
          <a:xfrm flipH="1">
            <a:off x="1686662" y="3501736"/>
            <a:ext cx="2522111" cy="105727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vni poveznik 19">
            <a:extLst>
              <a:ext uri="{FF2B5EF4-FFF2-40B4-BE49-F238E27FC236}">
                <a16:creationId xmlns:a16="http://schemas.microsoft.com/office/drawing/2014/main" id="{F4D7E13E-8B2E-4946-B94D-98C72F1D0C66}"/>
              </a:ext>
            </a:extLst>
          </p:cNvPr>
          <p:cNvCxnSpPr>
            <a:cxnSpLocks/>
          </p:cNvCxnSpPr>
          <p:nvPr/>
        </p:nvCxnSpPr>
        <p:spPr>
          <a:xfrm>
            <a:off x="1600200" y="3283527"/>
            <a:ext cx="86462" cy="127548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2508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slov 6">
            <a:extLst>
              <a:ext uri="{FF2B5EF4-FFF2-40B4-BE49-F238E27FC236}">
                <a16:creationId xmlns:a16="http://schemas.microsoft.com/office/drawing/2014/main" id="{BB978BF8-5BD3-4348-880D-D773BCCC2C44}"/>
              </a:ext>
            </a:extLst>
          </p:cNvPr>
          <p:cNvSpPr txBox="1">
            <a:spLocks/>
          </p:cNvSpPr>
          <p:nvPr/>
        </p:nvSpPr>
        <p:spPr>
          <a:xfrm>
            <a:off x="3014257" y="3794988"/>
            <a:ext cx="548931" cy="7640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hr-HR" sz="3200" b="1" dirty="0"/>
          </a:p>
        </p:txBody>
      </p:sp>
      <p:sp>
        <p:nvSpPr>
          <p:cNvPr id="23" name="Naslov 6">
            <a:extLst>
              <a:ext uri="{FF2B5EF4-FFF2-40B4-BE49-F238E27FC236}">
                <a16:creationId xmlns:a16="http://schemas.microsoft.com/office/drawing/2014/main" id="{2909648D-897E-4F54-8DA1-18FE75EE658A}"/>
              </a:ext>
            </a:extLst>
          </p:cNvPr>
          <p:cNvSpPr txBox="1">
            <a:spLocks/>
          </p:cNvSpPr>
          <p:nvPr/>
        </p:nvSpPr>
        <p:spPr>
          <a:xfrm>
            <a:off x="4998027" y="733389"/>
            <a:ext cx="6972299" cy="1130007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3200" b="1" dirty="0">
                <a:solidFill>
                  <a:srgbClr val="FF0000"/>
                </a:solidFill>
              </a:rPr>
              <a:t>Mjerne jedinice </a:t>
            </a:r>
            <a:r>
              <a:rPr lang="hr-HR" sz="3200" dirty="0"/>
              <a:t>za mjerenje </a:t>
            </a:r>
          </a:p>
          <a:p>
            <a:r>
              <a:rPr lang="hr-HR" sz="3200" dirty="0"/>
              <a:t>obujma (volumena):</a:t>
            </a:r>
          </a:p>
        </p:txBody>
      </p:sp>
      <p:sp>
        <p:nvSpPr>
          <p:cNvPr id="24" name="Naslov 6">
            <a:extLst>
              <a:ext uri="{FF2B5EF4-FFF2-40B4-BE49-F238E27FC236}">
                <a16:creationId xmlns:a16="http://schemas.microsoft.com/office/drawing/2014/main" id="{4B016AC0-941E-41CC-90F1-CE3437BC5267}"/>
              </a:ext>
            </a:extLst>
          </p:cNvPr>
          <p:cNvSpPr txBox="1">
            <a:spLocks/>
          </p:cNvSpPr>
          <p:nvPr/>
        </p:nvSpPr>
        <p:spPr>
          <a:xfrm>
            <a:off x="5122718" y="2217203"/>
            <a:ext cx="6885708" cy="1130007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3200" b="1" dirty="0">
                <a:solidFill>
                  <a:srgbClr val="FF0000"/>
                </a:solidFill>
              </a:rPr>
              <a:t>1 cm³     </a:t>
            </a:r>
            <a:r>
              <a:rPr lang="hr-HR" sz="3200" dirty="0"/>
              <a:t>1 centimetar kubični / kubni</a:t>
            </a:r>
          </a:p>
          <a:p>
            <a:r>
              <a:rPr lang="hr-HR" sz="3200" dirty="0"/>
              <a:t>- kocka duljine brida  </a:t>
            </a:r>
            <a:r>
              <a:rPr lang="hr-HR" sz="3200" b="1" dirty="0"/>
              <a:t>1 cm</a:t>
            </a:r>
            <a:endParaRPr lang="hr-HR" sz="3200" dirty="0"/>
          </a:p>
        </p:txBody>
      </p:sp>
      <mc:AlternateContent xmlns:mc="http://schemas.openxmlformats.org/markup-compatibility/2006">
        <mc:Choice xmlns:am3d="http://schemas.microsoft.com/office/drawing/2017/model3d" Requires="am3d">
          <p:graphicFrame>
            <p:nvGraphicFramePr>
              <p:cNvPr id="5" name="3D model 4" descr="Rhombohedra 1 Red">
                <a:extLst>
                  <a:ext uri="{FF2B5EF4-FFF2-40B4-BE49-F238E27FC236}">
                    <a16:creationId xmlns:a16="http://schemas.microsoft.com/office/drawing/2014/main" id="{8874A4B5-2B30-4C4F-833A-E770A13B6B0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736005363"/>
                  </p:ext>
                </p:extLst>
              </p:nvPr>
            </p:nvGraphicFramePr>
            <p:xfrm>
              <a:off x="983490" y="1643532"/>
              <a:ext cx="2909818" cy="3176077"/>
            </p:xfrm>
            <a:graphic>
              <a:graphicData uri="http://schemas.microsoft.com/office/drawing/2017/model3d">
                <am3d:model3d r:embed="rId2">
                  <am3d:spPr>
                    <a:xfrm>
                      <a:off x="0" y="0"/>
                      <a:ext cx="2909818" cy="3176077"/>
                    </a:xfrm>
                    <a:prstGeom prst="rect">
                      <a:avLst/>
                    </a:prstGeom>
                  </am3d:spPr>
                  <am3d:camera>
                    <am3d:pos x="0" y="0" z="75275796"/>
                    <am3d:up dx="0" dy="36000000" dz="0"/>
                    <am3d:lookAt x="0" y="0" z="0"/>
                    <am3d:perspective fov="2700000"/>
                  </am3d:camera>
                  <am3d:trans>
                    <am3d:meterPerModelUnit n="119438" d="1000000"/>
                    <am3d:preTrans dx="-4521" dy="-18000000" dz="-3"/>
                    <am3d:scale>
                      <am3d:sx n="1000000" d="1000000"/>
                      <am3d:sy n="1000000" d="1000000"/>
                      <am3d:sz n="1000000" d="1000000"/>
                    </am3d:scale>
                    <am3d:rot ax="-1541863" ay="1121896" az="-526196"/>
                    <am3d:postTrans dx="0" dy="0" dz="0"/>
                  </am3d:trans>
                  <am3d:raster rName="Office3DRenderer" rVer="16.0.8326">
                    <am3d:blip r:embed="rId3"/>
                  </am3d:raster>
                  <am3d:objViewport viewportSz="5306139"/>
                  <am3d:ambientLight>
                    <am3d:clr>
                      <a:scrgbClr r="50000" g="50000" b="50000"/>
                    </am3d:clr>
                    <am3d:illuminance n="500000" d="1000000"/>
                  </am3d:ambientLight>
                  <am3d:ptLight rad="0">
                    <am3d:clr>
                      <a:scrgbClr r="100000" g="75000" b="50000"/>
                    </am3d:clr>
                    <am3d:intensity n="9765625" d="1000000"/>
                    <am3d:pos x="21959998" y="70920001" z="16344003"/>
                  </am3d:ptLight>
                  <am3d:ptLight rad="0">
                    <am3d:clr>
                      <a:scrgbClr r="40000" g="60000" b="95000"/>
                    </am3d:clr>
                    <am3d:intensity n="12250000" d="1000000"/>
                    <am3d:pos x="-37964106" y="51130435" z="57631972"/>
                  </am3d:ptLight>
                  <am3d:ptLight rad="0">
                    <am3d:clr>
                      <a:scrgbClr r="86837" g="72700" b="100000"/>
                    </am3d:clr>
                    <am3d:intensity n="3125000" d="1000000"/>
                    <am3d:pos x="-37739122" y="58056624" z="-34769649"/>
                  </am3d:ptLight>
                </am3d:model3d>
              </a:graphicData>
            </a:graphic>
          </p:graphicFrame>
        </mc:Choice>
        <mc:Fallback>
          <p:pic>
            <p:nvPicPr>
              <p:cNvPr id="5" name="3D model 4" descr="Rhombohedra 1 Red">
                <a:extLst>
                  <a:ext uri="{FF2B5EF4-FFF2-40B4-BE49-F238E27FC236}">
                    <a16:creationId xmlns:a16="http://schemas.microsoft.com/office/drawing/2014/main" id="{8874A4B5-2B30-4C4F-833A-E770A13B6B0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 noCrop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83490" y="1643532"/>
                <a:ext cx="2909818" cy="3176077"/>
              </a:xfrm>
              <a:prstGeom prst="rect">
                <a:avLst/>
              </a:prstGeom>
            </p:spPr>
          </p:pic>
        </mc:Fallback>
      </mc:AlternateContent>
      <p:cxnSp>
        <p:nvCxnSpPr>
          <p:cNvPr id="17" name="Ravni poveznik 16">
            <a:extLst>
              <a:ext uri="{FF2B5EF4-FFF2-40B4-BE49-F238E27FC236}">
                <a16:creationId xmlns:a16="http://schemas.microsoft.com/office/drawing/2014/main" id="{F2D1EBBD-397A-4935-BB5C-E3146C1FF840}"/>
              </a:ext>
            </a:extLst>
          </p:cNvPr>
          <p:cNvCxnSpPr>
            <a:cxnSpLocks/>
            <a:endCxn id="5" idx="2"/>
          </p:cNvCxnSpPr>
          <p:nvPr/>
        </p:nvCxnSpPr>
        <p:spPr>
          <a:xfrm>
            <a:off x="2130136" y="3086100"/>
            <a:ext cx="308263" cy="173350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vni poveznik 20">
            <a:extLst>
              <a:ext uri="{FF2B5EF4-FFF2-40B4-BE49-F238E27FC236}">
                <a16:creationId xmlns:a16="http://schemas.microsoft.com/office/drawing/2014/main" id="{1DFF609E-B6D8-48D0-BE6F-55B80F65A5FB}"/>
              </a:ext>
            </a:extLst>
          </p:cNvPr>
          <p:cNvCxnSpPr>
            <a:cxnSpLocks/>
            <a:endCxn id="5" idx="2"/>
          </p:cNvCxnSpPr>
          <p:nvPr/>
        </p:nvCxnSpPr>
        <p:spPr>
          <a:xfrm flipH="1">
            <a:off x="2438399" y="3875809"/>
            <a:ext cx="1343894" cy="943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avni poveznik 21">
            <a:extLst>
              <a:ext uri="{FF2B5EF4-FFF2-40B4-BE49-F238E27FC236}">
                <a16:creationId xmlns:a16="http://schemas.microsoft.com/office/drawing/2014/main" id="{6A0F752C-32A6-4353-AB58-413CC7032CBC}"/>
              </a:ext>
            </a:extLst>
          </p:cNvPr>
          <p:cNvCxnSpPr>
            <a:cxnSpLocks/>
            <a:endCxn id="5" idx="2"/>
          </p:cNvCxnSpPr>
          <p:nvPr/>
        </p:nvCxnSpPr>
        <p:spPr>
          <a:xfrm>
            <a:off x="1402682" y="3952854"/>
            <a:ext cx="1035717" cy="86675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Naslov 6">
            <a:extLst>
              <a:ext uri="{FF2B5EF4-FFF2-40B4-BE49-F238E27FC236}">
                <a16:creationId xmlns:a16="http://schemas.microsoft.com/office/drawing/2014/main" id="{511C9A4C-8A9C-4F3C-A9B4-F048BEA32728}"/>
              </a:ext>
            </a:extLst>
          </p:cNvPr>
          <p:cNvSpPr txBox="1">
            <a:spLocks/>
          </p:cNvSpPr>
          <p:nvPr/>
        </p:nvSpPr>
        <p:spPr>
          <a:xfrm>
            <a:off x="5122718" y="3500400"/>
            <a:ext cx="6885708" cy="1130007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3200" b="1" dirty="0">
                <a:solidFill>
                  <a:srgbClr val="FF0000"/>
                </a:solidFill>
              </a:rPr>
              <a:t>1 dm³      </a:t>
            </a:r>
            <a:r>
              <a:rPr lang="hr-HR" sz="3200" dirty="0"/>
              <a:t>1 decimetar kubični / kubni</a:t>
            </a:r>
          </a:p>
          <a:p>
            <a:r>
              <a:rPr lang="hr-HR" sz="3200" dirty="0"/>
              <a:t>- kocka duljine brida  </a:t>
            </a:r>
            <a:r>
              <a:rPr lang="hr-HR" sz="3200" b="1" dirty="0"/>
              <a:t>1 dm</a:t>
            </a:r>
          </a:p>
        </p:txBody>
      </p:sp>
      <p:sp>
        <p:nvSpPr>
          <p:cNvPr id="28" name="Naslov 6">
            <a:extLst>
              <a:ext uri="{FF2B5EF4-FFF2-40B4-BE49-F238E27FC236}">
                <a16:creationId xmlns:a16="http://schemas.microsoft.com/office/drawing/2014/main" id="{9661ABDF-72C1-4E30-9599-47E69BD59879}"/>
              </a:ext>
            </a:extLst>
          </p:cNvPr>
          <p:cNvSpPr txBox="1">
            <a:spLocks/>
          </p:cNvSpPr>
          <p:nvPr/>
        </p:nvSpPr>
        <p:spPr>
          <a:xfrm>
            <a:off x="5122718" y="4654968"/>
            <a:ext cx="6885708" cy="1130007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3200" b="1" dirty="0">
                <a:solidFill>
                  <a:srgbClr val="FF0000"/>
                </a:solidFill>
              </a:rPr>
              <a:t>1 m³      </a:t>
            </a:r>
            <a:r>
              <a:rPr lang="hr-HR" sz="3200" dirty="0"/>
              <a:t>1 metar kubični / kubni</a:t>
            </a:r>
          </a:p>
          <a:p>
            <a:r>
              <a:rPr lang="hr-HR" sz="3200" dirty="0"/>
              <a:t>- kocka duljine brida  </a:t>
            </a:r>
            <a:r>
              <a:rPr lang="hr-HR" sz="3200" b="1" dirty="0"/>
              <a:t>1 m</a:t>
            </a:r>
          </a:p>
        </p:txBody>
      </p:sp>
    </p:spTree>
    <p:extLst>
      <p:ext uri="{BB962C8B-B14F-4D97-AF65-F5344CB8AC3E}">
        <p14:creationId xmlns:p14="http://schemas.microsoft.com/office/powerpoint/2010/main" val="4052352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3" grpId="0"/>
      <p:bldP spid="24" grpId="0"/>
      <p:bldP spid="27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slov 6">
            <a:extLst>
              <a:ext uri="{FF2B5EF4-FFF2-40B4-BE49-F238E27FC236}">
                <a16:creationId xmlns:a16="http://schemas.microsoft.com/office/drawing/2014/main" id="{BB978BF8-5BD3-4348-880D-D773BCCC2C44}"/>
              </a:ext>
            </a:extLst>
          </p:cNvPr>
          <p:cNvSpPr txBox="1">
            <a:spLocks/>
          </p:cNvSpPr>
          <p:nvPr/>
        </p:nvSpPr>
        <p:spPr>
          <a:xfrm>
            <a:off x="3014257" y="3794988"/>
            <a:ext cx="548931" cy="7640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hr-HR" sz="3200" b="1" dirty="0"/>
          </a:p>
        </p:txBody>
      </p:sp>
      <p:sp>
        <p:nvSpPr>
          <p:cNvPr id="23" name="Naslov 6">
            <a:extLst>
              <a:ext uri="{FF2B5EF4-FFF2-40B4-BE49-F238E27FC236}">
                <a16:creationId xmlns:a16="http://schemas.microsoft.com/office/drawing/2014/main" id="{2909648D-897E-4F54-8DA1-18FE75EE658A}"/>
              </a:ext>
            </a:extLst>
          </p:cNvPr>
          <p:cNvSpPr txBox="1">
            <a:spLocks/>
          </p:cNvSpPr>
          <p:nvPr/>
        </p:nvSpPr>
        <p:spPr>
          <a:xfrm>
            <a:off x="4998027" y="733389"/>
            <a:ext cx="6972299" cy="1130007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3200" b="1" dirty="0">
                <a:solidFill>
                  <a:srgbClr val="FF0000"/>
                </a:solidFill>
              </a:rPr>
              <a:t>Mjerne jedinice </a:t>
            </a:r>
            <a:r>
              <a:rPr lang="hr-HR" sz="3200" dirty="0"/>
              <a:t>za mjerenje </a:t>
            </a:r>
          </a:p>
          <a:p>
            <a:r>
              <a:rPr lang="hr-HR" sz="3200" dirty="0"/>
              <a:t>obujma (volumena):</a:t>
            </a:r>
          </a:p>
        </p:txBody>
      </p:sp>
      <mc:AlternateContent xmlns:mc="http://schemas.openxmlformats.org/markup-compatibility/2006">
        <mc:Choice xmlns:am3d="http://schemas.microsoft.com/office/drawing/2017/model3d" Requires="am3d">
          <p:graphicFrame>
            <p:nvGraphicFramePr>
              <p:cNvPr id="5" name="3D model 4" descr="Rhombohedra 1 Red">
                <a:extLst>
                  <a:ext uri="{FF2B5EF4-FFF2-40B4-BE49-F238E27FC236}">
                    <a16:creationId xmlns:a16="http://schemas.microsoft.com/office/drawing/2014/main" id="{8874A4B5-2B30-4C4F-833A-E770A13B6B02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983490" y="1643532"/>
              <a:ext cx="2909818" cy="3176077"/>
            </p:xfrm>
            <a:graphic>
              <a:graphicData uri="http://schemas.microsoft.com/office/drawing/2017/model3d">
                <am3d:model3d r:embed="rId2">
                  <am3d:spPr>
                    <a:xfrm>
                      <a:off x="0" y="0"/>
                      <a:ext cx="2909818" cy="3176077"/>
                    </a:xfrm>
                    <a:prstGeom prst="rect">
                      <a:avLst/>
                    </a:prstGeom>
                  </am3d:spPr>
                  <am3d:camera>
                    <am3d:pos x="0" y="0" z="75275796"/>
                    <am3d:up dx="0" dy="36000000" dz="0"/>
                    <am3d:lookAt x="0" y="0" z="0"/>
                    <am3d:perspective fov="2700000"/>
                  </am3d:camera>
                  <am3d:trans>
                    <am3d:meterPerModelUnit n="119438" d="1000000"/>
                    <am3d:preTrans dx="-4521" dy="-18000000" dz="-3"/>
                    <am3d:scale>
                      <am3d:sx n="1000000" d="1000000"/>
                      <am3d:sy n="1000000" d="1000000"/>
                      <am3d:sz n="1000000" d="1000000"/>
                    </am3d:scale>
                    <am3d:rot ax="-1541863" ay="1121896" az="-526196"/>
                    <am3d:postTrans dx="0" dy="0" dz="0"/>
                  </am3d:trans>
                  <am3d:raster rName="Office3DRenderer" rVer="16.0.8326">
                    <am3d:blip r:embed="rId3"/>
                  </am3d:raster>
                  <am3d:objViewport viewportSz="5306139"/>
                  <am3d:ambientLight>
                    <am3d:clr>
                      <a:scrgbClr r="50000" g="50000" b="50000"/>
                    </am3d:clr>
                    <am3d:illuminance n="500000" d="1000000"/>
                  </am3d:ambientLight>
                  <am3d:ptLight rad="0">
                    <am3d:clr>
                      <a:scrgbClr r="100000" g="75000" b="50000"/>
                    </am3d:clr>
                    <am3d:intensity n="9765625" d="1000000"/>
                    <am3d:pos x="21959998" y="70920001" z="16344003"/>
                  </am3d:ptLight>
                  <am3d:ptLight rad="0">
                    <am3d:clr>
                      <a:scrgbClr r="40000" g="60000" b="95000"/>
                    </am3d:clr>
                    <am3d:intensity n="12250000" d="1000000"/>
                    <am3d:pos x="-37964106" y="51130435" z="57631972"/>
                  </am3d:ptLight>
                  <am3d:ptLight rad="0">
                    <am3d:clr>
                      <a:scrgbClr r="86837" g="72700" b="100000"/>
                    </am3d:clr>
                    <am3d:intensity n="3125000" d="1000000"/>
                    <am3d:pos x="-37739122" y="58056624" z="-34769649"/>
                  </am3d:ptLight>
                </am3d:model3d>
              </a:graphicData>
            </a:graphic>
          </p:graphicFrame>
        </mc:Choice>
        <mc:Fallback>
          <p:pic>
            <p:nvPicPr>
              <p:cNvPr id="5" name="3D model 4" descr="Rhombohedra 1 Red">
                <a:extLst>
                  <a:ext uri="{FF2B5EF4-FFF2-40B4-BE49-F238E27FC236}">
                    <a16:creationId xmlns:a16="http://schemas.microsoft.com/office/drawing/2014/main" id="{8874A4B5-2B30-4C4F-833A-E770A13B6B0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 noCrop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83490" y="1643532"/>
                <a:ext cx="2909818" cy="3176077"/>
              </a:xfrm>
              <a:prstGeom prst="rect">
                <a:avLst/>
              </a:prstGeom>
            </p:spPr>
          </p:pic>
        </mc:Fallback>
      </mc:AlternateContent>
      <p:cxnSp>
        <p:nvCxnSpPr>
          <p:cNvPr id="17" name="Ravni poveznik 16">
            <a:extLst>
              <a:ext uri="{FF2B5EF4-FFF2-40B4-BE49-F238E27FC236}">
                <a16:creationId xmlns:a16="http://schemas.microsoft.com/office/drawing/2014/main" id="{F2D1EBBD-397A-4935-BB5C-E3146C1FF840}"/>
              </a:ext>
            </a:extLst>
          </p:cNvPr>
          <p:cNvCxnSpPr>
            <a:cxnSpLocks/>
            <a:endCxn id="5" idx="2"/>
          </p:cNvCxnSpPr>
          <p:nvPr/>
        </p:nvCxnSpPr>
        <p:spPr>
          <a:xfrm>
            <a:off x="2130136" y="3086100"/>
            <a:ext cx="308263" cy="173350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vni poveznik 20">
            <a:extLst>
              <a:ext uri="{FF2B5EF4-FFF2-40B4-BE49-F238E27FC236}">
                <a16:creationId xmlns:a16="http://schemas.microsoft.com/office/drawing/2014/main" id="{1DFF609E-B6D8-48D0-BE6F-55B80F65A5FB}"/>
              </a:ext>
            </a:extLst>
          </p:cNvPr>
          <p:cNvCxnSpPr>
            <a:cxnSpLocks/>
            <a:endCxn id="5" idx="2"/>
          </p:cNvCxnSpPr>
          <p:nvPr/>
        </p:nvCxnSpPr>
        <p:spPr>
          <a:xfrm flipH="1">
            <a:off x="2438399" y="3875809"/>
            <a:ext cx="1343894" cy="943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avni poveznik 21">
            <a:extLst>
              <a:ext uri="{FF2B5EF4-FFF2-40B4-BE49-F238E27FC236}">
                <a16:creationId xmlns:a16="http://schemas.microsoft.com/office/drawing/2014/main" id="{6A0F752C-32A6-4353-AB58-413CC7032CBC}"/>
              </a:ext>
            </a:extLst>
          </p:cNvPr>
          <p:cNvCxnSpPr>
            <a:cxnSpLocks/>
            <a:endCxn id="5" idx="2"/>
          </p:cNvCxnSpPr>
          <p:nvPr/>
        </p:nvCxnSpPr>
        <p:spPr>
          <a:xfrm>
            <a:off x="1402682" y="3952854"/>
            <a:ext cx="1035717" cy="86675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Naslov 6">
            <a:extLst>
              <a:ext uri="{FF2B5EF4-FFF2-40B4-BE49-F238E27FC236}">
                <a16:creationId xmlns:a16="http://schemas.microsoft.com/office/drawing/2014/main" id="{511C9A4C-8A9C-4F3C-A9B4-F048BEA32728}"/>
              </a:ext>
            </a:extLst>
          </p:cNvPr>
          <p:cNvSpPr txBox="1">
            <a:spLocks/>
          </p:cNvSpPr>
          <p:nvPr/>
        </p:nvSpPr>
        <p:spPr>
          <a:xfrm>
            <a:off x="5155622" y="2780510"/>
            <a:ext cx="1880755" cy="56500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4000" dirty="0"/>
              <a:t>1 dm³ =</a:t>
            </a:r>
          </a:p>
        </p:txBody>
      </p:sp>
      <p:sp>
        <p:nvSpPr>
          <p:cNvPr id="28" name="Naslov 6">
            <a:extLst>
              <a:ext uri="{FF2B5EF4-FFF2-40B4-BE49-F238E27FC236}">
                <a16:creationId xmlns:a16="http://schemas.microsoft.com/office/drawing/2014/main" id="{9661ABDF-72C1-4E30-9599-47E69BD59879}"/>
              </a:ext>
            </a:extLst>
          </p:cNvPr>
          <p:cNvSpPr txBox="1">
            <a:spLocks/>
          </p:cNvSpPr>
          <p:nvPr/>
        </p:nvSpPr>
        <p:spPr>
          <a:xfrm>
            <a:off x="5122718" y="3794988"/>
            <a:ext cx="1880755" cy="747998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4000" dirty="0"/>
              <a:t>1 m³   =</a:t>
            </a:r>
          </a:p>
        </p:txBody>
      </p:sp>
      <p:sp>
        <p:nvSpPr>
          <p:cNvPr id="11" name="Naslov 6">
            <a:extLst>
              <a:ext uri="{FF2B5EF4-FFF2-40B4-BE49-F238E27FC236}">
                <a16:creationId xmlns:a16="http://schemas.microsoft.com/office/drawing/2014/main" id="{C5DE7878-8D6B-43CE-A4EE-B123B5CA5386}"/>
              </a:ext>
            </a:extLst>
          </p:cNvPr>
          <p:cNvSpPr txBox="1">
            <a:spLocks/>
          </p:cNvSpPr>
          <p:nvPr/>
        </p:nvSpPr>
        <p:spPr>
          <a:xfrm>
            <a:off x="6864927" y="2803598"/>
            <a:ext cx="2403763" cy="56500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4000" dirty="0"/>
              <a:t>1 000 cm³  </a:t>
            </a:r>
          </a:p>
        </p:txBody>
      </p:sp>
      <p:sp>
        <p:nvSpPr>
          <p:cNvPr id="12" name="Naslov 6">
            <a:extLst>
              <a:ext uri="{FF2B5EF4-FFF2-40B4-BE49-F238E27FC236}">
                <a16:creationId xmlns:a16="http://schemas.microsoft.com/office/drawing/2014/main" id="{6065DB7D-3FC0-4534-9EC8-FA5BB2A6D069}"/>
              </a:ext>
            </a:extLst>
          </p:cNvPr>
          <p:cNvSpPr txBox="1">
            <a:spLocks/>
          </p:cNvSpPr>
          <p:nvPr/>
        </p:nvSpPr>
        <p:spPr>
          <a:xfrm>
            <a:off x="6819899" y="3794988"/>
            <a:ext cx="2403763" cy="747998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4000" dirty="0"/>
              <a:t>1 000 dm³ </a:t>
            </a:r>
          </a:p>
        </p:txBody>
      </p:sp>
      <p:sp>
        <p:nvSpPr>
          <p:cNvPr id="13" name="Naslov 6">
            <a:extLst>
              <a:ext uri="{FF2B5EF4-FFF2-40B4-BE49-F238E27FC236}">
                <a16:creationId xmlns:a16="http://schemas.microsoft.com/office/drawing/2014/main" id="{482131FD-5F05-429E-85FB-E3256FF8AFD4}"/>
              </a:ext>
            </a:extLst>
          </p:cNvPr>
          <p:cNvSpPr txBox="1">
            <a:spLocks/>
          </p:cNvSpPr>
          <p:nvPr/>
        </p:nvSpPr>
        <p:spPr>
          <a:xfrm>
            <a:off x="5155622" y="4595373"/>
            <a:ext cx="1880755" cy="747998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4000" dirty="0"/>
              <a:t>1 m³   =</a:t>
            </a:r>
          </a:p>
        </p:txBody>
      </p:sp>
      <p:sp>
        <p:nvSpPr>
          <p:cNvPr id="14" name="Naslov 6">
            <a:extLst>
              <a:ext uri="{FF2B5EF4-FFF2-40B4-BE49-F238E27FC236}">
                <a16:creationId xmlns:a16="http://schemas.microsoft.com/office/drawing/2014/main" id="{18B76481-F9F3-4568-84EF-CD0976D324CD}"/>
              </a:ext>
            </a:extLst>
          </p:cNvPr>
          <p:cNvSpPr txBox="1">
            <a:spLocks/>
          </p:cNvSpPr>
          <p:nvPr/>
        </p:nvSpPr>
        <p:spPr>
          <a:xfrm>
            <a:off x="6864927" y="4595373"/>
            <a:ext cx="4045528" cy="56500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4000" dirty="0"/>
              <a:t>1 000 000 cm³  </a:t>
            </a:r>
          </a:p>
        </p:txBody>
      </p:sp>
    </p:spTree>
    <p:extLst>
      <p:ext uri="{BB962C8B-B14F-4D97-AF65-F5344CB8AC3E}">
        <p14:creationId xmlns:p14="http://schemas.microsoft.com/office/powerpoint/2010/main" val="1676059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7" grpId="0"/>
      <p:bldP spid="28" grpId="0"/>
      <p:bldP spid="11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6">
            <a:extLst>
              <a:ext uri="{FF2B5EF4-FFF2-40B4-BE49-F238E27FC236}">
                <a16:creationId xmlns:a16="http://schemas.microsoft.com/office/drawing/2014/main" id="{6A737E72-37AC-408E-B5E4-C75945599F7C}"/>
              </a:ext>
            </a:extLst>
          </p:cNvPr>
          <p:cNvSpPr txBox="1">
            <a:spLocks/>
          </p:cNvSpPr>
          <p:nvPr/>
        </p:nvSpPr>
        <p:spPr>
          <a:xfrm>
            <a:off x="4731698" y="610251"/>
            <a:ext cx="6972299" cy="514096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3200" dirty="0"/>
              <a:t>Kako izračunati prostor koji zauzima tijelo?</a:t>
            </a:r>
          </a:p>
        </p:txBody>
      </p:sp>
      <p:sp>
        <p:nvSpPr>
          <p:cNvPr id="3" name="Naslov 6">
            <a:extLst>
              <a:ext uri="{FF2B5EF4-FFF2-40B4-BE49-F238E27FC236}">
                <a16:creationId xmlns:a16="http://schemas.microsoft.com/office/drawing/2014/main" id="{456C903E-BABE-4CF3-BEB1-19D5B9111B18}"/>
              </a:ext>
            </a:extLst>
          </p:cNvPr>
          <p:cNvSpPr txBox="1">
            <a:spLocks/>
          </p:cNvSpPr>
          <p:nvPr/>
        </p:nvSpPr>
        <p:spPr>
          <a:xfrm>
            <a:off x="4731698" y="1321945"/>
            <a:ext cx="6972299" cy="514096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3200" dirty="0"/>
              <a:t>Izračunavanjem OBUJMA (volumena)</a:t>
            </a:r>
          </a:p>
        </p:txBody>
      </p:sp>
      <mc:AlternateContent xmlns:mc="http://schemas.openxmlformats.org/markup-compatibility/2006">
        <mc:Choice xmlns:am3d="http://schemas.microsoft.com/office/drawing/2017/model3d" Requires="am3d">
          <p:graphicFrame>
            <p:nvGraphicFramePr>
              <p:cNvPr id="4" name="3D model 3" descr="Rhombohedra 1 Red">
                <a:extLst>
                  <a:ext uri="{FF2B5EF4-FFF2-40B4-BE49-F238E27FC236}">
                    <a16:creationId xmlns:a16="http://schemas.microsoft.com/office/drawing/2014/main" id="{C5B00763-147E-4A97-9388-B543AFFD451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077304054"/>
                  </p:ext>
                </p:extLst>
              </p:nvPr>
            </p:nvGraphicFramePr>
            <p:xfrm>
              <a:off x="1924523" y="2289076"/>
              <a:ext cx="1757789" cy="1918633"/>
            </p:xfrm>
            <a:graphic>
              <a:graphicData uri="http://schemas.microsoft.com/office/drawing/2017/model3d">
                <am3d:model3d r:embed="rId2">
                  <am3d:spPr>
                    <a:xfrm>
                      <a:off x="0" y="0"/>
                      <a:ext cx="1757789" cy="1918633"/>
                    </a:xfrm>
                    <a:prstGeom prst="rect">
                      <a:avLst/>
                    </a:prstGeom>
                  </am3d:spPr>
                  <am3d:camera>
                    <am3d:pos x="0" y="0" z="75275796"/>
                    <am3d:up dx="0" dy="36000000" dz="0"/>
                    <am3d:lookAt x="0" y="0" z="0"/>
                    <am3d:perspective fov="2700000"/>
                  </am3d:camera>
                  <am3d:trans>
                    <am3d:meterPerModelUnit n="119438" d="1000000"/>
                    <am3d:preTrans dx="-4521" dy="-18000000" dz="-3"/>
                    <am3d:scale>
                      <am3d:sx n="1000000" d="1000000"/>
                      <am3d:sy n="1000000" d="1000000"/>
                      <am3d:sz n="1000000" d="1000000"/>
                    </am3d:scale>
                    <am3d:rot ax="-1541863" ay="1121896" az="-526196"/>
                    <am3d:postTrans dx="0" dy="0" dz="0"/>
                  </am3d:trans>
                  <am3d:raster rName="Office3DRenderer" rVer="16.0.8326">
                    <am3d:blip r:embed="rId3"/>
                  </am3d:raster>
                  <am3d:objViewport viewportSz="3058690"/>
                  <am3d:ambientLight>
                    <am3d:clr>
                      <a:scrgbClr r="50000" g="50000" b="50000"/>
                    </am3d:clr>
                    <am3d:illuminance n="500000" d="1000000"/>
                  </am3d:ambientLight>
                  <am3d:ptLight rad="0">
                    <am3d:clr>
                      <a:scrgbClr r="100000" g="75000" b="50000"/>
                    </am3d:clr>
                    <am3d:intensity n="9765625" d="1000000"/>
                    <am3d:pos x="21959998" y="70920001" z="16344003"/>
                  </am3d:ptLight>
                  <am3d:ptLight rad="0">
                    <am3d:clr>
                      <a:scrgbClr r="40000" g="60000" b="95000"/>
                    </am3d:clr>
                    <am3d:intensity n="12250000" d="1000000"/>
                    <am3d:pos x="-37964106" y="51130435" z="57631972"/>
                  </am3d:ptLight>
                  <am3d:ptLight rad="0">
                    <am3d:clr>
                      <a:scrgbClr r="86837" g="72700" b="100000"/>
                    </am3d:clr>
                    <am3d:intensity n="3125000" d="1000000"/>
                    <am3d:pos x="-37739122" y="58056624" z="-34769649"/>
                  </am3d:ptLight>
                </am3d:model3d>
              </a:graphicData>
            </a:graphic>
          </p:graphicFrame>
        </mc:Choice>
        <mc:Fallback>
          <p:pic>
            <p:nvPicPr>
              <p:cNvPr id="4" name="3D model 3" descr="Rhombohedra 1 Red">
                <a:extLst>
                  <a:ext uri="{FF2B5EF4-FFF2-40B4-BE49-F238E27FC236}">
                    <a16:creationId xmlns:a16="http://schemas.microsoft.com/office/drawing/2014/main" id="{C5B00763-147E-4A97-9388-B543AFFD451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 noCrop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24523" y="2289076"/>
                <a:ext cx="1757789" cy="1918633"/>
              </a:xfrm>
              <a:prstGeom prst="rect">
                <a:avLst/>
              </a:prstGeom>
            </p:spPr>
          </p:pic>
        </mc:Fallback>
      </mc:AlternateContent>
      <p:sp>
        <p:nvSpPr>
          <p:cNvPr id="5" name="Naslov 6">
            <a:extLst>
              <a:ext uri="{FF2B5EF4-FFF2-40B4-BE49-F238E27FC236}">
                <a16:creationId xmlns:a16="http://schemas.microsoft.com/office/drawing/2014/main" id="{42739263-98A9-4BEF-86F9-1B3E44A26D57}"/>
              </a:ext>
            </a:extLst>
          </p:cNvPr>
          <p:cNvSpPr txBox="1">
            <a:spLocks/>
          </p:cNvSpPr>
          <p:nvPr/>
        </p:nvSpPr>
        <p:spPr>
          <a:xfrm>
            <a:off x="4848588" y="3171952"/>
            <a:ext cx="2599777" cy="51409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4000" dirty="0"/>
              <a:t>V = a · a · a </a:t>
            </a:r>
          </a:p>
        </p:txBody>
      </p:sp>
      <p:sp>
        <p:nvSpPr>
          <p:cNvPr id="6" name="Naslov 6">
            <a:extLst>
              <a:ext uri="{FF2B5EF4-FFF2-40B4-BE49-F238E27FC236}">
                <a16:creationId xmlns:a16="http://schemas.microsoft.com/office/drawing/2014/main" id="{36F7E6F1-9F32-464D-BAF7-8A24D03105F2}"/>
              </a:ext>
            </a:extLst>
          </p:cNvPr>
          <p:cNvSpPr txBox="1">
            <a:spLocks/>
          </p:cNvSpPr>
          <p:nvPr/>
        </p:nvSpPr>
        <p:spPr>
          <a:xfrm>
            <a:off x="4928487" y="5143282"/>
            <a:ext cx="2928251" cy="51409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4000" dirty="0"/>
              <a:t>V = a · b · c</a:t>
            </a:r>
          </a:p>
        </p:txBody>
      </p:sp>
      <mc:AlternateContent xmlns:mc="http://schemas.openxmlformats.org/markup-compatibility/2006">
        <mc:Choice xmlns:am3d="http://schemas.microsoft.com/office/drawing/2017/model3d" Requires="am3d">
          <p:graphicFrame>
            <p:nvGraphicFramePr>
              <p:cNvPr id="7" name="3D model 6" descr="Domes And Pinacoid Blue">
                <a:extLst>
                  <a:ext uri="{FF2B5EF4-FFF2-40B4-BE49-F238E27FC236}">
                    <a16:creationId xmlns:a16="http://schemas.microsoft.com/office/drawing/2014/main" id="{490B8258-E8E2-44F9-A26D-1C995EA807A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987199841"/>
                  </p:ext>
                </p:extLst>
              </p:nvPr>
            </p:nvGraphicFramePr>
            <p:xfrm>
              <a:off x="1797088" y="4469349"/>
              <a:ext cx="2393173" cy="1861962"/>
            </p:xfrm>
            <a:graphic>
              <a:graphicData uri="http://schemas.microsoft.com/office/drawing/2017/model3d">
                <am3d:model3d r:embed="rId4">
                  <am3d:spPr>
                    <a:xfrm>
                      <a:off x="0" y="0"/>
                      <a:ext cx="2393173" cy="1861962"/>
                    </a:xfrm>
                    <a:prstGeom prst="rect">
                      <a:avLst/>
                    </a:prstGeom>
                  </am3d:spPr>
                  <am3d:camera>
                    <am3d:pos x="0" y="0" z="61634510"/>
                    <am3d:up dx="0" dy="36000000" dz="0"/>
                    <am3d:lookAt x="0" y="0" z="0"/>
                    <am3d:perspective fov="2700000"/>
                  </am3d:camera>
                  <am3d:trans>
                    <am3d:meterPerModelUnit n="105404" d="1000000"/>
                    <am3d:preTrans dx="-38771" dy="-6202928" dz="0"/>
                    <am3d:scale>
                      <am3d:sx n="1000000" d="1000000"/>
                      <am3d:sy n="1000000" d="1000000"/>
                      <am3d:sz n="1000000" d="1000000"/>
                    </am3d:scale>
                    <am3d:rot ax="1393318" ay="1957771" az="781542"/>
                    <am3d:postTrans dx="0" dy="0" dz="0"/>
                  </am3d:trans>
                  <am3d:raster rName="Office3DRenderer" rVer="16.0.8326">
                    <am3d:blip r:embed="rId5"/>
                  </am3d:raster>
                  <am3d:objViewport viewportSz="2551701"/>
                  <am3d:ambientLight>
                    <am3d:clr>
                      <a:scrgbClr r="50000" g="50000" b="50000"/>
                    </am3d:clr>
                    <am3d:illuminance n="500000" d="1000000"/>
                  </am3d:ambientLight>
                  <am3d:ptLight rad="0">
                    <am3d:clr>
                      <a:scrgbClr r="100000" g="75000" b="50000"/>
                    </am3d:clr>
                    <am3d:intensity n="9765625" d="1000000"/>
                    <am3d:pos x="21959998" y="70920001" z="16344003"/>
                  </am3d:ptLight>
                  <am3d:ptLight rad="0">
                    <am3d:clr>
                      <a:scrgbClr r="40000" g="60000" b="95000"/>
                    </am3d:clr>
                    <am3d:intensity n="12250000" d="1000000"/>
                    <am3d:pos x="-37964106" y="51130435" z="57631972"/>
                  </am3d:ptLight>
                  <am3d:ptLight rad="0">
                    <am3d:clr>
                      <a:scrgbClr r="86837" g="72700" b="100000"/>
                    </am3d:clr>
                    <am3d:intensity n="3125000" d="1000000"/>
                    <am3d:pos x="-37739122" y="58056624" z="-34769649"/>
                  </am3d:ptLight>
                </am3d:model3d>
              </a:graphicData>
            </a:graphic>
          </p:graphicFrame>
        </mc:Choice>
        <mc:Fallback>
          <p:pic>
            <p:nvPicPr>
              <p:cNvPr id="7" name="3D model 6" descr="Domes And Pinacoid Blue">
                <a:extLst>
                  <a:ext uri="{FF2B5EF4-FFF2-40B4-BE49-F238E27FC236}">
                    <a16:creationId xmlns:a16="http://schemas.microsoft.com/office/drawing/2014/main" id="{490B8258-E8E2-44F9-A26D-1C995EA807A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 noCrop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97088" y="4469349"/>
                <a:ext cx="2393173" cy="1861962"/>
              </a:xfrm>
              <a:prstGeom prst="rect">
                <a:avLst/>
              </a:prstGeom>
            </p:spPr>
          </p:pic>
        </mc:Fallback>
      </mc:AlternateContent>
      <p:sp>
        <p:nvSpPr>
          <p:cNvPr id="8" name="Naslov 6">
            <a:extLst>
              <a:ext uri="{FF2B5EF4-FFF2-40B4-BE49-F238E27FC236}">
                <a16:creationId xmlns:a16="http://schemas.microsoft.com/office/drawing/2014/main" id="{1A633144-E3A0-4206-A85F-0463D9AC0810}"/>
              </a:ext>
            </a:extLst>
          </p:cNvPr>
          <p:cNvSpPr txBox="1">
            <a:spLocks/>
          </p:cNvSpPr>
          <p:nvPr/>
        </p:nvSpPr>
        <p:spPr>
          <a:xfrm>
            <a:off x="7962183" y="3171952"/>
            <a:ext cx="1714477" cy="51409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4000" dirty="0"/>
              <a:t>V = a³</a:t>
            </a:r>
          </a:p>
        </p:txBody>
      </p:sp>
      <p:cxnSp>
        <p:nvCxnSpPr>
          <p:cNvPr id="10" name="Ravni poveznik 9">
            <a:extLst>
              <a:ext uri="{FF2B5EF4-FFF2-40B4-BE49-F238E27FC236}">
                <a16:creationId xmlns:a16="http://schemas.microsoft.com/office/drawing/2014/main" id="{F6709FDF-E5BF-4477-A876-CD57D97AD37E}"/>
              </a:ext>
            </a:extLst>
          </p:cNvPr>
          <p:cNvCxnSpPr>
            <a:cxnSpLocks/>
          </p:cNvCxnSpPr>
          <p:nvPr/>
        </p:nvCxnSpPr>
        <p:spPr>
          <a:xfrm>
            <a:off x="2192784" y="3686048"/>
            <a:ext cx="610633" cy="449202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Ravni poveznik 11">
            <a:extLst>
              <a:ext uri="{FF2B5EF4-FFF2-40B4-BE49-F238E27FC236}">
                <a16:creationId xmlns:a16="http://schemas.microsoft.com/office/drawing/2014/main" id="{5540BC4D-FDA9-4420-BC33-CE9FB451AC8C}"/>
              </a:ext>
            </a:extLst>
          </p:cNvPr>
          <p:cNvCxnSpPr>
            <a:cxnSpLocks/>
          </p:cNvCxnSpPr>
          <p:nvPr/>
        </p:nvCxnSpPr>
        <p:spPr>
          <a:xfrm>
            <a:off x="2448642" y="5510900"/>
            <a:ext cx="48942" cy="804143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Ravni poveznik 12">
            <a:extLst>
              <a:ext uri="{FF2B5EF4-FFF2-40B4-BE49-F238E27FC236}">
                <a16:creationId xmlns:a16="http://schemas.microsoft.com/office/drawing/2014/main" id="{084D0C62-9BFB-409A-BB7A-E6CB5F9A2C39}"/>
              </a:ext>
            </a:extLst>
          </p:cNvPr>
          <p:cNvCxnSpPr>
            <a:cxnSpLocks/>
          </p:cNvCxnSpPr>
          <p:nvPr/>
        </p:nvCxnSpPr>
        <p:spPr>
          <a:xfrm flipV="1">
            <a:off x="2497584" y="5684012"/>
            <a:ext cx="1621655" cy="631031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Ravni poveznik 13">
            <a:extLst>
              <a:ext uri="{FF2B5EF4-FFF2-40B4-BE49-F238E27FC236}">
                <a16:creationId xmlns:a16="http://schemas.microsoft.com/office/drawing/2014/main" id="{C2AFD9EE-05C4-40FA-B595-1E54A539C6CC}"/>
              </a:ext>
            </a:extLst>
          </p:cNvPr>
          <p:cNvCxnSpPr>
            <a:cxnSpLocks/>
          </p:cNvCxnSpPr>
          <p:nvPr/>
        </p:nvCxnSpPr>
        <p:spPr>
          <a:xfrm>
            <a:off x="1914103" y="5657378"/>
            <a:ext cx="583481" cy="673933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Ravni poveznik 14">
            <a:extLst>
              <a:ext uri="{FF2B5EF4-FFF2-40B4-BE49-F238E27FC236}">
                <a16:creationId xmlns:a16="http://schemas.microsoft.com/office/drawing/2014/main" id="{A4E2D202-38E0-49CF-AC46-2865CB55E9A1}"/>
              </a:ext>
            </a:extLst>
          </p:cNvPr>
          <p:cNvCxnSpPr>
            <a:cxnSpLocks/>
          </p:cNvCxnSpPr>
          <p:nvPr/>
        </p:nvCxnSpPr>
        <p:spPr>
          <a:xfrm flipV="1">
            <a:off x="2802384" y="3609848"/>
            <a:ext cx="731738" cy="50408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Ravni poveznik 15">
            <a:extLst>
              <a:ext uri="{FF2B5EF4-FFF2-40B4-BE49-F238E27FC236}">
                <a16:creationId xmlns:a16="http://schemas.microsoft.com/office/drawing/2014/main" id="{75AE2043-D927-41EF-88D2-588CC7D6BFBE}"/>
              </a:ext>
            </a:extLst>
          </p:cNvPr>
          <p:cNvCxnSpPr>
            <a:cxnSpLocks/>
          </p:cNvCxnSpPr>
          <p:nvPr/>
        </p:nvCxnSpPr>
        <p:spPr>
          <a:xfrm>
            <a:off x="2618689" y="3160646"/>
            <a:ext cx="183695" cy="953282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Naslov 6">
            <a:extLst>
              <a:ext uri="{FF2B5EF4-FFF2-40B4-BE49-F238E27FC236}">
                <a16:creationId xmlns:a16="http://schemas.microsoft.com/office/drawing/2014/main" id="{E6D05B90-D53B-4943-A97E-5AEDF99723D3}"/>
              </a:ext>
            </a:extLst>
          </p:cNvPr>
          <p:cNvSpPr txBox="1">
            <a:spLocks/>
          </p:cNvSpPr>
          <p:nvPr/>
        </p:nvSpPr>
        <p:spPr>
          <a:xfrm>
            <a:off x="2239220" y="3840091"/>
            <a:ext cx="390273" cy="51409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2000" dirty="0"/>
              <a:t>a</a:t>
            </a:r>
          </a:p>
        </p:txBody>
      </p:sp>
      <p:sp>
        <p:nvSpPr>
          <p:cNvPr id="18" name="Naslov 6">
            <a:extLst>
              <a:ext uri="{FF2B5EF4-FFF2-40B4-BE49-F238E27FC236}">
                <a16:creationId xmlns:a16="http://schemas.microsoft.com/office/drawing/2014/main" id="{028A5789-54F3-46D6-A193-011AD8DF008F}"/>
              </a:ext>
            </a:extLst>
          </p:cNvPr>
          <p:cNvSpPr txBox="1">
            <a:spLocks/>
          </p:cNvSpPr>
          <p:nvPr/>
        </p:nvSpPr>
        <p:spPr>
          <a:xfrm>
            <a:off x="2470153" y="5687803"/>
            <a:ext cx="390273" cy="51409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2000" dirty="0"/>
              <a:t>c</a:t>
            </a:r>
          </a:p>
        </p:txBody>
      </p:sp>
      <p:sp>
        <p:nvSpPr>
          <p:cNvPr id="19" name="Naslov 6">
            <a:extLst>
              <a:ext uri="{FF2B5EF4-FFF2-40B4-BE49-F238E27FC236}">
                <a16:creationId xmlns:a16="http://schemas.microsoft.com/office/drawing/2014/main" id="{B146A205-600D-4D19-9B25-899A91D3089A}"/>
              </a:ext>
            </a:extLst>
          </p:cNvPr>
          <p:cNvSpPr txBox="1">
            <a:spLocks/>
          </p:cNvSpPr>
          <p:nvPr/>
        </p:nvSpPr>
        <p:spPr>
          <a:xfrm>
            <a:off x="3338985" y="5912540"/>
            <a:ext cx="390273" cy="51409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2000" dirty="0"/>
              <a:t>b</a:t>
            </a:r>
          </a:p>
        </p:txBody>
      </p:sp>
      <p:sp>
        <p:nvSpPr>
          <p:cNvPr id="20" name="Naslov 6">
            <a:extLst>
              <a:ext uri="{FF2B5EF4-FFF2-40B4-BE49-F238E27FC236}">
                <a16:creationId xmlns:a16="http://schemas.microsoft.com/office/drawing/2014/main" id="{0B653103-50B2-40D4-A085-A2219CC5F6F8}"/>
              </a:ext>
            </a:extLst>
          </p:cNvPr>
          <p:cNvSpPr txBox="1">
            <a:spLocks/>
          </p:cNvSpPr>
          <p:nvPr/>
        </p:nvSpPr>
        <p:spPr>
          <a:xfrm>
            <a:off x="1914103" y="5817215"/>
            <a:ext cx="390273" cy="51409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2000" dirty="0"/>
              <a:t>a</a:t>
            </a:r>
          </a:p>
        </p:txBody>
      </p:sp>
      <p:sp>
        <p:nvSpPr>
          <p:cNvPr id="21" name="Naslov 6">
            <a:extLst>
              <a:ext uri="{FF2B5EF4-FFF2-40B4-BE49-F238E27FC236}">
                <a16:creationId xmlns:a16="http://schemas.microsoft.com/office/drawing/2014/main" id="{D600916D-6218-44A8-BF49-6435E0905EBC}"/>
              </a:ext>
            </a:extLst>
          </p:cNvPr>
          <p:cNvSpPr txBox="1">
            <a:spLocks/>
          </p:cNvSpPr>
          <p:nvPr/>
        </p:nvSpPr>
        <p:spPr>
          <a:xfrm>
            <a:off x="3087072" y="3785679"/>
            <a:ext cx="390273" cy="51409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2000" dirty="0"/>
              <a:t>a</a:t>
            </a:r>
          </a:p>
        </p:txBody>
      </p:sp>
      <p:sp>
        <p:nvSpPr>
          <p:cNvPr id="22" name="Naslov 6">
            <a:extLst>
              <a:ext uri="{FF2B5EF4-FFF2-40B4-BE49-F238E27FC236}">
                <a16:creationId xmlns:a16="http://schemas.microsoft.com/office/drawing/2014/main" id="{759331E4-321D-4109-854C-77D0A95719BE}"/>
              </a:ext>
            </a:extLst>
          </p:cNvPr>
          <p:cNvSpPr txBox="1">
            <a:spLocks/>
          </p:cNvSpPr>
          <p:nvPr/>
        </p:nvSpPr>
        <p:spPr>
          <a:xfrm>
            <a:off x="2653683" y="3386237"/>
            <a:ext cx="390273" cy="51409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2000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270063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avokutnik 2">
            <a:extLst>
              <a:ext uri="{FF2B5EF4-FFF2-40B4-BE49-F238E27FC236}">
                <a16:creationId xmlns:a16="http://schemas.microsoft.com/office/drawing/2014/main" id="{9214A24A-CBBF-4A43-9E9A-A73A0252E03D}"/>
              </a:ext>
            </a:extLst>
          </p:cNvPr>
          <p:cNvSpPr/>
          <p:nvPr/>
        </p:nvSpPr>
        <p:spPr>
          <a:xfrm>
            <a:off x="588723" y="1629000"/>
            <a:ext cx="5400000" cy="3600000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" name="Pravokutnik 3">
            <a:extLst>
              <a:ext uri="{FF2B5EF4-FFF2-40B4-BE49-F238E27FC236}">
                <a16:creationId xmlns:a16="http://schemas.microsoft.com/office/drawing/2014/main" id="{8D322315-D0C7-4AD9-B9B3-97361E40C130}"/>
              </a:ext>
            </a:extLst>
          </p:cNvPr>
          <p:cNvSpPr/>
          <p:nvPr/>
        </p:nvSpPr>
        <p:spPr>
          <a:xfrm>
            <a:off x="594371" y="1641221"/>
            <a:ext cx="5400000" cy="3600000"/>
          </a:xfrm>
          <a:prstGeom prst="rect">
            <a:avLst/>
          </a:prstGeom>
          <a:pattFill prst="dashUpDiag">
            <a:fgClr>
              <a:srgbClr val="006600"/>
            </a:fgClr>
            <a:bgClr>
              <a:schemeClr val="accent6">
                <a:lumMod val="40000"/>
                <a:lumOff val="60000"/>
              </a:schemeClr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Pravokutnik 4">
            <a:extLst>
              <a:ext uri="{FF2B5EF4-FFF2-40B4-BE49-F238E27FC236}">
                <a16:creationId xmlns:a16="http://schemas.microsoft.com/office/drawing/2014/main" id="{CD5E2A80-4A95-42CA-8763-4C9BB48B1342}"/>
              </a:ext>
            </a:extLst>
          </p:cNvPr>
          <p:cNvSpPr/>
          <p:nvPr/>
        </p:nvSpPr>
        <p:spPr>
          <a:xfrm>
            <a:off x="588723" y="1629000"/>
            <a:ext cx="5400000" cy="3600000"/>
          </a:xfrm>
          <a:prstGeom prst="rect">
            <a:avLst/>
          </a:prstGeom>
          <a:noFill/>
          <a:ln w="762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7" name="Naslov 6">
            <a:extLst>
              <a:ext uri="{FF2B5EF4-FFF2-40B4-BE49-F238E27FC236}">
                <a16:creationId xmlns:a16="http://schemas.microsoft.com/office/drawing/2014/main" id="{361D11D6-F9A9-4670-BDAE-32D96A912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7573" y="203493"/>
            <a:ext cx="1524000" cy="819438"/>
          </a:xfrm>
        </p:spPr>
        <p:txBody>
          <a:bodyPr>
            <a:normAutofit/>
          </a:bodyPr>
          <a:lstStyle/>
          <a:p>
            <a:r>
              <a:rPr lang="hr-HR" sz="3200" dirty="0"/>
              <a:t>Ograda</a:t>
            </a:r>
          </a:p>
        </p:txBody>
      </p:sp>
      <p:sp>
        <p:nvSpPr>
          <p:cNvPr id="9" name="Naslov 6">
            <a:extLst>
              <a:ext uri="{FF2B5EF4-FFF2-40B4-BE49-F238E27FC236}">
                <a16:creationId xmlns:a16="http://schemas.microsoft.com/office/drawing/2014/main" id="{5B2A779F-F371-4068-91BA-9F3AF9155452}"/>
              </a:ext>
            </a:extLst>
          </p:cNvPr>
          <p:cNvSpPr txBox="1">
            <a:spLocks/>
          </p:cNvSpPr>
          <p:nvPr/>
        </p:nvSpPr>
        <p:spPr>
          <a:xfrm>
            <a:off x="8554583" y="3013363"/>
            <a:ext cx="1524000" cy="8194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3200" dirty="0"/>
              <a:t>Trava</a:t>
            </a:r>
          </a:p>
        </p:txBody>
      </p:sp>
      <p:sp>
        <p:nvSpPr>
          <p:cNvPr id="10" name="Naslov 6">
            <a:extLst>
              <a:ext uri="{FF2B5EF4-FFF2-40B4-BE49-F238E27FC236}">
                <a16:creationId xmlns:a16="http://schemas.microsoft.com/office/drawing/2014/main" id="{9CFFB0F0-3C8E-40EC-86A2-70F8B05D61C3}"/>
              </a:ext>
            </a:extLst>
          </p:cNvPr>
          <p:cNvSpPr txBox="1">
            <a:spLocks/>
          </p:cNvSpPr>
          <p:nvPr/>
        </p:nvSpPr>
        <p:spPr>
          <a:xfrm>
            <a:off x="6601799" y="811848"/>
            <a:ext cx="5694311" cy="8194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2800" dirty="0"/>
              <a:t>30 m + 20 m + 30 m + 20 m = 100 </a:t>
            </a:r>
            <a:r>
              <a:rPr lang="hr-HR" sz="2800" b="1" dirty="0">
                <a:solidFill>
                  <a:schemeClr val="accent2">
                    <a:lumMod val="50000"/>
                  </a:schemeClr>
                </a:solidFill>
              </a:rPr>
              <a:t>m</a:t>
            </a:r>
            <a:r>
              <a:rPr lang="hr-HR" sz="2800" dirty="0"/>
              <a:t> </a:t>
            </a:r>
          </a:p>
        </p:txBody>
      </p:sp>
      <p:sp>
        <p:nvSpPr>
          <p:cNvPr id="11" name="Naslov 6">
            <a:extLst>
              <a:ext uri="{FF2B5EF4-FFF2-40B4-BE49-F238E27FC236}">
                <a16:creationId xmlns:a16="http://schemas.microsoft.com/office/drawing/2014/main" id="{39E03D2D-D98B-4DD3-9F28-EF88BA16025F}"/>
              </a:ext>
            </a:extLst>
          </p:cNvPr>
          <p:cNvSpPr txBox="1">
            <a:spLocks/>
          </p:cNvSpPr>
          <p:nvPr/>
        </p:nvSpPr>
        <p:spPr>
          <a:xfrm>
            <a:off x="2438400" y="5210591"/>
            <a:ext cx="1084118" cy="7640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3200" dirty="0"/>
              <a:t>30 m</a:t>
            </a:r>
          </a:p>
        </p:txBody>
      </p:sp>
      <p:sp>
        <p:nvSpPr>
          <p:cNvPr id="12" name="Naslov 6">
            <a:extLst>
              <a:ext uri="{FF2B5EF4-FFF2-40B4-BE49-F238E27FC236}">
                <a16:creationId xmlns:a16="http://schemas.microsoft.com/office/drawing/2014/main" id="{3ECF3CAC-F6DA-4B26-B41F-D4E6E8274AEE}"/>
              </a:ext>
            </a:extLst>
          </p:cNvPr>
          <p:cNvSpPr txBox="1">
            <a:spLocks/>
          </p:cNvSpPr>
          <p:nvPr/>
        </p:nvSpPr>
        <p:spPr>
          <a:xfrm rot="16200000">
            <a:off x="5750359" y="2977662"/>
            <a:ext cx="1084118" cy="7640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3200" dirty="0"/>
              <a:t>20 m</a:t>
            </a:r>
          </a:p>
        </p:txBody>
      </p:sp>
      <p:sp>
        <p:nvSpPr>
          <p:cNvPr id="13" name="Naslov 6">
            <a:extLst>
              <a:ext uri="{FF2B5EF4-FFF2-40B4-BE49-F238E27FC236}">
                <a16:creationId xmlns:a16="http://schemas.microsoft.com/office/drawing/2014/main" id="{01C5E663-A704-4914-8437-7BE73E7E714D}"/>
              </a:ext>
            </a:extLst>
          </p:cNvPr>
          <p:cNvSpPr txBox="1">
            <a:spLocks/>
          </p:cNvSpPr>
          <p:nvPr/>
        </p:nvSpPr>
        <p:spPr>
          <a:xfrm>
            <a:off x="6601800" y="1345131"/>
            <a:ext cx="3051870" cy="8194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2800" dirty="0"/>
              <a:t>2 · (30 m + 20 m) =</a:t>
            </a:r>
          </a:p>
        </p:txBody>
      </p:sp>
      <p:sp>
        <p:nvSpPr>
          <p:cNvPr id="14" name="Naslov 6">
            <a:extLst>
              <a:ext uri="{FF2B5EF4-FFF2-40B4-BE49-F238E27FC236}">
                <a16:creationId xmlns:a16="http://schemas.microsoft.com/office/drawing/2014/main" id="{47EBBC20-CAAE-47CE-BC69-B568D9D6CC51}"/>
              </a:ext>
            </a:extLst>
          </p:cNvPr>
          <p:cNvSpPr txBox="1">
            <a:spLocks/>
          </p:cNvSpPr>
          <p:nvPr/>
        </p:nvSpPr>
        <p:spPr>
          <a:xfrm>
            <a:off x="9384789" y="1332957"/>
            <a:ext cx="1618528" cy="8194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2800" dirty="0"/>
              <a:t>2 · 50 m =  </a:t>
            </a:r>
          </a:p>
        </p:txBody>
      </p:sp>
      <p:sp>
        <p:nvSpPr>
          <p:cNvPr id="15" name="Naslov 6">
            <a:extLst>
              <a:ext uri="{FF2B5EF4-FFF2-40B4-BE49-F238E27FC236}">
                <a16:creationId xmlns:a16="http://schemas.microsoft.com/office/drawing/2014/main" id="{2E95D1C9-4EC0-490A-AA28-FDF8584DC3F7}"/>
              </a:ext>
            </a:extLst>
          </p:cNvPr>
          <p:cNvSpPr txBox="1">
            <a:spLocks/>
          </p:cNvSpPr>
          <p:nvPr/>
        </p:nvSpPr>
        <p:spPr>
          <a:xfrm>
            <a:off x="10894283" y="1314420"/>
            <a:ext cx="1279310" cy="8194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2800" dirty="0"/>
              <a:t>100 </a:t>
            </a:r>
            <a:r>
              <a:rPr lang="hr-HR" sz="2800" b="1" dirty="0">
                <a:solidFill>
                  <a:schemeClr val="accent2">
                    <a:lumMod val="50000"/>
                  </a:schemeClr>
                </a:solidFill>
              </a:rPr>
              <a:t>m</a:t>
            </a:r>
            <a:r>
              <a:rPr lang="hr-HR" sz="2800" dirty="0"/>
              <a:t> </a:t>
            </a:r>
          </a:p>
        </p:txBody>
      </p:sp>
      <p:sp>
        <p:nvSpPr>
          <p:cNvPr id="17" name="Naslov 6">
            <a:extLst>
              <a:ext uri="{FF2B5EF4-FFF2-40B4-BE49-F238E27FC236}">
                <a16:creationId xmlns:a16="http://schemas.microsoft.com/office/drawing/2014/main" id="{8179E972-0E88-447C-A77F-FE33138FEA67}"/>
              </a:ext>
            </a:extLst>
          </p:cNvPr>
          <p:cNvSpPr txBox="1">
            <a:spLocks/>
          </p:cNvSpPr>
          <p:nvPr/>
        </p:nvSpPr>
        <p:spPr>
          <a:xfrm>
            <a:off x="7490295" y="3492012"/>
            <a:ext cx="3051870" cy="8194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2800" dirty="0"/>
              <a:t>30 m · 20 m = 600</a:t>
            </a:r>
          </a:p>
        </p:txBody>
      </p:sp>
      <p:sp>
        <p:nvSpPr>
          <p:cNvPr id="18" name="Naslov 6">
            <a:extLst>
              <a:ext uri="{FF2B5EF4-FFF2-40B4-BE49-F238E27FC236}">
                <a16:creationId xmlns:a16="http://schemas.microsoft.com/office/drawing/2014/main" id="{5130BB2A-4E7D-40D0-ABA3-B8FCBD01E032}"/>
              </a:ext>
            </a:extLst>
          </p:cNvPr>
          <p:cNvSpPr txBox="1">
            <a:spLocks/>
          </p:cNvSpPr>
          <p:nvPr/>
        </p:nvSpPr>
        <p:spPr>
          <a:xfrm>
            <a:off x="8496655" y="1851451"/>
            <a:ext cx="2397628" cy="8194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2800" b="1" dirty="0">
                <a:solidFill>
                  <a:schemeClr val="accent2">
                    <a:lumMod val="50000"/>
                  </a:schemeClr>
                </a:solidFill>
              </a:rPr>
              <a:t>o = 2 · (a + b)</a:t>
            </a:r>
          </a:p>
        </p:txBody>
      </p:sp>
      <p:sp>
        <p:nvSpPr>
          <p:cNvPr id="19" name="Naslov 6">
            <a:extLst>
              <a:ext uri="{FF2B5EF4-FFF2-40B4-BE49-F238E27FC236}">
                <a16:creationId xmlns:a16="http://schemas.microsoft.com/office/drawing/2014/main" id="{27691F20-083D-4DA0-B265-FC0EA64A82CB}"/>
              </a:ext>
            </a:extLst>
          </p:cNvPr>
          <p:cNvSpPr txBox="1">
            <a:spLocks/>
          </p:cNvSpPr>
          <p:nvPr/>
        </p:nvSpPr>
        <p:spPr>
          <a:xfrm>
            <a:off x="10136510" y="3465979"/>
            <a:ext cx="811310" cy="8194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2800" b="1" dirty="0">
                <a:solidFill>
                  <a:srgbClr val="00B050"/>
                </a:solidFill>
              </a:rPr>
              <a:t>m²</a:t>
            </a:r>
          </a:p>
        </p:txBody>
      </p:sp>
      <p:sp>
        <p:nvSpPr>
          <p:cNvPr id="20" name="Naslov 6">
            <a:extLst>
              <a:ext uri="{FF2B5EF4-FFF2-40B4-BE49-F238E27FC236}">
                <a16:creationId xmlns:a16="http://schemas.microsoft.com/office/drawing/2014/main" id="{6ABC51F2-F4C6-48DF-A37F-8E89D5206C30}"/>
              </a:ext>
            </a:extLst>
          </p:cNvPr>
          <p:cNvSpPr txBox="1">
            <a:spLocks/>
          </p:cNvSpPr>
          <p:nvPr/>
        </p:nvSpPr>
        <p:spPr>
          <a:xfrm>
            <a:off x="8496655" y="4042641"/>
            <a:ext cx="1639855" cy="8194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2800" b="1" dirty="0">
                <a:solidFill>
                  <a:srgbClr val="006600"/>
                </a:solidFill>
              </a:rPr>
              <a:t>P = a · b</a:t>
            </a:r>
          </a:p>
        </p:txBody>
      </p:sp>
      <p:sp>
        <p:nvSpPr>
          <p:cNvPr id="21" name="Naslov 6">
            <a:extLst>
              <a:ext uri="{FF2B5EF4-FFF2-40B4-BE49-F238E27FC236}">
                <a16:creationId xmlns:a16="http://schemas.microsoft.com/office/drawing/2014/main" id="{4876FBF9-76BB-4FC1-928B-EAE612D1E9F5}"/>
              </a:ext>
            </a:extLst>
          </p:cNvPr>
          <p:cNvSpPr txBox="1">
            <a:spLocks/>
          </p:cNvSpPr>
          <p:nvPr/>
        </p:nvSpPr>
        <p:spPr>
          <a:xfrm>
            <a:off x="6438784" y="3041073"/>
            <a:ext cx="469267" cy="7640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3200" b="1" dirty="0"/>
              <a:t>b</a:t>
            </a:r>
          </a:p>
        </p:txBody>
      </p:sp>
      <p:sp>
        <p:nvSpPr>
          <p:cNvPr id="22" name="Naslov 6">
            <a:extLst>
              <a:ext uri="{FF2B5EF4-FFF2-40B4-BE49-F238E27FC236}">
                <a16:creationId xmlns:a16="http://schemas.microsoft.com/office/drawing/2014/main" id="{C9D7099E-5F4D-44AF-B0FE-9C2D5F4A2695}"/>
              </a:ext>
            </a:extLst>
          </p:cNvPr>
          <p:cNvSpPr txBox="1">
            <a:spLocks/>
          </p:cNvSpPr>
          <p:nvPr/>
        </p:nvSpPr>
        <p:spPr>
          <a:xfrm>
            <a:off x="2739792" y="5592600"/>
            <a:ext cx="548931" cy="7640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3200" b="1" dirty="0"/>
              <a:t>a</a:t>
            </a:r>
          </a:p>
        </p:txBody>
      </p:sp>
      <p:sp>
        <p:nvSpPr>
          <p:cNvPr id="23" name="Naslov 6">
            <a:extLst>
              <a:ext uri="{FF2B5EF4-FFF2-40B4-BE49-F238E27FC236}">
                <a16:creationId xmlns:a16="http://schemas.microsoft.com/office/drawing/2014/main" id="{8875C136-AADB-4422-94C8-F3543BE45185}"/>
              </a:ext>
            </a:extLst>
          </p:cNvPr>
          <p:cNvSpPr txBox="1">
            <a:spLocks/>
          </p:cNvSpPr>
          <p:nvPr/>
        </p:nvSpPr>
        <p:spPr>
          <a:xfrm>
            <a:off x="8554582" y="4873066"/>
            <a:ext cx="1524000" cy="8194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3200" dirty="0"/>
              <a:t>Voda?</a:t>
            </a:r>
          </a:p>
        </p:txBody>
      </p:sp>
      <mc:AlternateContent xmlns:mc="http://schemas.openxmlformats.org/markup-compatibility/2006">
        <mc:Choice xmlns:am3d="http://schemas.microsoft.com/office/drawing/2017/model3d" Requires="am3d">
          <p:graphicFrame>
            <p:nvGraphicFramePr>
              <p:cNvPr id="24" name="3D model 23" descr="Domes And Pinacoid Blue">
                <a:extLst>
                  <a:ext uri="{FF2B5EF4-FFF2-40B4-BE49-F238E27FC236}">
                    <a16:creationId xmlns:a16="http://schemas.microsoft.com/office/drawing/2014/main" id="{6A503F2B-BCFC-4B29-81E3-EB29C047698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370407518"/>
                  </p:ext>
                </p:extLst>
              </p:nvPr>
            </p:nvGraphicFramePr>
            <p:xfrm>
              <a:off x="2203819" y="2256611"/>
              <a:ext cx="2292752" cy="1834805"/>
            </p:xfrm>
            <a:graphic>
              <a:graphicData uri="http://schemas.microsoft.com/office/drawing/2017/model3d">
                <am3d:model3d r:embed="rId2">
                  <am3d:spPr>
                    <a:xfrm>
                      <a:off x="0" y="0"/>
                      <a:ext cx="2292752" cy="1834805"/>
                    </a:xfrm>
                    <a:prstGeom prst="rect">
                      <a:avLst/>
                    </a:prstGeom>
                  </am3d:spPr>
                  <am3d:camera>
                    <am3d:pos x="0" y="0" z="61634510"/>
                    <am3d:up dx="0" dy="36000000" dz="0"/>
                    <am3d:lookAt x="0" y="0" z="0"/>
                    <am3d:perspective fov="2700000"/>
                  </am3d:camera>
                  <am3d:trans>
                    <am3d:meterPerModelUnit n="105404" d="1000000"/>
                    <am3d:preTrans dx="-38771" dy="-6202928" dz="0"/>
                    <am3d:scale>
                      <am3d:sx n="1000000" d="1000000"/>
                      <am3d:sy n="1000000" d="1000000"/>
                      <am3d:sz n="1000000" d="1000000"/>
                    </am3d:scale>
                    <am3d:rot ax="1489301" ay="1974316" az="846257"/>
                    <am3d:postTrans dx="0" dy="0" dz="0"/>
                  </am3d:trans>
                  <am3d:raster rName="Office3DRenderer" rVer="16.0.8326">
                    <am3d:blip r:embed="rId3"/>
                  </am3d:raster>
                  <am3d:objViewport viewportSz="2448152"/>
                  <am3d:ambientLight>
                    <am3d:clr>
                      <a:scrgbClr r="50000" g="50000" b="50000"/>
                    </am3d:clr>
                    <am3d:illuminance n="500000" d="1000000"/>
                  </am3d:ambientLight>
                  <am3d:ptLight rad="0">
                    <am3d:clr>
                      <a:scrgbClr r="100000" g="75000" b="50000"/>
                    </am3d:clr>
                    <am3d:intensity n="9765625" d="1000000"/>
                    <am3d:pos x="21959998" y="70920001" z="16344003"/>
                  </am3d:ptLight>
                  <am3d:ptLight rad="0">
                    <am3d:clr>
                      <a:scrgbClr r="40000" g="60000" b="95000"/>
                    </am3d:clr>
                    <am3d:intensity n="12250000" d="1000000"/>
                    <am3d:pos x="-37964106" y="51130435" z="57631972"/>
                  </am3d:ptLight>
                  <am3d:ptLight rad="0">
                    <am3d:clr>
                      <a:scrgbClr r="86837" g="72700" b="100000"/>
                    </am3d:clr>
                    <am3d:intensity n="3125000" d="1000000"/>
                    <am3d:pos x="-37739122" y="58056624" z="-34769649"/>
                  </am3d:ptLight>
                </am3d:model3d>
              </a:graphicData>
            </a:graphic>
          </p:graphicFrame>
        </mc:Choice>
        <mc:Fallback>
          <p:pic>
            <p:nvPicPr>
              <p:cNvPr id="24" name="3D model 23" descr="Domes And Pinacoid Blue">
                <a:extLst>
                  <a:ext uri="{FF2B5EF4-FFF2-40B4-BE49-F238E27FC236}">
                    <a16:creationId xmlns:a16="http://schemas.microsoft.com/office/drawing/2014/main" id="{6A503F2B-BCFC-4B29-81E3-EB29C047698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 noCrop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03819" y="2256611"/>
                <a:ext cx="2292752" cy="1834805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31632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3" grpId="0"/>
      <p:bldP spid="14" grpId="0"/>
      <p:bldP spid="15" grpId="0"/>
      <p:bldP spid="17" grpId="0"/>
      <p:bldP spid="18" grpId="0"/>
      <p:bldP spid="19" grpId="0"/>
      <p:bldP spid="20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m3d="http://schemas.microsoft.com/office/drawing/2017/model3d" Requires="am3d">
          <p:graphicFrame>
            <p:nvGraphicFramePr>
              <p:cNvPr id="2" name="3D model 1" descr="Domes And Pinacoid Blue">
                <a:extLst>
                  <a:ext uri="{FF2B5EF4-FFF2-40B4-BE49-F238E27FC236}">
                    <a16:creationId xmlns:a16="http://schemas.microsoft.com/office/drawing/2014/main" id="{BAB48D72-35D7-4F18-A03E-90337897E3F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809186889"/>
                  </p:ext>
                </p:extLst>
              </p:nvPr>
            </p:nvGraphicFramePr>
            <p:xfrm>
              <a:off x="883229" y="1382607"/>
              <a:ext cx="3852333" cy="3082882"/>
            </p:xfrm>
            <a:graphic>
              <a:graphicData uri="http://schemas.microsoft.com/office/drawing/2017/model3d">
                <am3d:model3d r:embed="rId2">
                  <am3d:spPr>
                    <a:xfrm>
                      <a:off x="0" y="0"/>
                      <a:ext cx="3852333" cy="3082882"/>
                    </a:xfrm>
                    <a:prstGeom prst="rect">
                      <a:avLst/>
                    </a:prstGeom>
                  </am3d:spPr>
                  <am3d:camera>
                    <am3d:pos x="0" y="0" z="61634510"/>
                    <am3d:up dx="0" dy="36000000" dz="0"/>
                    <am3d:lookAt x="0" y="0" z="0"/>
                    <am3d:perspective fov="2700000"/>
                  </am3d:camera>
                  <am3d:trans>
                    <am3d:meterPerModelUnit n="105404" d="1000000"/>
                    <am3d:preTrans dx="-38771" dy="-6202928" dz="0"/>
                    <am3d:scale>
                      <am3d:sx n="1000000" d="1000000"/>
                      <am3d:sy n="1000000" d="1000000"/>
                      <am3d:sz n="1000000" d="1000000"/>
                    </am3d:scale>
                    <am3d:rot ax="1489301" ay="1974316" az="846257"/>
                    <am3d:postTrans dx="0" dy="0" dz="0"/>
                  </am3d:trans>
                  <am3d:raster rName="Office3DRenderer" rVer="16.0.8326">
                    <am3d:blip r:embed="rId3"/>
                  </am3d:raster>
                  <am3d:objViewport viewportSz="4113442"/>
                  <am3d:ambientLight>
                    <am3d:clr>
                      <a:scrgbClr r="50000" g="50000" b="50000"/>
                    </am3d:clr>
                    <am3d:illuminance n="500000" d="1000000"/>
                  </am3d:ambientLight>
                  <am3d:ptLight rad="0">
                    <am3d:clr>
                      <a:scrgbClr r="100000" g="75000" b="50000"/>
                    </am3d:clr>
                    <am3d:intensity n="9765625" d="1000000"/>
                    <am3d:pos x="21959998" y="70920001" z="16344003"/>
                  </am3d:ptLight>
                  <am3d:ptLight rad="0">
                    <am3d:clr>
                      <a:scrgbClr r="40000" g="60000" b="95000"/>
                    </am3d:clr>
                    <am3d:intensity n="12250000" d="1000000"/>
                    <am3d:pos x="-37964106" y="51130435" z="57631972"/>
                  </am3d:ptLight>
                  <am3d:ptLight rad="0">
                    <am3d:clr>
                      <a:scrgbClr r="86837" g="72700" b="100000"/>
                    </am3d:clr>
                    <am3d:intensity n="3125000" d="1000000"/>
                    <am3d:pos x="-37739122" y="58056624" z="-34769649"/>
                  </am3d:ptLight>
                </am3d:model3d>
              </a:graphicData>
            </a:graphic>
          </p:graphicFrame>
        </mc:Choice>
        <mc:Fallback>
          <p:pic>
            <p:nvPicPr>
              <p:cNvPr id="2" name="3D model 1" descr="Domes And Pinacoid Blue">
                <a:extLst>
                  <a:ext uri="{FF2B5EF4-FFF2-40B4-BE49-F238E27FC236}">
                    <a16:creationId xmlns:a16="http://schemas.microsoft.com/office/drawing/2014/main" id="{BAB48D72-35D7-4F18-A03E-90337897E3F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 noCrop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83229" y="1382607"/>
                <a:ext cx="3852333" cy="3082882"/>
              </a:xfrm>
              <a:prstGeom prst="rect">
                <a:avLst/>
              </a:prstGeom>
            </p:spPr>
          </p:pic>
        </mc:Fallback>
      </mc:AlternateContent>
      <p:sp>
        <p:nvSpPr>
          <p:cNvPr id="3" name="Naslov 6">
            <a:extLst>
              <a:ext uri="{FF2B5EF4-FFF2-40B4-BE49-F238E27FC236}">
                <a16:creationId xmlns:a16="http://schemas.microsoft.com/office/drawing/2014/main" id="{1305717A-AFA9-4B67-A544-2A1617613AA3}"/>
              </a:ext>
            </a:extLst>
          </p:cNvPr>
          <p:cNvSpPr txBox="1">
            <a:spLocks/>
          </p:cNvSpPr>
          <p:nvPr/>
        </p:nvSpPr>
        <p:spPr>
          <a:xfrm>
            <a:off x="4998028" y="619129"/>
            <a:ext cx="6972299" cy="514096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3200" dirty="0"/>
              <a:t>Kako izračunati prostor koji zauzima voda?</a:t>
            </a:r>
          </a:p>
        </p:txBody>
      </p:sp>
      <p:sp>
        <p:nvSpPr>
          <p:cNvPr id="4" name="Naslov 6">
            <a:extLst>
              <a:ext uri="{FF2B5EF4-FFF2-40B4-BE49-F238E27FC236}">
                <a16:creationId xmlns:a16="http://schemas.microsoft.com/office/drawing/2014/main" id="{B24EBB61-911D-4AC8-A97E-3824E7BEE190}"/>
              </a:ext>
            </a:extLst>
          </p:cNvPr>
          <p:cNvSpPr txBox="1">
            <a:spLocks/>
          </p:cNvSpPr>
          <p:nvPr/>
        </p:nvSpPr>
        <p:spPr>
          <a:xfrm>
            <a:off x="2061046" y="3522675"/>
            <a:ext cx="455194" cy="418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2000" dirty="0"/>
              <a:t>C</a:t>
            </a:r>
          </a:p>
        </p:txBody>
      </p:sp>
      <p:sp>
        <p:nvSpPr>
          <p:cNvPr id="6" name="Naslov 6">
            <a:extLst>
              <a:ext uri="{FF2B5EF4-FFF2-40B4-BE49-F238E27FC236}">
                <a16:creationId xmlns:a16="http://schemas.microsoft.com/office/drawing/2014/main" id="{6F43314B-C7EE-4803-98BA-A7499C7F0287}"/>
              </a:ext>
            </a:extLst>
          </p:cNvPr>
          <p:cNvSpPr txBox="1">
            <a:spLocks/>
          </p:cNvSpPr>
          <p:nvPr/>
        </p:nvSpPr>
        <p:spPr>
          <a:xfrm>
            <a:off x="3551681" y="3960844"/>
            <a:ext cx="486070" cy="496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2000" dirty="0"/>
              <a:t>b</a:t>
            </a:r>
          </a:p>
        </p:txBody>
      </p:sp>
      <p:sp>
        <p:nvSpPr>
          <p:cNvPr id="7" name="Naslov 6">
            <a:extLst>
              <a:ext uri="{FF2B5EF4-FFF2-40B4-BE49-F238E27FC236}">
                <a16:creationId xmlns:a16="http://schemas.microsoft.com/office/drawing/2014/main" id="{86A8F35E-E75B-4829-BDC4-50CB0CDD0518}"/>
              </a:ext>
            </a:extLst>
          </p:cNvPr>
          <p:cNvSpPr txBox="1">
            <a:spLocks/>
          </p:cNvSpPr>
          <p:nvPr/>
        </p:nvSpPr>
        <p:spPr>
          <a:xfrm>
            <a:off x="7456440" y="1734256"/>
            <a:ext cx="2218037" cy="514096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3200" b="1" dirty="0"/>
              <a:t>V = a · b · c</a:t>
            </a:r>
          </a:p>
        </p:txBody>
      </p:sp>
      <p:sp>
        <p:nvSpPr>
          <p:cNvPr id="8" name="Naslov 6">
            <a:extLst>
              <a:ext uri="{FF2B5EF4-FFF2-40B4-BE49-F238E27FC236}">
                <a16:creationId xmlns:a16="http://schemas.microsoft.com/office/drawing/2014/main" id="{3EA121C6-8B72-43F1-974F-45134963CAED}"/>
              </a:ext>
            </a:extLst>
          </p:cNvPr>
          <p:cNvSpPr txBox="1">
            <a:spLocks/>
          </p:cNvSpPr>
          <p:nvPr/>
        </p:nvSpPr>
        <p:spPr>
          <a:xfrm>
            <a:off x="5361712" y="2800768"/>
            <a:ext cx="828499" cy="56500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3600" dirty="0"/>
              <a:t>V =</a:t>
            </a:r>
          </a:p>
        </p:txBody>
      </p:sp>
      <p:sp>
        <p:nvSpPr>
          <p:cNvPr id="9" name="Naslov 6">
            <a:extLst>
              <a:ext uri="{FF2B5EF4-FFF2-40B4-BE49-F238E27FC236}">
                <a16:creationId xmlns:a16="http://schemas.microsoft.com/office/drawing/2014/main" id="{5402B4C2-65FD-49FF-9BD6-2C2CF8F6FAC4}"/>
              </a:ext>
            </a:extLst>
          </p:cNvPr>
          <p:cNvSpPr txBox="1">
            <a:spLocks/>
          </p:cNvSpPr>
          <p:nvPr/>
        </p:nvSpPr>
        <p:spPr>
          <a:xfrm>
            <a:off x="6064768" y="2783102"/>
            <a:ext cx="918130" cy="57330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3600" dirty="0"/>
              <a:t>5 m  </a:t>
            </a:r>
          </a:p>
        </p:txBody>
      </p:sp>
      <p:sp>
        <p:nvSpPr>
          <p:cNvPr id="10" name="Naslov 6">
            <a:extLst>
              <a:ext uri="{FF2B5EF4-FFF2-40B4-BE49-F238E27FC236}">
                <a16:creationId xmlns:a16="http://schemas.microsoft.com/office/drawing/2014/main" id="{011C1A93-3DF5-4EAB-8AAE-440FB5F1757E}"/>
              </a:ext>
            </a:extLst>
          </p:cNvPr>
          <p:cNvSpPr txBox="1">
            <a:spLocks/>
          </p:cNvSpPr>
          <p:nvPr/>
        </p:nvSpPr>
        <p:spPr>
          <a:xfrm>
            <a:off x="9330910" y="2800768"/>
            <a:ext cx="968644" cy="56500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3600" dirty="0"/>
              <a:t>100  </a:t>
            </a:r>
          </a:p>
        </p:txBody>
      </p:sp>
      <p:sp>
        <p:nvSpPr>
          <p:cNvPr id="11" name="Naslov 6">
            <a:extLst>
              <a:ext uri="{FF2B5EF4-FFF2-40B4-BE49-F238E27FC236}">
                <a16:creationId xmlns:a16="http://schemas.microsoft.com/office/drawing/2014/main" id="{51E14238-DE9F-42C3-A9CD-67301E360549}"/>
              </a:ext>
            </a:extLst>
          </p:cNvPr>
          <p:cNvSpPr txBox="1">
            <a:spLocks/>
          </p:cNvSpPr>
          <p:nvPr/>
        </p:nvSpPr>
        <p:spPr>
          <a:xfrm>
            <a:off x="5465769" y="4182489"/>
            <a:ext cx="5935247" cy="129890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3600" dirty="0"/>
              <a:t>Kako bi napunio bazen Franji je potrebno 100 m³ vode.</a:t>
            </a:r>
          </a:p>
        </p:txBody>
      </p:sp>
      <p:sp>
        <p:nvSpPr>
          <p:cNvPr id="12" name="Naslov 6">
            <a:extLst>
              <a:ext uri="{FF2B5EF4-FFF2-40B4-BE49-F238E27FC236}">
                <a16:creationId xmlns:a16="http://schemas.microsoft.com/office/drawing/2014/main" id="{91329A66-6A4A-4BC7-B64B-1D513C92547D}"/>
              </a:ext>
            </a:extLst>
          </p:cNvPr>
          <p:cNvSpPr txBox="1">
            <a:spLocks/>
          </p:cNvSpPr>
          <p:nvPr/>
        </p:nvSpPr>
        <p:spPr>
          <a:xfrm>
            <a:off x="10123597" y="2783102"/>
            <a:ext cx="880810" cy="56500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3600" dirty="0">
                <a:solidFill>
                  <a:srgbClr val="0070C0"/>
                </a:solidFill>
              </a:rPr>
              <a:t>m³</a:t>
            </a:r>
            <a:r>
              <a:rPr lang="hr-HR" sz="3600" dirty="0"/>
              <a:t>  </a:t>
            </a:r>
          </a:p>
        </p:txBody>
      </p:sp>
      <p:cxnSp>
        <p:nvCxnSpPr>
          <p:cNvPr id="13" name="Ravni poveznik 12">
            <a:extLst>
              <a:ext uri="{FF2B5EF4-FFF2-40B4-BE49-F238E27FC236}">
                <a16:creationId xmlns:a16="http://schemas.microsoft.com/office/drawing/2014/main" id="{ABC29C33-2645-48FF-A235-8187E2767F81}"/>
              </a:ext>
            </a:extLst>
          </p:cNvPr>
          <p:cNvCxnSpPr>
            <a:cxnSpLocks/>
          </p:cNvCxnSpPr>
          <p:nvPr/>
        </p:nvCxnSpPr>
        <p:spPr>
          <a:xfrm>
            <a:off x="1065230" y="3334155"/>
            <a:ext cx="995816" cy="1131334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Ravni poveznik 14">
            <a:extLst>
              <a:ext uri="{FF2B5EF4-FFF2-40B4-BE49-F238E27FC236}">
                <a16:creationId xmlns:a16="http://schemas.microsoft.com/office/drawing/2014/main" id="{C3F8B9A2-D55D-49A3-B11A-B721C45527EC}"/>
              </a:ext>
            </a:extLst>
          </p:cNvPr>
          <p:cNvCxnSpPr>
            <a:cxnSpLocks/>
          </p:cNvCxnSpPr>
          <p:nvPr/>
        </p:nvCxnSpPr>
        <p:spPr>
          <a:xfrm>
            <a:off x="1967346" y="3160450"/>
            <a:ext cx="93700" cy="1305039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Ravni poveznik 15">
            <a:extLst>
              <a:ext uri="{FF2B5EF4-FFF2-40B4-BE49-F238E27FC236}">
                <a16:creationId xmlns:a16="http://schemas.microsoft.com/office/drawing/2014/main" id="{9185D3D2-435A-4595-B431-CED55FDEDE71}"/>
              </a:ext>
            </a:extLst>
          </p:cNvPr>
          <p:cNvCxnSpPr>
            <a:cxnSpLocks/>
          </p:cNvCxnSpPr>
          <p:nvPr/>
        </p:nvCxnSpPr>
        <p:spPr>
          <a:xfrm flipH="1">
            <a:off x="2035228" y="3365772"/>
            <a:ext cx="2581160" cy="1099717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Naslov 6">
            <a:extLst>
              <a:ext uri="{FF2B5EF4-FFF2-40B4-BE49-F238E27FC236}">
                <a16:creationId xmlns:a16="http://schemas.microsoft.com/office/drawing/2014/main" id="{C86F0E29-895E-40CC-97FD-16F319ABAB91}"/>
              </a:ext>
            </a:extLst>
          </p:cNvPr>
          <p:cNvSpPr txBox="1">
            <a:spLocks/>
          </p:cNvSpPr>
          <p:nvPr/>
        </p:nvSpPr>
        <p:spPr>
          <a:xfrm>
            <a:off x="6816361" y="2792468"/>
            <a:ext cx="1367538" cy="56500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3600" dirty="0"/>
              <a:t>· 10 m  </a:t>
            </a:r>
          </a:p>
        </p:txBody>
      </p:sp>
      <p:sp>
        <p:nvSpPr>
          <p:cNvPr id="25" name="Naslov 6">
            <a:extLst>
              <a:ext uri="{FF2B5EF4-FFF2-40B4-BE49-F238E27FC236}">
                <a16:creationId xmlns:a16="http://schemas.microsoft.com/office/drawing/2014/main" id="{42F0DE1A-BA01-4279-A2D9-EC2D22CFA6B4}"/>
              </a:ext>
            </a:extLst>
          </p:cNvPr>
          <p:cNvSpPr txBox="1">
            <a:spLocks/>
          </p:cNvSpPr>
          <p:nvPr/>
        </p:nvSpPr>
        <p:spPr>
          <a:xfrm>
            <a:off x="7976305" y="2792468"/>
            <a:ext cx="1427753" cy="56500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3600" dirty="0"/>
              <a:t>· 2 m =  </a:t>
            </a:r>
          </a:p>
        </p:txBody>
      </p:sp>
      <p:sp>
        <p:nvSpPr>
          <p:cNvPr id="18" name="Naslov 6">
            <a:extLst>
              <a:ext uri="{FF2B5EF4-FFF2-40B4-BE49-F238E27FC236}">
                <a16:creationId xmlns:a16="http://schemas.microsoft.com/office/drawing/2014/main" id="{46713748-A66E-4586-B3E2-B9D1FA54A470}"/>
              </a:ext>
            </a:extLst>
          </p:cNvPr>
          <p:cNvSpPr txBox="1">
            <a:spLocks/>
          </p:cNvSpPr>
          <p:nvPr/>
        </p:nvSpPr>
        <p:spPr>
          <a:xfrm>
            <a:off x="840611" y="3732115"/>
            <a:ext cx="365764" cy="6504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2000" dirty="0"/>
              <a:t>a</a:t>
            </a:r>
          </a:p>
        </p:txBody>
      </p:sp>
      <p:sp>
        <p:nvSpPr>
          <p:cNvPr id="5" name="Naslov 6">
            <a:extLst>
              <a:ext uri="{FF2B5EF4-FFF2-40B4-BE49-F238E27FC236}">
                <a16:creationId xmlns:a16="http://schemas.microsoft.com/office/drawing/2014/main" id="{B66732F9-E96D-4D47-B3EF-4F187F6B583A}"/>
              </a:ext>
            </a:extLst>
          </p:cNvPr>
          <p:cNvSpPr txBox="1">
            <a:spLocks/>
          </p:cNvSpPr>
          <p:nvPr/>
        </p:nvSpPr>
        <p:spPr>
          <a:xfrm>
            <a:off x="781946" y="3799281"/>
            <a:ext cx="643342" cy="57115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2000" dirty="0"/>
              <a:t>5m</a:t>
            </a:r>
          </a:p>
        </p:txBody>
      </p:sp>
      <p:sp>
        <p:nvSpPr>
          <p:cNvPr id="19" name="Naslov 6">
            <a:extLst>
              <a:ext uri="{FF2B5EF4-FFF2-40B4-BE49-F238E27FC236}">
                <a16:creationId xmlns:a16="http://schemas.microsoft.com/office/drawing/2014/main" id="{D9C182CB-C5E9-4DE7-9DCF-987CA5A69917}"/>
              </a:ext>
            </a:extLst>
          </p:cNvPr>
          <p:cNvSpPr txBox="1">
            <a:spLocks/>
          </p:cNvSpPr>
          <p:nvPr/>
        </p:nvSpPr>
        <p:spPr>
          <a:xfrm>
            <a:off x="3325808" y="3998928"/>
            <a:ext cx="797289" cy="47318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2000" dirty="0"/>
              <a:t>10m</a:t>
            </a:r>
          </a:p>
        </p:txBody>
      </p:sp>
      <p:sp>
        <p:nvSpPr>
          <p:cNvPr id="20" name="Naslov 6">
            <a:extLst>
              <a:ext uri="{FF2B5EF4-FFF2-40B4-BE49-F238E27FC236}">
                <a16:creationId xmlns:a16="http://schemas.microsoft.com/office/drawing/2014/main" id="{F2C4D830-92C0-45DA-9D73-8A5F63670DD9}"/>
              </a:ext>
            </a:extLst>
          </p:cNvPr>
          <p:cNvSpPr txBox="1">
            <a:spLocks/>
          </p:cNvSpPr>
          <p:nvPr/>
        </p:nvSpPr>
        <p:spPr>
          <a:xfrm>
            <a:off x="2120075" y="3476013"/>
            <a:ext cx="626787" cy="522915"/>
          </a:xfrm>
          <a:prstGeom prst="rect">
            <a:avLst/>
          </a:prstGeom>
          <a:solidFill>
            <a:srgbClr val="3333CC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2000" dirty="0"/>
              <a:t>2 m</a:t>
            </a:r>
          </a:p>
        </p:txBody>
      </p:sp>
    </p:spTree>
    <p:extLst>
      <p:ext uri="{BB962C8B-B14F-4D97-AF65-F5344CB8AC3E}">
        <p14:creationId xmlns:p14="http://schemas.microsoft.com/office/powerpoint/2010/main" val="781521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24" grpId="0"/>
      <p:bldP spid="25" grpId="0"/>
      <p:bldP spid="18" grpId="0"/>
      <p:bldP spid="5" grpId="0" animBg="1"/>
      <p:bldP spid="19" grpId="0" animBg="1"/>
      <p:bldP spid="20" grpId="0" animBg="1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375</Words>
  <Application>Microsoft Office PowerPoint</Application>
  <PresentationFormat>Widescreen</PresentationFormat>
  <Paragraphs>87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sustava Office</vt:lpstr>
      <vt:lpstr>OBUJAM (volumen)  KOCKE I KVADRA</vt:lpstr>
      <vt:lpstr>PowerPoint Presentation</vt:lpstr>
      <vt:lpstr>Ograda?</vt:lpstr>
      <vt:lpstr>PowerPoint Presentation</vt:lpstr>
      <vt:lpstr>PowerPoint Presentation</vt:lpstr>
      <vt:lpstr>PowerPoint Presentation</vt:lpstr>
      <vt:lpstr>PowerPoint Presentation</vt:lpstr>
      <vt:lpstr>Ograda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VOLUMEN / OBUJAM  KOCKE I KVADRA</dc:title>
  <dc:creator>Ines Mazur Vidaković</dc:creator>
  <cp:lastModifiedBy>Gordana Ivančić</cp:lastModifiedBy>
  <cp:revision>23</cp:revision>
  <dcterms:created xsi:type="dcterms:W3CDTF">2021-05-19T03:31:12Z</dcterms:created>
  <dcterms:modified xsi:type="dcterms:W3CDTF">2021-11-30T08:15:36Z</dcterms:modified>
</cp:coreProperties>
</file>