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18"/>
  </p:notesMasterIdLst>
  <p:sldIdLst>
    <p:sldId id="256" r:id="rId2"/>
    <p:sldId id="259" r:id="rId3"/>
    <p:sldId id="286" r:id="rId4"/>
    <p:sldId id="271" r:id="rId5"/>
    <p:sldId id="276" r:id="rId6"/>
    <p:sldId id="262" r:id="rId7"/>
    <p:sldId id="263" r:id="rId8"/>
    <p:sldId id="279" r:id="rId9"/>
    <p:sldId id="265" r:id="rId10"/>
    <p:sldId id="266" r:id="rId11"/>
    <p:sldId id="280" r:id="rId12"/>
    <p:sldId id="273" r:id="rId13"/>
    <p:sldId id="281" r:id="rId14"/>
    <p:sldId id="283" r:id="rId15"/>
    <p:sldId id="285" r:id="rId16"/>
    <p:sldId id="27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447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784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92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77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622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293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183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63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399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3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4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6858000" cy="1449115"/>
          </a:xfrm>
        </p:spPr>
        <p:txBody>
          <a:bodyPr/>
          <a:lstStyle/>
          <a:p>
            <a:r>
              <a:rPr lang="hr-HR" dirty="0"/>
              <a:t>Podneblje i vremenska obilježja zavičaja </a:t>
            </a:r>
          </a:p>
        </p:txBody>
      </p:sp>
      <p:pic>
        <p:nvPicPr>
          <p:cNvPr id="3074" name="Picture 2" descr="C:\Users\Korisnik\Pictures\My Scans\Slike za prezentacije\scan0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5"/>
            <a:ext cx="2088232" cy="31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slov 2"/>
          <p:cNvSpPr>
            <a:spLocks noGrp="1"/>
          </p:cNvSpPr>
          <p:nvPr/>
        </p:nvSpPr>
        <p:spPr>
          <a:xfrm>
            <a:off x="3419872" y="6165304"/>
            <a:ext cx="53285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Vesna </a:t>
            </a:r>
            <a:r>
              <a:rPr lang="hr-HR" dirty="0" err="1">
                <a:latin typeface="Calibri" panose="020F0502020204030204" pitchFamily="34" charset="0"/>
              </a:rPr>
              <a:t>Bego</a:t>
            </a:r>
            <a:r>
              <a:rPr lang="hr-HR" dirty="0">
                <a:latin typeface="Calibri" panose="020F0502020204030204" pitchFamily="34" charset="0"/>
              </a:rPr>
              <a:t>, OŠ Dragutina </a:t>
            </a:r>
            <a:r>
              <a:rPr lang="hr-HR" dirty="0" err="1">
                <a:latin typeface="Calibri" panose="020F0502020204030204" pitchFamily="34" charset="0"/>
              </a:rPr>
              <a:t>Domjanića</a:t>
            </a:r>
            <a:r>
              <a:rPr lang="hr-HR" dirty="0">
                <a:latin typeface="Calibri" panose="020F0502020204030204" pitchFamily="34" charset="0"/>
              </a:rPr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9744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Sitne ledene iglice koje se nakupe na tlu, predmetima i drveću nazivamo:</a:t>
            </a:r>
          </a:p>
          <a:p>
            <a:pPr marL="742950" indent="-742950">
              <a:buAutoNum type="alphaLcParenR"/>
            </a:pPr>
            <a:r>
              <a:rPr lang="hr-HR" sz="4000" dirty="0"/>
              <a:t>snijeg</a:t>
            </a:r>
          </a:p>
          <a:p>
            <a:pPr marL="742950" indent="-742950">
              <a:buAutoNum type="alphaLcParenR"/>
            </a:pPr>
            <a:r>
              <a:rPr lang="hr-HR" sz="4000" dirty="0"/>
              <a:t>inje</a:t>
            </a:r>
          </a:p>
          <a:p>
            <a:pPr marL="742950" indent="-742950">
              <a:buAutoNum type="alphaLcParenR"/>
            </a:pPr>
            <a:r>
              <a:rPr lang="hr-HR" sz="4000" dirty="0"/>
              <a:t>mraz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467544" y="3356992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5" name="Picture 2" descr="C:\Users\Korisnik\Pictures\My Scans\Slike za prezentacije\scan0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1944216" cy="32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980728"/>
            <a:ext cx="8686800" cy="416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Kiša koje se ledi na tlu naziva se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</a:t>
            </a:r>
            <a:r>
              <a:rPr lang="hr-HR" sz="4000" dirty="0">
                <a:latin typeface="Aharoni" pitchFamily="2" charset="-79"/>
                <a:cs typeface="Aharoni" pitchFamily="2" charset="-79"/>
              </a:rPr>
              <a:t>                    poledica.</a:t>
            </a:r>
            <a:endParaRPr lang="hr-HR" sz="4000" dirty="0"/>
          </a:p>
        </p:txBody>
      </p:sp>
      <p:pic>
        <p:nvPicPr>
          <p:cNvPr id="7170" name="Picture 2" descr="C:\Users\Korisnik\Pictures\My Scans\Slike za prezentacije\scan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371146" cy="31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miješeno lice 5"/>
          <p:cNvSpPr/>
          <p:nvPr/>
        </p:nvSpPr>
        <p:spPr>
          <a:xfrm>
            <a:off x="6156176" y="2164004"/>
            <a:ext cx="914400" cy="914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1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rosa 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inje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tuča  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>
            <a:endCxn id="11" idx="1"/>
          </p:cNvCxnSpPr>
          <p:nvPr/>
        </p:nvCxnSpPr>
        <p:spPr>
          <a:xfrm>
            <a:off x="1475656" y="2464532"/>
            <a:ext cx="4309796" cy="3060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1341985" y="3715850"/>
            <a:ext cx="4369486" cy="433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V="1">
            <a:off x="1475656" y="2924944"/>
            <a:ext cx="4248472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59798" y="2318680"/>
            <a:ext cx="3348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komadići leda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783479" y="3751854"/>
            <a:ext cx="308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ledene iglice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785452" y="5170806"/>
            <a:ext cx="325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kapljice vode</a:t>
            </a:r>
          </a:p>
        </p:txBody>
      </p:sp>
    </p:spTree>
    <p:extLst>
      <p:ext uri="{BB962C8B-B14F-4D97-AF65-F5344CB8AC3E}">
        <p14:creationId xmlns:p14="http://schemas.microsoft.com/office/powerpoint/2010/main" val="35626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0527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Uređaji za praćenje vremenskih prilika nalaze se:</a:t>
            </a:r>
          </a:p>
          <a:p>
            <a:pPr marL="742950" indent="-742950">
              <a:buAutoNum type="alphaLcParenR"/>
            </a:pPr>
            <a:r>
              <a:rPr lang="hr-HR" sz="4000" dirty="0"/>
              <a:t>na autobusnoj postaji</a:t>
            </a:r>
          </a:p>
          <a:p>
            <a:pPr marL="742950" indent="-742950">
              <a:buAutoNum type="alphaLcParenR"/>
            </a:pPr>
            <a:r>
              <a:rPr lang="hr-HR" sz="4000" dirty="0"/>
              <a:t>na željezničkom kolodvoru</a:t>
            </a:r>
          </a:p>
          <a:p>
            <a:pPr marL="742950" indent="-742950">
              <a:buAutoNum type="alphaLcParenR"/>
            </a:pPr>
            <a:r>
              <a:rPr lang="hr-HR" sz="4000" dirty="0"/>
              <a:t>na meteorološkoj postaji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395536" y="3429000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539552" y="18665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692696"/>
            <a:ext cx="8027053" cy="4518030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Podneblje utječe na život ljudi, biljaka i životinja.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2050" name="Picture 2" descr="C:\Users\Korisnik\Pictures\My Scans\Slike za prezentacije\scan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r="14753" b="3503"/>
          <a:stretch/>
        </p:blipFill>
        <p:spPr bwMode="auto">
          <a:xfrm>
            <a:off x="4120049" y="1660882"/>
            <a:ext cx="18722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sz="4000" dirty="0"/>
              <a:t>Odgonetni ime zavičaja.</a:t>
            </a:r>
          </a:p>
        </p:txBody>
      </p:sp>
      <p:sp>
        <p:nvSpPr>
          <p:cNvPr id="8" name="Rezervirano mjesto sadržaja 7"/>
          <p:cNvSpPr txBox="1">
            <a:spLocks noGrp="1"/>
          </p:cNvSpPr>
          <p:nvPr>
            <p:ph idx="1"/>
          </p:nvPr>
        </p:nvSpPr>
        <p:spPr>
          <a:xfrm>
            <a:off x="971600" y="2416405"/>
            <a:ext cx="2869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3200" dirty="0">
                <a:solidFill>
                  <a:srgbClr val="7030A0"/>
                </a:solidFill>
                <a:cs typeface="Aharoni" pitchFamily="2" charset="-79"/>
              </a:rPr>
              <a:t>nizinski zavičaj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304672" y="4688490"/>
            <a:ext cx="3696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cs typeface="Aharoni" pitchFamily="2" charset="-79"/>
              </a:rPr>
              <a:t>brežuljkasti zavičaj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187624" y="46884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cs typeface="Aharoni" pitchFamily="2" charset="-79"/>
              </a:rPr>
              <a:t>gorski zavičaj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508104" y="2416405"/>
            <a:ext cx="328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7030A0"/>
                </a:solidFill>
                <a:cs typeface="Aharoni" pitchFamily="2" charset="-79"/>
              </a:rPr>
              <a:t>primorski zavičaj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971600" y="2060594"/>
            <a:ext cx="3096344" cy="151242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+mj-lt"/>
                <a:cs typeface="Aharoni" pitchFamily="2" charset="-79"/>
              </a:rPr>
              <a:t>vruća ljeta i hladne zime</a:t>
            </a:r>
            <a:endParaRPr lang="hr-HR" dirty="0">
              <a:latin typeface="+mj-lt"/>
              <a:cs typeface="Aharoni" pitchFamily="2" charset="-79"/>
            </a:endParaRPr>
          </a:p>
        </p:txBody>
      </p:sp>
      <p:sp>
        <p:nvSpPr>
          <p:cNvPr id="5" name="Dijagram toka: Izmjenična obrada 4"/>
          <p:cNvSpPr/>
          <p:nvPr/>
        </p:nvSpPr>
        <p:spPr>
          <a:xfrm>
            <a:off x="5373464" y="1988840"/>
            <a:ext cx="3312368" cy="15121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+mj-lt"/>
                <a:cs typeface="Aharoni" pitchFamily="2" charset="-79"/>
              </a:rPr>
              <a:t>vruća ljeta i blage zime</a:t>
            </a:r>
            <a:endParaRPr lang="hr-HR" dirty="0">
              <a:latin typeface="+mj-lt"/>
              <a:cs typeface="Aharoni" pitchFamily="2" charset="-79"/>
            </a:endParaRPr>
          </a:p>
        </p:txBody>
      </p:sp>
      <p:sp>
        <p:nvSpPr>
          <p:cNvPr id="6" name="Dijagram toka: Izmjenična obrada 5"/>
          <p:cNvSpPr/>
          <p:nvPr/>
        </p:nvSpPr>
        <p:spPr>
          <a:xfrm>
            <a:off x="971600" y="4372520"/>
            <a:ext cx="3168352" cy="143274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+mj-lt"/>
                <a:cs typeface="Aharoni" pitchFamily="2" charset="-79"/>
              </a:rPr>
              <a:t>svježa ljeta i hladne zime</a:t>
            </a:r>
            <a:endParaRPr lang="hr-HR" dirty="0">
              <a:latin typeface="+mj-lt"/>
              <a:cs typeface="Aharoni" pitchFamily="2" charset="-79"/>
            </a:endParaRPr>
          </a:p>
        </p:txBody>
      </p:sp>
      <p:sp>
        <p:nvSpPr>
          <p:cNvPr id="7" name="Dijagram toka: Izmjenična obrada 6"/>
          <p:cNvSpPr/>
          <p:nvPr/>
        </p:nvSpPr>
        <p:spPr>
          <a:xfrm>
            <a:off x="5339923" y="4394982"/>
            <a:ext cx="3360698" cy="136073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latin typeface="+mj-lt"/>
                <a:cs typeface="Aharoni" pitchFamily="2" charset="-79"/>
              </a:rPr>
              <a:t>topla ljeta i hladne zime</a:t>
            </a:r>
            <a:endParaRPr lang="hr-HR" dirty="0"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60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91442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hr-HR" sz="4000" dirty="0">
                <a:latin typeface="+mj-lt"/>
                <a:cs typeface="Aharoni" pitchFamily="2" charset="-79"/>
              </a:rPr>
              <a:t>Uobičajena vremenska obilježja godišnjih doba na nekom području nazivamo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</a:t>
            </a:r>
            <a:r>
              <a:rPr lang="hr-HR" sz="4400" dirty="0">
                <a:latin typeface="Aharoni" pitchFamily="2" charset="-79"/>
                <a:cs typeface="Aharoni" pitchFamily="2" charset="-79"/>
              </a:rPr>
              <a:t>podneblje.</a:t>
            </a:r>
            <a:endParaRPr lang="hr-HR" dirty="0">
              <a:latin typeface="+mj-lt"/>
              <a:cs typeface="Aharoni" pitchFamily="2" charset="-79"/>
            </a:endParaRPr>
          </a:p>
        </p:txBody>
      </p:sp>
      <p:pic>
        <p:nvPicPr>
          <p:cNvPr id="4098" name="Picture 2" descr="C:\Users\Korisnik\Pictures\My Scans\Slike za prezentacije\scan0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2025650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Autofit/>
          </a:bodyPr>
          <a:lstStyle/>
          <a:p>
            <a:r>
              <a:rPr lang="hr-HR" sz="3600" dirty="0">
                <a:cs typeface="Aharoni" pitchFamily="2" charset="-79"/>
              </a:rPr>
              <a:t>U našem se zavičaju izmjenjuju četiri godišnja doba:</a:t>
            </a:r>
            <a:br>
              <a:rPr lang="hr-HR" sz="3600" dirty="0">
                <a:cs typeface="Aharoni" pitchFamily="2" charset="-79"/>
              </a:rPr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hr-HR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+mj-lt"/>
                <a:cs typeface="Aharoni" pitchFamily="2" charset="-79"/>
              </a:rPr>
              <a:t>                                                             </a:t>
            </a:r>
          </a:p>
        </p:txBody>
      </p:sp>
      <p:pic>
        <p:nvPicPr>
          <p:cNvPr id="2050" name="Picture 2" descr="C:\Users\Korisnik\Pictures\My Scans\Slike za prezentacije\scan0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6" y="1844824"/>
            <a:ext cx="3103496" cy="15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Pictures\My Scans\Slike za prezentacije\scan01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802840"/>
            <a:ext cx="2798688" cy="15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Pictures\My Scans\Slike za prezentacije\scan01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6" y="4293096"/>
            <a:ext cx="3019691" cy="15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Pictures\My Scans\Slike za prezentacije\scan01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54904"/>
            <a:ext cx="2798688" cy="159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657896" y="364502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jesen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662527" y="36450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zima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519173" y="6093296"/>
            <a:ext cx="97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proljeće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662527" y="6108368"/>
            <a:ext cx="62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ljeto</a:t>
            </a:r>
          </a:p>
        </p:txBody>
      </p:sp>
    </p:spTree>
    <p:extLst>
      <p:ext uri="{BB962C8B-B14F-4D97-AF65-F5344CB8AC3E}">
        <p14:creationId xmlns:p14="http://schemas.microsoft.com/office/powerpoint/2010/main" val="8017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791493"/>
            <a:ext cx="8568952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Podneblje drugim riječima nazivamo:</a:t>
            </a:r>
          </a:p>
          <a:p>
            <a:pPr marL="0" indent="0">
              <a:buNone/>
            </a:pP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/>
              <a:t>reljef</a:t>
            </a:r>
          </a:p>
          <a:p>
            <a:pPr marL="742950" indent="-742950">
              <a:buAutoNum type="alphaLcParenR"/>
            </a:pPr>
            <a:r>
              <a:rPr lang="hr-HR" sz="4000" dirty="0"/>
              <a:t>padaline</a:t>
            </a:r>
          </a:p>
          <a:p>
            <a:pPr marL="742950" indent="-742950">
              <a:buAutoNum type="alphaLcParenR"/>
            </a:pPr>
            <a:r>
              <a:rPr lang="hr-HR" sz="4000" dirty="0"/>
              <a:t>klima</a:t>
            </a:r>
          </a:p>
        </p:txBody>
      </p:sp>
      <p:sp>
        <p:nvSpPr>
          <p:cNvPr id="4" name="Prsten 3"/>
          <p:cNvSpPr/>
          <p:nvPr/>
        </p:nvSpPr>
        <p:spPr>
          <a:xfrm>
            <a:off x="107504" y="3284984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026" name="Picture 2" descr="C:\Users\Korisnik\Pictures\My Scans\Slike za prezentacije\osmije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24" y="1628800"/>
            <a:ext cx="2016224" cy="365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50" y="186833"/>
            <a:ext cx="8229600" cy="1284752"/>
          </a:xfrm>
        </p:spPr>
        <p:txBody>
          <a:bodyPr>
            <a:normAutofit fontScale="90000"/>
          </a:bodyPr>
          <a:lstStyle/>
          <a:p>
            <a:br>
              <a:rPr lang="hr-HR" sz="5400" dirty="0"/>
            </a:br>
            <a:r>
              <a:rPr lang="hr-HR" sz="5400" dirty="0"/>
              <a:t>Vremenske pojave su:</a:t>
            </a:r>
            <a:br>
              <a:rPr lang="hr-HR" sz="5400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                                        </a:t>
            </a:r>
          </a:p>
          <a:p>
            <a:pPr marL="0" indent="0">
              <a:buNone/>
            </a:pPr>
            <a:r>
              <a:rPr lang="hr-HR" sz="4000" dirty="0"/>
              <a:t>                                                          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  </a:t>
            </a:r>
          </a:p>
          <a:p>
            <a:pPr marL="0" indent="0">
              <a:buNone/>
            </a:pPr>
            <a:r>
              <a:rPr lang="hr-HR" sz="4000" dirty="0"/>
              <a:t>                                                </a:t>
            </a:r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6" name="Picture 5" descr="C:\Users\Korisnik\Pictures\My Scans\Slike za prezentacije\scan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3" y="1628800"/>
            <a:ext cx="2309738" cy="160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orisnik\Pictures\My Scans\Slike za prezentacije\scan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89" y="4050674"/>
            <a:ext cx="23556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Pictures\My Scans\Slike za prezentacije\scan012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7"/>
          <a:stretch/>
        </p:blipFill>
        <p:spPr bwMode="auto">
          <a:xfrm>
            <a:off x="4860032" y="1628800"/>
            <a:ext cx="1872208" cy="15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Pictures\My Scans\Slike za prezentacije\scan01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34" y="4359104"/>
            <a:ext cx="1863720" cy="15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009286" y="317068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vjetar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076056" y="3175774"/>
            <a:ext cx="201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naoblaka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1547664" y="59492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oborine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557232" y="5877272"/>
            <a:ext cx="306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temperatura zraka</a:t>
            </a:r>
          </a:p>
        </p:txBody>
      </p:sp>
    </p:spTree>
    <p:extLst>
      <p:ext uri="{BB962C8B-B14F-4D97-AF65-F5344CB8AC3E}">
        <p14:creationId xmlns:p14="http://schemas.microsoft.com/office/powerpoint/2010/main" val="29060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/>
          <a:lstStyle/>
          <a:p>
            <a:r>
              <a:rPr lang="hr-HR" dirty="0"/>
              <a:t>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Temperatura zraka mjeri se:</a:t>
            </a:r>
          </a:p>
          <a:p>
            <a:pPr marL="0" indent="0">
              <a:buNone/>
            </a:pP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/>
              <a:t>barometrom</a:t>
            </a:r>
          </a:p>
          <a:p>
            <a:pPr marL="742950" indent="-742950">
              <a:buAutoNum type="alphaLcParenR"/>
            </a:pPr>
            <a:r>
              <a:rPr lang="hr-HR" sz="4000" dirty="0"/>
              <a:t>termometrom</a:t>
            </a:r>
          </a:p>
          <a:p>
            <a:pPr marL="742950" indent="-742950">
              <a:buAutoNum type="alphaLcParenR"/>
            </a:pPr>
            <a:r>
              <a:rPr lang="hr-HR" sz="4000" dirty="0"/>
              <a:t>manometrom</a:t>
            </a:r>
          </a:p>
          <a:p>
            <a:pPr marL="0" indent="0">
              <a:buNone/>
            </a:pPr>
            <a:r>
              <a:rPr lang="hr-HR" sz="4000" dirty="0"/>
              <a:t> </a:t>
            </a:r>
          </a:p>
        </p:txBody>
      </p:sp>
      <p:sp>
        <p:nvSpPr>
          <p:cNvPr id="5" name="Prsten 4"/>
          <p:cNvSpPr/>
          <p:nvPr/>
        </p:nvSpPr>
        <p:spPr>
          <a:xfrm>
            <a:off x="107504" y="2924944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6" name="Picture 2" descr="C:\Users\Korisnik\Pictures\My Scans\Slike za prezentacije\scan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62" y="2708920"/>
            <a:ext cx="257086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Temperatura zraka izražava se u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</a:t>
            </a:r>
          </a:p>
          <a:p>
            <a:pPr marL="0" indent="0">
              <a:buNone/>
            </a:pPr>
            <a:r>
              <a:rPr lang="hr-HR" sz="4000" dirty="0">
                <a:latin typeface="Aharoni" pitchFamily="2" charset="-79"/>
                <a:cs typeface="Aharoni" pitchFamily="2" charset="-79"/>
              </a:rPr>
              <a:t>                      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stupnjevima Celzijevim.</a:t>
            </a:r>
          </a:p>
          <a:p>
            <a:pPr marL="0" indent="0">
              <a:buNone/>
            </a:pPr>
            <a:endParaRPr lang="hr-HR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C:\Users\Korisnik\Pictures\My Scans\Slike za prezentacije\scan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478465" cy="31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05273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Sitne kapljice vode koje lebde u zraku su:</a:t>
            </a:r>
          </a:p>
          <a:p>
            <a:pPr marL="0" indent="0">
              <a:buNone/>
            </a:pPr>
            <a:endParaRPr lang="hr-HR" sz="4000" dirty="0"/>
          </a:p>
          <a:p>
            <a:pPr marL="742950" indent="-742950">
              <a:buAutoNum type="alphaLcParenR"/>
            </a:pPr>
            <a:r>
              <a:rPr lang="hr-HR" sz="4000" dirty="0"/>
              <a:t>rosa</a:t>
            </a:r>
          </a:p>
          <a:p>
            <a:pPr marL="742950" indent="-742950">
              <a:buAutoNum type="alphaLcParenR"/>
            </a:pPr>
            <a:r>
              <a:rPr lang="hr-HR" sz="4000" dirty="0"/>
              <a:t>magla</a:t>
            </a:r>
          </a:p>
          <a:p>
            <a:pPr marL="742950" indent="-742950">
              <a:buAutoNum type="alphaLcParenR"/>
            </a:pPr>
            <a:r>
              <a:rPr lang="hr-HR" sz="4000" dirty="0"/>
              <a:t>kiša </a:t>
            </a:r>
          </a:p>
        </p:txBody>
      </p:sp>
      <p:sp>
        <p:nvSpPr>
          <p:cNvPr id="5" name="Prsten 4"/>
          <p:cNvSpPr/>
          <p:nvPr/>
        </p:nvSpPr>
        <p:spPr>
          <a:xfrm>
            <a:off x="395536" y="3368093"/>
            <a:ext cx="914400" cy="914400"/>
          </a:xfrm>
          <a:prstGeom prst="donut">
            <a:avLst>
              <a:gd name="adj" fmla="val 8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5123" name="Picture 3" descr="C:\Users\Korisnik\Pictures\My Scans\Slike za prezentacije\scan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2324679" cy="2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21519"/>
            <a:ext cx="8686800" cy="416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Smrznuta voda koja pada iz oblaka naziva se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</a:t>
            </a:r>
            <a:r>
              <a:rPr lang="hr-HR" sz="4000" dirty="0">
                <a:latin typeface="Aharoni" pitchFamily="2" charset="-79"/>
                <a:cs typeface="Aharoni" pitchFamily="2" charset="-79"/>
              </a:rPr>
              <a:t>                    snijeg.</a:t>
            </a:r>
            <a:endParaRPr lang="hr-HR" sz="4000" dirty="0"/>
          </a:p>
        </p:txBody>
      </p:sp>
      <p:pic>
        <p:nvPicPr>
          <p:cNvPr id="6146" name="Picture 2" descr="C:\Users\Korisnik\Pictures\My Scans\Slike za prezentacije\scan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04864"/>
            <a:ext cx="22986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210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Century Gothic</vt:lpstr>
      <vt:lpstr>Office Theme</vt:lpstr>
      <vt:lpstr>Podneblje i vremenska obilježja zavičaja </vt:lpstr>
      <vt:lpstr>PowerPoint Presentation</vt:lpstr>
      <vt:lpstr>U našem se zavičaju izmjenjuju četiri godišnja doba: </vt:lpstr>
      <vt:lpstr>PowerPoint Presentation</vt:lpstr>
      <vt:lpstr> Vremenske pojave su: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Zadane pojmove spoji crtom.</vt:lpstr>
      <vt:lpstr>PowerPoint Presentation</vt:lpstr>
      <vt:lpstr>PowerPoint Presentation</vt:lpstr>
      <vt:lpstr>Odgonetni ime zavičaja.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146</cp:revision>
  <dcterms:created xsi:type="dcterms:W3CDTF">2014-01-19T14:20:04Z</dcterms:created>
  <dcterms:modified xsi:type="dcterms:W3CDTF">2016-09-12T10:54:34Z</dcterms:modified>
</cp:coreProperties>
</file>