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8" r:id="rId1"/>
  </p:sldMasterIdLst>
  <p:notesMasterIdLst>
    <p:notesMasterId r:id="rId16"/>
  </p:notesMasterIdLst>
  <p:sldIdLst>
    <p:sldId id="256" r:id="rId2"/>
    <p:sldId id="338" r:id="rId3"/>
    <p:sldId id="324" r:id="rId4"/>
    <p:sldId id="347" r:id="rId5"/>
    <p:sldId id="346" r:id="rId6"/>
    <p:sldId id="344" r:id="rId7"/>
    <p:sldId id="342" r:id="rId8"/>
    <p:sldId id="341" r:id="rId9"/>
    <p:sldId id="329" r:id="rId10"/>
    <p:sldId id="331" r:id="rId11"/>
    <p:sldId id="340" r:id="rId12"/>
    <p:sldId id="345" r:id="rId13"/>
    <p:sldId id="348" r:id="rId14"/>
    <p:sldId id="272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  <a:srgbClr val="FF6600"/>
    <a:srgbClr val="996633"/>
    <a:srgbClr val="663300"/>
    <a:srgbClr val="FFFFCC"/>
    <a:srgbClr val="FFCC99"/>
    <a:srgbClr val="D4A3D9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4F4E-DBB4-4E0B-86CC-83A5BE9AC0AE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3079-A2B8-451D-AC3D-1A95B48BA9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3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A3079-A2B8-451D-AC3D-1A95B48BA969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746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972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643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640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398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156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58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458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372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499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535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692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962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6406" y="764704"/>
            <a:ext cx="2891458" cy="92352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4">
                    <a:lumMod val="50000"/>
                  </a:schemeClr>
                </a:solidFill>
              </a:rPr>
              <a:t>Pokus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62114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dnaslov 2"/>
          <p:cNvSpPr>
            <a:spLocks noGrp="1"/>
          </p:cNvSpPr>
          <p:nvPr/>
        </p:nvSpPr>
        <p:spPr>
          <a:xfrm>
            <a:off x="2771800" y="6021288"/>
            <a:ext cx="591080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/>
              <a:t>Vesna </a:t>
            </a:r>
            <a:r>
              <a:rPr lang="hr-HR" sz="2000" dirty="0" err="1"/>
              <a:t>Bego</a:t>
            </a:r>
            <a:r>
              <a:rPr lang="hr-HR" sz="2000" dirty="0"/>
              <a:t>, OŠ Dragutina </a:t>
            </a:r>
            <a:r>
              <a:rPr lang="hr-HR" sz="2000" dirty="0" err="1"/>
              <a:t>Domjanića</a:t>
            </a:r>
            <a:r>
              <a:rPr lang="hr-HR" sz="2000" dirty="0"/>
              <a:t>, Sveti Ivan Zelina</a:t>
            </a:r>
          </a:p>
        </p:txBody>
      </p:sp>
    </p:spTree>
    <p:extLst>
      <p:ext uri="{BB962C8B-B14F-4D97-AF65-F5344CB8AC3E}">
        <p14:creationId xmlns:p14="http://schemas.microsoft.com/office/powerpoint/2010/main" val="66922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Voda u krutom stanju naziva se: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412776"/>
            <a:ext cx="7680960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  </a:t>
            </a: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</a:t>
            </a:r>
            <a:r>
              <a:rPr lang="hr-HR" sz="3100" dirty="0">
                <a:latin typeface="+mj-lt"/>
                <a:cs typeface="Aharoni" pitchFamily="2" charset="-79"/>
              </a:rPr>
              <a:t>   </a:t>
            </a:r>
            <a:r>
              <a:rPr lang="hr-HR" sz="3600" dirty="0">
                <a:latin typeface="+mj-lt"/>
                <a:cs typeface="Aharoni" pitchFamily="2" charset="-79"/>
              </a:rPr>
              <a:t>  </a:t>
            </a:r>
            <a:r>
              <a:rPr lang="hr-HR" dirty="0">
                <a:latin typeface="+mj-lt"/>
                <a:cs typeface="Aharoni" pitchFamily="2" charset="-79"/>
              </a:rPr>
              <a:t>          </a:t>
            </a:r>
          </a:p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sz="3600" dirty="0">
                <a:latin typeface="+mj-lt"/>
                <a:cs typeface="Aharoni" pitchFamily="2" charset="-79"/>
              </a:rPr>
              <a:t>             </a:t>
            </a:r>
            <a:r>
              <a:rPr lang="hr-HR" sz="3200" dirty="0">
                <a:latin typeface="+mj-lt"/>
                <a:cs typeface="Aharoni" pitchFamily="2" charset="-79"/>
              </a:rPr>
              <a:t>                        </a:t>
            </a:r>
            <a:r>
              <a:rPr lang="hr-HR" sz="3000" dirty="0">
                <a:latin typeface="+mj-lt"/>
                <a:cs typeface="Aharoni" pitchFamily="2" charset="-79"/>
              </a:rPr>
              <a:t>snijeg </a:t>
            </a:r>
            <a:r>
              <a:rPr lang="hr-HR" sz="3200" dirty="0">
                <a:latin typeface="+mj-lt"/>
                <a:cs typeface="Aharoni" pitchFamily="2" charset="-79"/>
              </a:rPr>
              <a:t>                </a:t>
            </a:r>
            <a:r>
              <a:rPr lang="hr-HR" sz="3600" dirty="0">
                <a:latin typeface="+mj-lt"/>
                <a:cs typeface="Aharoni" pitchFamily="2" charset="-79"/>
              </a:rPr>
              <a:t>     </a:t>
            </a:r>
            <a:r>
              <a:rPr lang="hr-HR" sz="3200" dirty="0">
                <a:latin typeface="+mj-lt"/>
                <a:cs typeface="Aharoni" pitchFamily="2" charset="-79"/>
              </a:rPr>
              <a:t>          </a:t>
            </a:r>
            <a:endParaRPr lang="hr-HR" sz="36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                                                                                       </a:t>
            </a:r>
            <a:endParaRPr lang="hr-HR" dirty="0">
              <a:solidFill>
                <a:srgbClr val="FF0000"/>
              </a:solidFill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sz="3600" dirty="0">
                <a:latin typeface="+mj-lt"/>
                <a:cs typeface="Aharoni" pitchFamily="2" charset="-79"/>
              </a:rPr>
              <a:t>               </a:t>
            </a:r>
            <a:r>
              <a:rPr lang="hr-HR" sz="3000" dirty="0">
                <a:latin typeface="+mj-lt"/>
                <a:cs typeface="Aharoni" pitchFamily="2" charset="-79"/>
              </a:rPr>
              <a:t>led</a:t>
            </a: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                                                        </a:t>
            </a:r>
            <a:r>
              <a:rPr lang="hr-HR" sz="3000" dirty="0">
                <a:latin typeface="+mj-lt"/>
                <a:cs typeface="Aharoni" pitchFamily="2" charset="-79"/>
              </a:rPr>
              <a:t>oblak</a:t>
            </a: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</a:t>
            </a:r>
          </a:p>
          <a:p>
            <a:pPr marL="0" indent="0">
              <a:buNone/>
            </a:pPr>
            <a:r>
              <a:rPr lang="hr-HR" sz="3100" dirty="0">
                <a:latin typeface="+mj-lt"/>
                <a:cs typeface="Aharoni" pitchFamily="2" charset="-79"/>
              </a:rPr>
              <a:t>                                      </a:t>
            </a:r>
            <a:r>
              <a:rPr lang="hr-HR" sz="3000" dirty="0">
                <a:latin typeface="+mj-lt"/>
                <a:cs typeface="Aharoni" pitchFamily="2" charset="-79"/>
              </a:rPr>
              <a:t>sladoled</a:t>
            </a:r>
          </a:p>
          <a:p>
            <a:pPr marL="0" indent="0">
              <a:buNone/>
            </a:pPr>
            <a:r>
              <a:rPr lang="hr-HR" sz="3100" dirty="0">
                <a:latin typeface="+mj-lt"/>
                <a:cs typeface="Aharoni" pitchFamily="2" charset="-79"/>
              </a:rPr>
              <a:t>                                                               </a:t>
            </a:r>
            <a:endParaRPr lang="hr-HR" sz="3100" dirty="0">
              <a:solidFill>
                <a:srgbClr val="FF0000"/>
              </a:solidFill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Prsten 6"/>
          <p:cNvSpPr/>
          <p:nvPr/>
        </p:nvSpPr>
        <p:spPr>
          <a:xfrm>
            <a:off x="899592" y="3373037"/>
            <a:ext cx="2304256" cy="91440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6561566" y="3545544"/>
            <a:ext cx="187220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100" dirty="0">
                <a:latin typeface="+mj-lt"/>
                <a:cs typeface="Aharoni" pitchFamily="2" charset="-79"/>
              </a:rPr>
              <a:t>   </a:t>
            </a:r>
            <a:endParaRPr lang="hr-HR" sz="2000" dirty="0">
              <a:latin typeface="+mj-lt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9345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miješeno lice 12"/>
          <p:cNvSpPr/>
          <p:nvPr/>
        </p:nvSpPr>
        <p:spPr>
          <a:xfrm>
            <a:off x="5868144" y="2144070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ijagram toka: Izmjenična obrada 6"/>
          <p:cNvSpPr/>
          <p:nvPr/>
        </p:nvSpPr>
        <p:spPr>
          <a:xfrm>
            <a:off x="4932040" y="1700808"/>
            <a:ext cx="2804598" cy="1369078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tx2"/>
                </a:solidFill>
                <a:latin typeface="+mj-lt"/>
                <a:cs typeface="Aharoni" pitchFamily="2" charset="-79"/>
              </a:rPr>
              <a:t>Liječničkim termometrom mjeri se temperatura zraka.</a:t>
            </a:r>
          </a:p>
        </p:txBody>
      </p:sp>
      <p:sp>
        <p:nvSpPr>
          <p:cNvPr id="15" name="Nasmiješeno lice 14"/>
          <p:cNvSpPr/>
          <p:nvPr/>
        </p:nvSpPr>
        <p:spPr>
          <a:xfrm>
            <a:off x="5992301" y="5733256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Nasmiješeno lice 9"/>
          <p:cNvSpPr/>
          <p:nvPr/>
        </p:nvSpPr>
        <p:spPr>
          <a:xfrm>
            <a:off x="1795003" y="3834725"/>
            <a:ext cx="684076" cy="71823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5366" y="200269"/>
            <a:ext cx="7125113" cy="1500539"/>
          </a:xfrm>
        </p:spPr>
        <p:txBody>
          <a:bodyPr>
            <a:normAutofit/>
          </a:bodyPr>
          <a:lstStyle/>
          <a:p>
            <a:r>
              <a:rPr lang="hr-HR" dirty="0"/>
              <a:t>Koji je od navedenih odgovora točan? </a:t>
            </a:r>
          </a:p>
        </p:txBody>
      </p:sp>
      <p:sp>
        <p:nvSpPr>
          <p:cNvPr id="4" name="Dijagram toka: Izmjenična obrada 3"/>
          <p:cNvSpPr/>
          <p:nvPr/>
        </p:nvSpPr>
        <p:spPr>
          <a:xfrm>
            <a:off x="981703" y="3508838"/>
            <a:ext cx="2862807" cy="1370003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tx2"/>
                </a:solidFill>
                <a:latin typeface="+mj-lt"/>
                <a:cs typeface="Aharoni" pitchFamily="2" charset="-79"/>
              </a:rPr>
              <a:t>Termometar je sprava kojom mjerimo temperaturu.</a:t>
            </a:r>
          </a:p>
        </p:txBody>
      </p:sp>
      <p:sp>
        <p:nvSpPr>
          <p:cNvPr id="9" name="Dijagram toka: Izmjenična obrada 8"/>
          <p:cNvSpPr/>
          <p:nvPr/>
        </p:nvSpPr>
        <p:spPr>
          <a:xfrm>
            <a:off x="4932040" y="5085184"/>
            <a:ext cx="2968100" cy="1404156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tx2"/>
                </a:solidFill>
                <a:latin typeface="+mj-lt"/>
                <a:cs typeface="Aharoni" pitchFamily="2" charset="-79"/>
              </a:rPr>
              <a:t>Jedinica za mjerenje temperature je cm.</a:t>
            </a:r>
          </a:p>
        </p:txBody>
      </p:sp>
    </p:spTree>
    <p:extLst>
      <p:ext uri="{BB962C8B-B14F-4D97-AF65-F5344CB8AC3E}">
        <p14:creationId xmlns:p14="http://schemas.microsoft.com/office/powerpoint/2010/main" val="210968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Što prikazuju slike?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241926" cy="1728192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93096"/>
            <a:ext cx="3960440" cy="1739295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4932040" y="21328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solidFill>
                  <a:srgbClr val="005696"/>
                </a:solidFill>
              </a:rPr>
              <a:t>LED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2771800" y="516274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solidFill>
                  <a:srgbClr val="005696"/>
                </a:solidFill>
              </a:rPr>
              <a:t>VODENU PARU</a:t>
            </a:r>
          </a:p>
        </p:txBody>
      </p:sp>
    </p:spTree>
    <p:extLst>
      <p:ext uri="{BB962C8B-B14F-4D97-AF65-F5344CB8AC3E}">
        <p14:creationId xmlns:p14="http://schemas.microsoft.com/office/powerpoint/2010/main" val="281136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Autofit/>
          </a:bodyPr>
          <a:lstStyle/>
          <a:p>
            <a:pPr algn="l"/>
            <a:r>
              <a:rPr lang="hr-HR" sz="36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Poredaj pravilnim redoslijedom.</a:t>
            </a:r>
            <a:br>
              <a:rPr lang="hr-HR" sz="3600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hr-HR" sz="36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Napiši redne brojeve.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4000" dirty="0">
              <a:solidFill>
                <a:srgbClr val="005696"/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rgbClr val="0000FF"/>
                </a:solidFill>
              </a:rPr>
              <a:t>                                    </a:t>
            </a:r>
            <a:endParaRPr lang="hr-HR" sz="4000" dirty="0">
              <a:solidFill>
                <a:srgbClr val="FF0000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1619672" y="1484784"/>
            <a:ext cx="752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u="sng" dirty="0">
                <a:solidFill>
                  <a:srgbClr val="002060"/>
                </a:solidFill>
                <a:cs typeface="Aharoni" pitchFamily="2" charset="-79"/>
              </a:rPr>
              <a:t>___</a:t>
            </a:r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izvođenje pokusa i opažanje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1745432" y="3573016"/>
            <a:ext cx="606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u="sng" dirty="0">
                <a:solidFill>
                  <a:srgbClr val="002060"/>
                </a:solidFill>
                <a:cs typeface="Aharoni" pitchFamily="2" charset="-79"/>
              </a:rPr>
              <a:t>___</a:t>
            </a:r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stvaranje zaključka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1691679" y="2420888"/>
            <a:ext cx="7452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u="sng" dirty="0">
                <a:solidFill>
                  <a:srgbClr val="002060"/>
                </a:solidFill>
                <a:cs typeface="Aharoni" pitchFamily="2" charset="-79"/>
              </a:rPr>
              <a:t>___</a:t>
            </a:r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postavljanje pitanja</a:t>
            </a:r>
          </a:p>
        </p:txBody>
      </p:sp>
      <p:sp>
        <p:nvSpPr>
          <p:cNvPr id="21" name="TekstniOkvir 20"/>
          <p:cNvSpPr txBox="1"/>
          <p:nvPr/>
        </p:nvSpPr>
        <p:spPr>
          <a:xfrm>
            <a:off x="1745432" y="1412776"/>
            <a:ext cx="667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4.</a:t>
            </a:r>
          </a:p>
        </p:txBody>
      </p:sp>
      <p:sp>
        <p:nvSpPr>
          <p:cNvPr id="22" name="TekstniOkvir 21"/>
          <p:cNvSpPr txBox="1"/>
          <p:nvPr/>
        </p:nvSpPr>
        <p:spPr>
          <a:xfrm>
            <a:off x="1865568" y="4698761"/>
            <a:ext cx="667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2.</a:t>
            </a:r>
          </a:p>
        </p:txBody>
      </p:sp>
      <p:sp>
        <p:nvSpPr>
          <p:cNvPr id="23" name="TekstniOkvir 22"/>
          <p:cNvSpPr txBox="1"/>
          <p:nvPr/>
        </p:nvSpPr>
        <p:spPr>
          <a:xfrm>
            <a:off x="1835694" y="5805264"/>
            <a:ext cx="667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3.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1745432" y="4725144"/>
            <a:ext cx="6772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u="sng" dirty="0">
                <a:solidFill>
                  <a:srgbClr val="002060"/>
                </a:solidFill>
                <a:cs typeface="Aharoni" pitchFamily="2" charset="-79"/>
              </a:rPr>
              <a:t>___</a:t>
            </a:r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postavljanje pretpostavke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1745432" y="5877272"/>
            <a:ext cx="6234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u="sng" dirty="0">
                <a:solidFill>
                  <a:srgbClr val="002060"/>
                </a:solidFill>
                <a:cs typeface="Aharoni" pitchFamily="2" charset="-79"/>
              </a:rPr>
              <a:t>___</a:t>
            </a:r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pripremanje pribora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1835693" y="2378675"/>
            <a:ext cx="667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1.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1804116" y="3501008"/>
            <a:ext cx="667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78108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16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915816" y="2492896"/>
            <a:ext cx="4176464" cy="129614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hr-HR" sz="8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Bravo !</a:t>
            </a:r>
          </a:p>
        </p:txBody>
      </p:sp>
    </p:spTree>
    <p:extLst>
      <p:ext uri="{BB962C8B-B14F-4D97-AF65-F5344CB8AC3E}">
        <p14:creationId xmlns:p14="http://schemas.microsoft.com/office/powerpoint/2010/main" val="30484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971600" y="299695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807361"/>
            <a:ext cx="8784975" cy="4051437"/>
          </a:xfrm>
          <a:prstGeom prst="rect">
            <a:avLst/>
          </a:prstGeom>
        </p:spPr>
        <p:txBody>
          <a:bodyPr anchor="t"/>
          <a:lstStyle/>
          <a:p>
            <a:pPr marL="0" indent="0">
              <a:buNone/>
            </a:pPr>
            <a:r>
              <a:rPr lang="hr-HR" sz="3200" dirty="0"/>
              <a:t>Namjerno izazivanje neke promjene ili pojave radi njenog proučavanja naziva se pokus.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         DA                             </a:t>
            </a:r>
            <a:r>
              <a:rPr lang="hr-HR" sz="3200" dirty="0" err="1"/>
              <a:t>NE</a:t>
            </a:r>
            <a:endParaRPr lang="hr-HR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40968"/>
            <a:ext cx="2028384" cy="311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66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rgbClr val="7030A0"/>
                </a:solidFill>
              </a:rPr>
              <a:t>Voda može biti: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2426" y="548680"/>
            <a:ext cx="7680960" cy="56387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651510" indent="-514350">
              <a:buAutoNum type="alphaLcParenR"/>
            </a:pPr>
            <a:r>
              <a:rPr lang="hr-HR" sz="3200" dirty="0"/>
              <a:t> tekućina, vodena para i led</a:t>
            </a:r>
          </a:p>
          <a:p>
            <a:pPr marL="651510" indent="-514350">
              <a:buAutoNum type="alphaLcParenR"/>
            </a:pPr>
            <a:r>
              <a:rPr lang="hr-HR" sz="3200" dirty="0"/>
              <a:t> tekućina i led</a:t>
            </a:r>
          </a:p>
          <a:p>
            <a:pPr marL="651510" indent="-514350">
              <a:buAutoNum type="alphaLcParenR"/>
            </a:pPr>
            <a:r>
              <a:rPr lang="hr-HR" sz="3200" dirty="0"/>
              <a:t> tekućina i vodena para  </a:t>
            </a:r>
          </a:p>
          <a:p>
            <a:pPr marL="651510" indent="-514350">
              <a:buAutoNum type="alphaLcParenR"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374115" y="1456420"/>
            <a:ext cx="741501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Korisnik\Pictures\My Scans\Slike za prezentacije\scan0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2200389" cy="481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rgbClr val="7030A0"/>
                </a:solidFill>
              </a:rPr>
              <a:t>Do promjene stanja vode dolazi zbog: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2426" y="548680"/>
            <a:ext cx="7680960" cy="56387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651510" indent="-514350">
              <a:buAutoNum type="alphaLcParenR"/>
            </a:pPr>
            <a:r>
              <a:rPr lang="hr-HR" sz="3200" dirty="0"/>
              <a:t> zagrijavanja</a:t>
            </a:r>
          </a:p>
          <a:p>
            <a:pPr marL="651510" indent="-514350">
              <a:buAutoNum type="alphaLcParenR"/>
            </a:pPr>
            <a:r>
              <a:rPr lang="hr-HR" sz="3200" dirty="0"/>
              <a:t> zagrijavanja i hlađenja</a:t>
            </a:r>
          </a:p>
          <a:p>
            <a:pPr marL="651510" indent="-514350">
              <a:buAutoNum type="alphaLcParenR"/>
            </a:pPr>
            <a:r>
              <a:rPr lang="hr-HR" sz="3200" dirty="0"/>
              <a:t> hlađenja  </a:t>
            </a:r>
          </a:p>
          <a:p>
            <a:pPr marL="651510" indent="-514350">
              <a:buAutoNum type="alphaLcParenR"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352426" y="2060848"/>
            <a:ext cx="76319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Korisnik\Pictures\My Scans\Slike za prezentacije\scan01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17228"/>
            <a:ext cx="2036117" cy="285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risnik\Pictures\My Scans\Slike za prezentacije\scan01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22407"/>
            <a:ext cx="3168353" cy="293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7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rgbClr val="7030A0"/>
                </a:solidFill>
              </a:rPr>
              <a:t>Voda je na sobnoj temperaturi: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2426" y="548680"/>
            <a:ext cx="7680960" cy="56387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651510" indent="-514350">
              <a:buAutoNum type="alphaLcParenR"/>
            </a:pPr>
            <a:r>
              <a:rPr lang="hr-HR" sz="3200" dirty="0"/>
              <a:t> led</a:t>
            </a:r>
          </a:p>
          <a:p>
            <a:pPr marL="651510" indent="-514350">
              <a:buAutoNum type="alphaLcParenR"/>
            </a:pPr>
            <a:r>
              <a:rPr lang="hr-HR" sz="3200" dirty="0"/>
              <a:t> tekućina </a:t>
            </a:r>
          </a:p>
          <a:p>
            <a:pPr marL="651510" indent="-514350">
              <a:buAutoNum type="alphaLcParenR"/>
            </a:pPr>
            <a:r>
              <a:rPr lang="hr-HR" sz="3200" dirty="0"/>
              <a:t> vodena para  </a:t>
            </a:r>
          </a:p>
          <a:p>
            <a:pPr marL="651510" indent="-514350">
              <a:buAutoNum type="alphaLcParenR"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323528" y="2060848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Korisnik\Pictures\My Scans\Slike za prezentacije\scan01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74" y="2348880"/>
            <a:ext cx="3393935" cy="314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85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hr-HR" dirty="0"/>
              <a:t>Složi točne tvrdnje.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  <a:prstGeom prst="rect">
            <a:avLst/>
          </a:prstGeom>
        </p:spPr>
        <p:txBody>
          <a:bodyPr numCol="2">
            <a:normAutofit/>
          </a:bodyPr>
          <a:lstStyle/>
          <a:p>
            <a:pPr marL="0" indent="0">
              <a:buNone/>
            </a:pPr>
            <a:endParaRPr lang="hr-HR" sz="28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hr-HR" sz="2800" dirty="0">
                <a:solidFill>
                  <a:srgbClr val="0000FF"/>
                </a:solidFill>
              </a:rPr>
              <a:t>Topljenjem leda nastaje                                        </a:t>
            </a:r>
            <a:endParaRPr lang="hr-H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28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hr-HR" sz="2800" dirty="0">
                <a:solidFill>
                  <a:srgbClr val="0000FF"/>
                </a:solidFill>
              </a:rPr>
              <a:t>Zagrijavanjem vode na 100° C voda se pretvara u                                    </a:t>
            </a:r>
            <a:endParaRPr lang="hr-H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28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hr-HR" sz="2800" dirty="0">
                <a:solidFill>
                  <a:srgbClr val="0000FF"/>
                </a:solidFill>
              </a:rPr>
              <a:t>Hlađenjem vode na 0° C voda se pretvara u                                       </a:t>
            </a:r>
            <a:endParaRPr lang="hr-HR" sz="2800" dirty="0">
              <a:solidFill>
                <a:srgbClr val="FF0000"/>
              </a:solidFill>
            </a:endParaRPr>
          </a:p>
        </p:txBody>
      </p:sp>
      <p:cxnSp>
        <p:nvCxnSpPr>
          <p:cNvPr id="5" name="Ravni poveznik sa strelicom 4"/>
          <p:cNvCxnSpPr>
            <a:endCxn id="10" idx="1"/>
          </p:cNvCxnSpPr>
          <p:nvPr/>
        </p:nvCxnSpPr>
        <p:spPr>
          <a:xfrm>
            <a:off x="4049557" y="2184171"/>
            <a:ext cx="2500201" cy="1318209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/>
          <p:nvPr/>
        </p:nvCxnSpPr>
        <p:spPr>
          <a:xfrm>
            <a:off x="4228791" y="3446742"/>
            <a:ext cx="2625676" cy="188803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/>
          <p:cNvCxnSpPr/>
          <p:nvPr/>
        </p:nvCxnSpPr>
        <p:spPr>
          <a:xfrm flipV="1">
            <a:off x="3893484" y="2060848"/>
            <a:ext cx="2468323" cy="267503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6228184" y="1628800"/>
            <a:ext cx="1977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cs typeface="Aharoni" pitchFamily="2" charset="-79"/>
              </a:rPr>
              <a:t>   led.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6549758" y="3240770"/>
            <a:ext cx="2265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cs typeface="Aharoni" pitchFamily="2" charset="-79"/>
              </a:rPr>
              <a:t>voda.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6549758" y="5306467"/>
            <a:ext cx="2342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cs typeface="Aharoni" pitchFamily="2" charset="-79"/>
              </a:rPr>
              <a:t>vodenu paru.</a:t>
            </a:r>
          </a:p>
        </p:txBody>
      </p:sp>
    </p:spTree>
    <p:extLst>
      <p:ext uri="{BB962C8B-B14F-4D97-AF65-F5344CB8AC3E}">
        <p14:creationId xmlns:p14="http://schemas.microsoft.com/office/powerpoint/2010/main" val="43545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7544" y="1154881"/>
            <a:ext cx="7886700" cy="4351338"/>
          </a:xfrm>
        </p:spPr>
        <p:txBody>
          <a:bodyPr/>
          <a:lstStyle/>
          <a:p>
            <a:r>
              <a:rPr lang="hr-HR" sz="3200" dirty="0"/>
              <a:t>Temperatura je stupanj zagrijanosti neke tvari ili tijela.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                    </a:t>
            </a:r>
            <a:r>
              <a:rPr lang="hr-HR" sz="3200" dirty="0"/>
              <a:t>DA                       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9"/>
            <a:ext cx="226955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858837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47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jagram toka: Izmjenična obrada 6"/>
          <p:cNvSpPr/>
          <p:nvPr/>
        </p:nvSpPr>
        <p:spPr>
          <a:xfrm>
            <a:off x="3804574" y="3717032"/>
            <a:ext cx="2232248" cy="864096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pokus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25113" cy="924475"/>
          </a:xfrm>
        </p:spPr>
        <p:txBody>
          <a:bodyPr/>
          <a:lstStyle/>
          <a:p>
            <a:r>
              <a:rPr lang="hr-HR" dirty="0"/>
              <a:t> Objasni.</a:t>
            </a:r>
          </a:p>
        </p:txBody>
      </p:sp>
      <p:sp>
        <p:nvSpPr>
          <p:cNvPr id="4" name="Dijagram toka: Izmjenična obrada 3"/>
          <p:cNvSpPr/>
          <p:nvPr/>
        </p:nvSpPr>
        <p:spPr>
          <a:xfrm>
            <a:off x="1043608" y="1988840"/>
            <a:ext cx="2160240" cy="865947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ledište</a:t>
            </a:r>
          </a:p>
        </p:txBody>
      </p:sp>
      <p:sp>
        <p:nvSpPr>
          <p:cNvPr id="6" name="Dijagram toka: Izmjenična obrada 5"/>
          <p:cNvSpPr/>
          <p:nvPr/>
        </p:nvSpPr>
        <p:spPr>
          <a:xfrm>
            <a:off x="5724128" y="2118362"/>
            <a:ext cx="2232248" cy="792088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vrelište</a:t>
            </a:r>
          </a:p>
        </p:txBody>
      </p:sp>
      <p:sp>
        <p:nvSpPr>
          <p:cNvPr id="9" name="Dijagram toka: Izmjenična obrada 8"/>
          <p:cNvSpPr/>
          <p:nvPr/>
        </p:nvSpPr>
        <p:spPr>
          <a:xfrm>
            <a:off x="956796" y="5301208"/>
            <a:ext cx="2232248" cy="793938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termometar</a:t>
            </a:r>
          </a:p>
        </p:txBody>
      </p:sp>
    </p:spTree>
    <p:extLst>
      <p:ext uri="{BB962C8B-B14F-4D97-AF65-F5344CB8AC3E}">
        <p14:creationId xmlns:p14="http://schemas.microsoft.com/office/powerpoint/2010/main" val="133009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4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hr-HR" sz="3600" dirty="0">
                <a:solidFill>
                  <a:srgbClr val="7030A0"/>
                </a:solidFill>
              </a:rPr>
              <a:t>Sprava kojom mjerimo temperaturu naziva se: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67944" y="1340768"/>
            <a:ext cx="3965442" cy="4846672"/>
          </a:xfrm>
        </p:spPr>
        <p:txBody>
          <a:bodyPr/>
          <a:lstStyle/>
          <a:p>
            <a:pPr marL="651510" indent="-514350">
              <a:buAutoNum type="alphaLcParenR"/>
            </a:pPr>
            <a:r>
              <a:rPr lang="hr-HR" sz="3600" dirty="0"/>
              <a:t> tlakomjer</a:t>
            </a:r>
          </a:p>
          <a:p>
            <a:pPr marL="651510" indent="-514350">
              <a:buAutoNum type="alphaLcParenR"/>
            </a:pPr>
            <a:r>
              <a:rPr lang="hr-HR" sz="3600" dirty="0"/>
              <a:t> barometar</a:t>
            </a:r>
          </a:p>
          <a:p>
            <a:pPr marL="651510" indent="-514350">
              <a:buAutoNum type="alphaLcParenR"/>
            </a:pPr>
            <a:r>
              <a:rPr lang="hr-HR" sz="3600" dirty="0"/>
              <a:t> termometar</a:t>
            </a:r>
          </a:p>
          <a:p>
            <a:pPr marL="651510" indent="-514350">
              <a:buAutoNum type="alphaLcParenR"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137160" indent="0">
              <a:buNone/>
            </a:pPr>
            <a:endParaRPr lang="hr-HR" dirty="0"/>
          </a:p>
        </p:txBody>
      </p:sp>
      <p:sp>
        <p:nvSpPr>
          <p:cNvPr id="4" name="Prsten 3"/>
          <p:cNvSpPr/>
          <p:nvPr/>
        </p:nvSpPr>
        <p:spPr>
          <a:xfrm>
            <a:off x="3995936" y="2420888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Korisnik\Pictures\My Scans\Slike za prezentacije\scan0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2316101" cy="521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63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2440</TotalTime>
  <Words>234</Words>
  <Application>Microsoft Office PowerPoint</Application>
  <PresentationFormat>On-screen Show (4:3)</PresentationFormat>
  <Paragraphs>83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Century Gothic</vt:lpstr>
      <vt:lpstr>Office Theme</vt:lpstr>
      <vt:lpstr>Pokus</vt:lpstr>
      <vt:lpstr>PowerPoint Presentation</vt:lpstr>
      <vt:lpstr>Voda može biti:</vt:lpstr>
      <vt:lpstr>Do promjene stanja vode dolazi zbog:</vt:lpstr>
      <vt:lpstr>Voda je na sobnoj temperaturi:</vt:lpstr>
      <vt:lpstr>Složi točne tvrdnje.</vt:lpstr>
      <vt:lpstr>PowerPoint Presentation</vt:lpstr>
      <vt:lpstr> Objasni.</vt:lpstr>
      <vt:lpstr>Sprava kojom mjerimo temperaturu naziva se:</vt:lpstr>
      <vt:lpstr>Voda u krutom stanju naziva se:</vt:lpstr>
      <vt:lpstr>Koji je od navedenih odgovora točan? </vt:lpstr>
      <vt:lpstr>             Što prikazuju slike?</vt:lpstr>
      <vt:lpstr>Poredaj pravilnim redoslijedom. Napiši redne brojeve.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Violončelo</dc:title>
  <dc:creator>Korisnik</dc:creator>
  <cp:lastModifiedBy>Maja Jelić-Kolar</cp:lastModifiedBy>
  <cp:revision>485</cp:revision>
  <dcterms:created xsi:type="dcterms:W3CDTF">2014-01-19T14:20:04Z</dcterms:created>
  <dcterms:modified xsi:type="dcterms:W3CDTF">2016-09-12T07:56:55Z</dcterms:modified>
</cp:coreProperties>
</file>