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7" r:id="rId12"/>
    <p:sldId id="268" r:id="rId13"/>
    <p:sldId id="269" r:id="rId14"/>
    <p:sldId id="270" r:id="rId15"/>
    <p:sldId id="271" r:id="rId16"/>
    <p:sldId id="272" r:id="rId17"/>
    <p:sldId id="265" r:id="rId18"/>
    <p:sldId id="274" r:id="rId1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651" autoAdjust="0"/>
    <p:restoredTop sz="94660"/>
  </p:normalViewPr>
  <p:slideViewPr>
    <p:cSldViewPr>
      <p:cViewPr>
        <p:scale>
          <a:sx n="75" d="100"/>
          <a:sy n="75" d="100"/>
        </p:scale>
        <p:origin x="2862" y="8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02678-A2E4-4D7E-A8CD-15E0E646946C}" type="datetimeFigureOut">
              <a:rPr lang="sr-Latn-CS" smtClean="0"/>
              <a:pPr/>
              <a:t>18.11.2016.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1E5EB-BF66-4287-A9D3-8773C3D9689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02678-A2E4-4D7E-A8CD-15E0E646946C}" type="datetimeFigureOut">
              <a:rPr lang="sr-Latn-CS" smtClean="0"/>
              <a:pPr/>
              <a:t>18.11.2016.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1E5EB-BF66-4287-A9D3-8773C3D9689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02678-A2E4-4D7E-A8CD-15E0E646946C}" type="datetimeFigureOut">
              <a:rPr lang="sr-Latn-CS" smtClean="0"/>
              <a:pPr/>
              <a:t>18.11.2016.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1E5EB-BF66-4287-A9D3-8773C3D9689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02678-A2E4-4D7E-A8CD-15E0E646946C}" type="datetimeFigureOut">
              <a:rPr lang="sr-Latn-CS" smtClean="0"/>
              <a:pPr/>
              <a:t>18.11.2016.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1E5EB-BF66-4287-A9D3-8773C3D9689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02678-A2E4-4D7E-A8CD-15E0E646946C}" type="datetimeFigureOut">
              <a:rPr lang="sr-Latn-CS" smtClean="0"/>
              <a:pPr/>
              <a:t>18.11.2016.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1E5EB-BF66-4287-A9D3-8773C3D9689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02678-A2E4-4D7E-A8CD-15E0E646946C}" type="datetimeFigureOut">
              <a:rPr lang="sr-Latn-CS" smtClean="0"/>
              <a:pPr/>
              <a:t>18.11.2016.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1E5EB-BF66-4287-A9D3-8773C3D9689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02678-A2E4-4D7E-A8CD-15E0E646946C}" type="datetimeFigureOut">
              <a:rPr lang="sr-Latn-CS" smtClean="0"/>
              <a:pPr/>
              <a:t>18.11.2016.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1E5EB-BF66-4287-A9D3-8773C3D9689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02678-A2E4-4D7E-A8CD-15E0E646946C}" type="datetimeFigureOut">
              <a:rPr lang="sr-Latn-CS" smtClean="0"/>
              <a:pPr/>
              <a:t>18.11.2016.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1E5EB-BF66-4287-A9D3-8773C3D9689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02678-A2E4-4D7E-A8CD-15E0E646946C}" type="datetimeFigureOut">
              <a:rPr lang="sr-Latn-CS" smtClean="0"/>
              <a:pPr/>
              <a:t>18.11.2016.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1E5EB-BF66-4287-A9D3-8773C3D9689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02678-A2E4-4D7E-A8CD-15E0E646946C}" type="datetimeFigureOut">
              <a:rPr lang="sr-Latn-CS" smtClean="0"/>
              <a:pPr/>
              <a:t>18.11.2016.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1E5EB-BF66-4287-A9D3-8773C3D9689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02678-A2E4-4D7E-A8CD-15E0E646946C}" type="datetimeFigureOut">
              <a:rPr lang="sr-Latn-CS" smtClean="0"/>
              <a:pPr/>
              <a:t>18.11.2016.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1E5EB-BF66-4287-A9D3-8773C3D96892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02678-A2E4-4D7E-A8CD-15E0E646946C}" type="datetimeFigureOut">
              <a:rPr lang="sr-Latn-CS" smtClean="0"/>
              <a:pPr/>
              <a:t>18.11.2016.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1E5EB-BF66-4287-A9D3-8773C3D96892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032" y="6165304"/>
            <a:ext cx="4131864" cy="461913"/>
          </a:xfrm>
        </p:spPr>
        <p:txBody>
          <a:bodyPr>
            <a:normAutofit/>
          </a:bodyPr>
          <a:lstStyle/>
          <a:p>
            <a:pPr algn="l"/>
            <a:r>
              <a:rPr lang="hr-HR" sz="1800" dirty="0">
                <a:latin typeface="+mn-lt"/>
              </a:rPr>
              <a:t>Ivana </a:t>
            </a:r>
            <a:r>
              <a:rPr lang="hr-HR" sz="1800" dirty="0" err="1">
                <a:latin typeface="+mn-lt"/>
              </a:rPr>
              <a:t>Gluhačić</a:t>
            </a:r>
            <a:r>
              <a:rPr lang="hr-HR" sz="1800" dirty="0">
                <a:latin typeface="+mn-lt"/>
              </a:rPr>
              <a:t>, OŠ Julija Klovića, Zagreb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23628" y="2132856"/>
            <a:ext cx="72728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4000" dirty="0"/>
              <a:t>PONAVLJANJE GEOMETRIJSKIH</a:t>
            </a:r>
          </a:p>
          <a:p>
            <a:pPr algn="ctr"/>
            <a:r>
              <a:rPr lang="hr-HR" sz="4000" dirty="0"/>
              <a:t>SADRŽAJA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428604"/>
            <a:ext cx="6929486" cy="5909310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00034" y="714356"/>
            <a:ext cx="77152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600">
                <a:latin typeface="Calibri" pitchFamily="34" charset="0"/>
              </a:rPr>
              <a:t>Koliko stranica ima kvadrat, koliko pravokutnik, a koliko trokut?</a:t>
            </a:r>
          </a:p>
        </p:txBody>
      </p:sp>
      <p:sp>
        <p:nvSpPr>
          <p:cNvPr id="5" name="Isosceles Triangle 4"/>
          <p:cNvSpPr/>
          <p:nvPr/>
        </p:nvSpPr>
        <p:spPr>
          <a:xfrm>
            <a:off x="928659" y="3071794"/>
            <a:ext cx="2071688" cy="1857375"/>
          </a:xfrm>
          <a:prstGeom prst="triangl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6" name="Rectangle 5"/>
          <p:cNvSpPr/>
          <p:nvPr/>
        </p:nvSpPr>
        <p:spPr>
          <a:xfrm>
            <a:off x="3214659" y="2786044"/>
            <a:ext cx="2428875" cy="107156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5857884" y="4000504"/>
            <a:ext cx="1285875" cy="11430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428604"/>
            <a:ext cx="7143800" cy="6186309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928688" y="1143000"/>
            <a:ext cx="962025" cy="862013"/>
            <a:chOff x="5893150" y="5429264"/>
            <a:chExt cx="962806" cy="861774"/>
          </a:xfrm>
        </p:grpSpPr>
        <p:sp>
          <p:nvSpPr>
            <p:cNvPr id="5" name="Multiply 4"/>
            <p:cNvSpPr/>
            <p:nvPr/>
          </p:nvSpPr>
          <p:spPr bwMode="auto">
            <a:xfrm>
              <a:off x="6500067" y="5714935"/>
              <a:ext cx="355889" cy="557059"/>
            </a:xfrm>
            <a:prstGeom prst="mathMultiply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893150" y="5429264"/>
              <a:ext cx="703833" cy="86177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54864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5000" dirty="0">
                  <a:effectLst>
                    <a:outerShdw blurRad="38100" dist="25500" dir="5400000" algn="tl" rotWithShape="0">
                      <a:srgbClr val="000000">
                        <a:satMod val="180000"/>
                        <a:alpha val="7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6572250" y="1143000"/>
            <a:ext cx="917575" cy="862013"/>
            <a:chOff x="6500826" y="5429264"/>
            <a:chExt cx="917392" cy="861774"/>
          </a:xfrm>
        </p:grpSpPr>
        <p:sp>
          <p:nvSpPr>
            <p:cNvPr id="8" name="Multiply 2"/>
            <p:cNvSpPr/>
            <p:nvPr/>
          </p:nvSpPr>
          <p:spPr bwMode="auto">
            <a:xfrm>
              <a:off x="6500826" y="5714935"/>
              <a:ext cx="355529" cy="557059"/>
            </a:xfrm>
            <a:prstGeom prst="mathMultiply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715096" y="5429264"/>
              <a:ext cx="703122" cy="86177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54864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5000" dirty="0">
                  <a:effectLst>
                    <a:outerShdw blurRad="38100" dist="25500" dir="5400000" algn="tl" rotWithShape="0">
                      <a:srgbClr val="000000">
                        <a:satMod val="180000"/>
                        <a:alpha val="7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6572250" y="3500438"/>
            <a:ext cx="935038" cy="933450"/>
            <a:chOff x="6500826" y="5715016"/>
            <a:chExt cx="935025" cy="933212"/>
          </a:xfrm>
        </p:grpSpPr>
        <p:sp>
          <p:nvSpPr>
            <p:cNvPr id="11" name="Multiply 2"/>
            <p:cNvSpPr/>
            <p:nvPr/>
          </p:nvSpPr>
          <p:spPr bwMode="auto">
            <a:xfrm>
              <a:off x="6500826" y="5715016"/>
              <a:ext cx="355595" cy="557070"/>
            </a:xfrm>
            <a:prstGeom prst="mathMultiply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767522" y="5786435"/>
              <a:ext cx="668329" cy="8617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54864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5000" dirty="0">
                  <a:effectLst>
                    <a:outerShdw blurRad="38100" dist="25500" dir="5400000" algn="tl" rotWithShape="0">
                      <a:srgbClr val="000000">
                        <a:satMod val="180000"/>
                        <a:alpha val="7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1000125" y="3500438"/>
            <a:ext cx="873125" cy="933450"/>
            <a:chOff x="5982221" y="5715016"/>
            <a:chExt cx="873735" cy="933212"/>
          </a:xfrm>
        </p:grpSpPr>
        <p:sp>
          <p:nvSpPr>
            <p:cNvPr id="14" name="Multiply 2"/>
            <p:cNvSpPr/>
            <p:nvPr/>
          </p:nvSpPr>
          <p:spPr bwMode="auto">
            <a:xfrm>
              <a:off x="6500108" y="5715016"/>
              <a:ext cx="355848" cy="557070"/>
            </a:xfrm>
            <a:prstGeom prst="mathMultiply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982221" y="5786435"/>
              <a:ext cx="667216" cy="86179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54864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5000" dirty="0">
                  <a:effectLst>
                    <a:outerShdw blurRad="38100" dist="25500" dir="5400000" algn="tl" rotWithShape="0">
                      <a:srgbClr val="000000">
                        <a:satMod val="180000"/>
                        <a:alpha val="7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</p:grpSp>
      <p:cxnSp>
        <p:nvCxnSpPr>
          <p:cNvPr id="16" name="Straight Connector 15"/>
          <p:cNvCxnSpPr/>
          <p:nvPr/>
        </p:nvCxnSpPr>
        <p:spPr>
          <a:xfrm>
            <a:off x="1785938" y="3786188"/>
            <a:ext cx="4929187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679281" y="2750344"/>
            <a:ext cx="2071688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785938" y="1714500"/>
            <a:ext cx="4929187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750094" y="2750344"/>
            <a:ext cx="2071688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14375" y="4786313"/>
            <a:ext cx="7572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600">
                <a:latin typeface="Calibri" pitchFamily="34" charset="0"/>
              </a:rPr>
              <a:t>Koji je ovo geometrijski lik?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14375" y="5929313"/>
            <a:ext cx="7715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600">
                <a:latin typeface="Calibri" pitchFamily="34" charset="0"/>
              </a:rPr>
              <a:t>Što su te stranice?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714375" y="5357813"/>
            <a:ext cx="77152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600">
                <a:latin typeface="Calibri" pitchFamily="34" charset="0"/>
              </a:rPr>
              <a:t>Koliko stranica ima pravokutnik?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6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8596" y="214290"/>
            <a:ext cx="7072362" cy="5632311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7188" y="571500"/>
            <a:ext cx="80010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 sz="4000" dirty="0">
                <a:latin typeface="Calibri" pitchFamily="34" charset="0"/>
              </a:rPr>
              <a:t>PRAVOKUTNIK je omeđen </a:t>
            </a:r>
          </a:p>
          <a:p>
            <a:pPr algn="ctr"/>
            <a:r>
              <a:rPr lang="hr-HR" sz="4000" dirty="0">
                <a:latin typeface="Calibri" pitchFamily="34" charset="0"/>
              </a:rPr>
              <a:t>s 4 dužine:</a:t>
            </a:r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500034" y="2214554"/>
            <a:ext cx="1335087" cy="1323975"/>
            <a:chOff x="1142976" y="2214554"/>
            <a:chExt cx="1335622" cy="1323439"/>
          </a:xfrm>
        </p:grpSpPr>
        <p:sp>
          <p:nvSpPr>
            <p:cNvPr id="6" name="Rectangle 2"/>
            <p:cNvSpPr>
              <a:spLocks noChangeArrowheads="1"/>
            </p:cNvSpPr>
            <p:nvPr/>
          </p:nvSpPr>
          <p:spPr bwMode="auto">
            <a:xfrm>
              <a:off x="1142976" y="2214554"/>
              <a:ext cx="1335622" cy="1323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r-HR" sz="8000" dirty="0">
                  <a:solidFill>
                    <a:srgbClr val="FF0000"/>
                  </a:solidFill>
                  <a:latin typeface="Calibri" pitchFamily="34" charset="0"/>
                </a:rPr>
                <a:t>AB</a:t>
              </a: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1357374" y="2285962"/>
              <a:ext cx="100052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8" name="Group 15"/>
          <p:cNvGrpSpPr>
            <a:grpSpLocks/>
          </p:cNvGrpSpPr>
          <p:nvPr/>
        </p:nvGrpSpPr>
        <p:grpSpPr bwMode="auto">
          <a:xfrm>
            <a:off x="2357422" y="2214554"/>
            <a:ext cx="1289050" cy="1323975"/>
            <a:chOff x="2928926" y="2214554"/>
            <a:chExt cx="1289135" cy="1323439"/>
          </a:xfrm>
        </p:grpSpPr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2928926" y="2214554"/>
              <a:ext cx="1289135" cy="1323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r-HR" sz="8000">
                  <a:solidFill>
                    <a:srgbClr val="FF0000"/>
                  </a:solidFill>
                  <a:latin typeface="Calibri" pitchFamily="34" charset="0"/>
                </a:rPr>
                <a:t>BC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3000368" y="2285962"/>
              <a:ext cx="1000191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1" name="Group 16"/>
          <p:cNvGrpSpPr>
            <a:grpSpLocks/>
          </p:cNvGrpSpPr>
          <p:nvPr/>
        </p:nvGrpSpPr>
        <p:grpSpPr bwMode="auto">
          <a:xfrm>
            <a:off x="4071934" y="2214554"/>
            <a:ext cx="1435100" cy="1323975"/>
            <a:chOff x="4857752" y="2285992"/>
            <a:chExt cx="1434312" cy="1323439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5000549" y="2285992"/>
              <a:ext cx="99957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857752" y="2285992"/>
              <a:ext cx="1434312" cy="1323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r-HR" sz="8000" dirty="0">
                  <a:solidFill>
                    <a:srgbClr val="FF0000"/>
                  </a:solidFill>
                  <a:latin typeface="Calibri" pitchFamily="34" charset="0"/>
                </a:rPr>
                <a:t>CD</a:t>
              </a:r>
            </a:p>
          </p:txBody>
        </p:sp>
      </p:grpSp>
      <p:grpSp>
        <p:nvGrpSpPr>
          <p:cNvPr id="14" name="Group 17"/>
          <p:cNvGrpSpPr>
            <a:grpSpLocks/>
          </p:cNvGrpSpPr>
          <p:nvPr/>
        </p:nvGrpSpPr>
        <p:grpSpPr bwMode="auto">
          <a:xfrm>
            <a:off x="5857884" y="2214554"/>
            <a:ext cx="1393825" cy="1323975"/>
            <a:chOff x="6858032" y="2285984"/>
            <a:chExt cx="1394356" cy="1323439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7000961" y="2285984"/>
              <a:ext cx="100050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6858032" y="2285984"/>
              <a:ext cx="1394356" cy="1323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r-HR" sz="8000" dirty="0">
                  <a:solidFill>
                    <a:srgbClr val="FF0000"/>
                  </a:solidFill>
                  <a:latin typeface="Calibri" pitchFamily="34" charset="0"/>
                </a:rPr>
                <a:t>DA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571480"/>
            <a:ext cx="6715172" cy="5909310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714500" y="3357563"/>
            <a:ext cx="873125" cy="933450"/>
            <a:chOff x="5981690" y="5715016"/>
            <a:chExt cx="874266" cy="932973"/>
          </a:xfrm>
        </p:grpSpPr>
        <p:sp>
          <p:nvSpPr>
            <p:cNvPr id="5" name="Multiply 4"/>
            <p:cNvSpPr/>
            <p:nvPr/>
          </p:nvSpPr>
          <p:spPr bwMode="auto">
            <a:xfrm>
              <a:off x="6499891" y="5715016"/>
              <a:ext cx="356065" cy="556927"/>
            </a:xfrm>
            <a:prstGeom prst="mathMultiply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981690" y="5786416"/>
              <a:ext cx="667621" cy="86157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54864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5000" dirty="0">
                  <a:effectLst>
                    <a:outerShdw blurRad="38100" dist="25500" dir="5400000" algn="tl" rotWithShape="0">
                      <a:srgbClr val="000000">
                        <a:satMod val="180000"/>
                        <a:alpha val="7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E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4929188" y="3286125"/>
            <a:ext cx="915987" cy="933450"/>
            <a:chOff x="6500826" y="5715016"/>
            <a:chExt cx="916330" cy="932973"/>
          </a:xfrm>
        </p:grpSpPr>
        <p:sp>
          <p:nvSpPr>
            <p:cNvPr id="8" name="Multiply 2"/>
            <p:cNvSpPr/>
            <p:nvPr/>
          </p:nvSpPr>
          <p:spPr bwMode="auto">
            <a:xfrm>
              <a:off x="6500826" y="5715016"/>
              <a:ext cx="355733" cy="556928"/>
            </a:xfrm>
            <a:prstGeom prst="mathMultiply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786683" y="5786417"/>
              <a:ext cx="630473" cy="86157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54864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5000" dirty="0">
                  <a:effectLst>
                    <a:outerShdw blurRad="38100" dist="25500" dir="5400000" algn="tl" rotWithShape="0">
                      <a:srgbClr val="000000">
                        <a:satMod val="180000"/>
                        <a:alpha val="7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F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4929188" y="357188"/>
            <a:ext cx="935037" cy="862012"/>
            <a:chOff x="6500826" y="5429264"/>
            <a:chExt cx="934928" cy="861536"/>
          </a:xfrm>
        </p:grpSpPr>
        <p:sp>
          <p:nvSpPr>
            <p:cNvPr id="11" name="Multiply 2"/>
            <p:cNvSpPr/>
            <p:nvPr/>
          </p:nvSpPr>
          <p:spPr bwMode="auto">
            <a:xfrm>
              <a:off x="6500826" y="5714856"/>
              <a:ext cx="355559" cy="556904"/>
            </a:xfrm>
            <a:prstGeom prst="mathMultiply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697653" y="5429264"/>
              <a:ext cx="738101" cy="86153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54864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5000" dirty="0">
                  <a:effectLst>
                    <a:outerShdw blurRad="38100" dist="25500" dir="5400000" algn="tl" rotWithShape="0">
                      <a:srgbClr val="000000">
                        <a:satMod val="180000"/>
                        <a:alpha val="7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G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1571625" y="357188"/>
            <a:ext cx="962025" cy="862012"/>
            <a:chOff x="5893244" y="5429264"/>
            <a:chExt cx="962712" cy="861536"/>
          </a:xfrm>
        </p:grpSpPr>
        <p:sp>
          <p:nvSpPr>
            <p:cNvPr id="14" name="Multiply 13"/>
            <p:cNvSpPr/>
            <p:nvPr/>
          </p:nvSpPr>
          <p:spPr bwMode="auto">
            <a:xfrm>
              <a:off x="6500102" y="5714856"/>
              <a:ext cx="355854" cy="556904"/>
            </a:xfrm>
            <a:prstGeom prst="mathMultiply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5893244" y="5429264"/>
              <a:ext cx="703765" cy="86153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54864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5000" dirty="0">
                  <a:effectLst>
                    <a:outerShdw blurRad="38100" dist="25500" dir="5400000" algn="tl" rotWithShape="0">
                      <a:srgbClr val="000000">
                        <a:satMod val="180000"/>
                        <a:alpha val="7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H</a:t>
              </a:r>
            </a:p>
          </p:txBody>
        </p:sp>
      </p:grpSp>
      <p:cxnSp>
        <p:nvCxnSpPr>
          <p:cNvPr id="16" name="Straight Connector 15"/>
          <p:cNvCxnSpPr/>
          <p:nvPr/>
        </p:nvCxnSpPr>
        <p:spPr>
          <a:xfrm>
            <a:off x="2428875" y="3571875"/>
            <a:ext cx="2643188" cy="0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3750469" y="2250282"/>
            <a:ext cx="2643187" cy="0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2428875" y="928688"/>
            <a:ext cx="2643188" cy="0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5400000">
            <a:off x="1107281" y="2250282"/>
            <a:ext cx="2643187" cy="0"/>
          </a:xfrm>
          <a:prstGeom prst="line">
            <a:avLst/>
          </a:prstGeom>
          <a:ln>
            <a:solidFill>
              <a:srgbClr val="33CC33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785813" y="4786313"/>
            <a:ext cx="7572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600">
                <a:latin typeface="Calibri" pitchFamily="34" charset="0"/>
              </a:rPr>
              <a:t>Koji je ovo geometrijski lik?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785813" y="5357813"/>
            <a:ext cx="7572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600">
                <a:latin typeface="Calibri" pitchFamily="34" charset="0"/>
              </a:rPr>
              <a:t>Koliko stranica ima kvadrat?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428604"/>
            <a:ext cx="6929486" cy="4801314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14375" y="642938"/>
            <a:ext cx="714375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 sz="3600">
                <a:latin typeface="Calibri" pitchFamily="34" charset="0"/>
              </a:rPr>
              <a:t>KVADRAT je omeđen s 4 dužine:</a:t>
            </a:r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785813" y="2214563"/>
            <a:ext cx="1214437" cy="1323975"/>
            <a:chOff x="1142976" y="2214554"/>
            <a:chExt cx="1214924" cy="1322903"/>
          </a:xfrm>
        </p:grpSpPr>
        <p:sp>
          <p:nvSpPr>
            <p:cNvPr id="6" name="Rectangle 2"/>
            <p:cNvSpPr>
              <a:spLocks noChangeArrowheads="1"/>
            </p:cNvSpPr>
            <p:nvPr/>
          </p:nvSpPr>
          <p:spPr bwMode="auto">
            <a:xfrm>
              <a:off x="1142976" y="2214554"/>
              <a:ext cx="1158153" cy="132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r-HR" sz="8000">
                  <a:solidFill>
                    <a:srgbClr val="FF0000"/>
                  </a:solidFill>
                  <a:latin typeface="Calibri" pitchFamily="34" charset="0"/>
                </a:rPr>
                <a:t>EF</a:t>
              </a: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1357374" y="2285933"/>
              <a:ext cx="1000526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8" name="Group 15"/>
          <p:cNvGrpSpPr>
            <a:grpSpLocks/>
          </p:cNvGrpSpPr>
          <p:nvPr/>
        </p:nvGrpSpPr>
        <p:grpSpPr bwMode="auto">
          <a:xfrm>
            <a:off x="2428860" y="2214554"/>
            <a:ext cx="1293812" cy="1323975"/>
            <a:chOff x="2928927" y="2214554"/>
            <a:chExt cx="1294608" cy="1322903"/>
          </a:xfrm>
        </p:grpSpPr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2928927" y="2214554"/>
              <a:ext cx="1294608" cy="132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r-HR" sz="8000" dirty="0">
                  <a:solidFill>
                    <a:srgbClr val="FF0000"/>
                  </a:solidFill>
                  <a:latin typeface="Calibri" pitchFamily="34" charset="0"/>
                </a:rPr>
                <a:t>FG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3000408" y="2285933"/>
              <a:ext cx="10007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1" name="Group 16"/>
          <p:cNvGrpSpPr>
            <a:grpSpLocks/>
          </p:cNvGrpSpPr>
          <p:nvPr/>
        </p:nvGrpSpPr>
        <p:grpSpPr bwMode="auto">
          <a:xfrm>
            <a:off x="4000496" y="2214554"/>
            <a:ext cx="1506537" cy="1323975"/>
            <a:chOff x="4786356" y="2285992"/>
            <a:chExt cx="1505709" cy="1322903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5000550" y="2285992"/>
              <a:ext cx="999575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4786356" y="2285992"/>
              <a:ext cx="1505709" cy="132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r-HR" sz="8000" dirty="0">
                  <a:solidFill>
                    <a:srgbClr val="FF0000"/>
                  </a:solidFill>
                  <a:latin typeface="Calibri" pitchFamily="34" charset="0"/>
                </a:rPr>
                <a:t>GH</a:t>
              </a:r>
            </a:p>
          </p:txBody>
        </p:sp>
      </p:grpSp>
      <p:grpSp>
        <p:nvGrpSpPr>
          <p:cNvPr id="14" name="Group 17"/>
          <p:cNvGrpSpPr>
            <a:grpSpLocks/>
          </p:cNvGrpSpPr>
          <p:nvPr/>
        </p:nvGrpSpPr>
        <p:grpSpPr bwMode="auto">
          <a:xfrm>
            <a:off x="5786446" y="2143116"/>
            <a:ext cx="1325562" cy="1395413"/>
            <a:chOff x="6786569" y="2285992"/>
            <a:chExt cx="1326510" cy="1394304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7001034" y="2285992"/>
              <a:ext cx="100084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6" name="Rectangle 14"/>
            <p:cNvSpPr>
              <a:spLocks noChangeArrowheads="1"/>
            </p:cNvSpPr>
            <p:nvPr/>
          </p:nvSpPr>
          <p:spPr bwMode="auto">
            <a:xfrm>
              <a:off x="6786569" y="2357393"/>
              <a:ext cx="1326510" cy="132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r-HR" sz="8000" dirty="0">
                  <a:solidFill>
                    <a:srgbClr val="FF0000"/>
                  </a:solidFill>
                  <a:latin typeface="Calibri" pitchFamily="34" charset="0"/>
                </a:rPr>
                <a:t>HE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428604"/>
            <a:ext cx="7000924" cy="6186309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5857875" y="3071813"/>
            <a:ext cx="881063" cy="933450"/>
            <a:chOff x="6500826" y="5715016"/>
            <a:chExt cx="881065" cy="932973"/>
          </a:xfrm>
        </p:grpSpPr>
        <p:sp>
          <p:nvSpPr>
            <p:cNvPr id="5" name="Multiply 2"/>
            <p:cNvSpPr/>
            <p:nvPr/>
          </p:nvSpPr>
          <p:spPr bwMode="auto">
            <a:xfrm>
              <a:off x="6500826" y="5715016"/>
              <a:ext cx="355601" cy="556927"/>
            </a:xfrm>
            <a:prstGeom prst="mathMultiply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6" name="Rectangle 5"/>
            <p:cNvSpPr/>
            <p:nvPr/>
          </p:nvSpPr>
          <p:spPr>
            <a:xfrm>
              <a:off x="6821502" y="5786416"/>
              <a:ext cx="560389" cy="86157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54864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5000" dirty="0">
                  <a:effectLst>
                    <a:outerShdw blurRad="38100" dist="25500" dir="5400000" algn="tl" rotWithShape="0">
                      <a:srgbClr val="000000">
                        <a:satMod val="180000"/>
                        <a:alpha val="7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J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4214813" y="357188"/>
            <a:ext cx="900112" cy="862012"/>
            <a:chOff x="6500826" y="5429264"/>
            <a:chExt cx="899669" cy="861536"/>
          </a:xfrm>
        </p:grpSpPr>
        <p:sp>
          <p:nvSpPr>
            <p:cNvPr id="8" name="Multiply 2"/>
            <p:cNvSpPr/>
            <p:nvPr/>
          </p:nvSpPr>
          <p:spPr bwMode="auto">
            <a:xfrm>
              <a:off x="6500826" y="5714856"/>
              <a:ext cx="355425" cy="556904"/>
            </a:xfrm>
            <a:prstGeom prst="mathMultiply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732487" y="5429264"/>
              <a:ext cx="668008" cy="86153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54864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5000" dirty="0">
                  <a:effectLst>
                    <a:outerShdw blurRad="38100" dist="25500" dir="5400000" algn="tl" rotWithShape="0">
                      <a:srgbClr val="000000">
                        <a:satMod val="180000"/>
                        <a:alpha val="7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K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338388" y="3214688"/>
            <a:ext cx="749300" cy="933450"/>
            <a:chOff x="6106812" y="5715016"/>
            <a:chExt cx="749144" cy="932973"/>
          </a:xfrm>
        </p:grpSpPr>
        <p:sp>
          <p:nvSpPr>
            <p:cNvPr id="11" name="Multiply 10"/>
            <p:cNvSpPr/>
            <p:nvPr/>
          </p:nvSpPr>
          <p:spPr bwMode="auto">
            <a:xfrm>
              <a:off x="6500430" y="5715016"/>
              <a:ext cx="355526" cy="556927"/>
            </a:xfrm>
            <a:prstGeom prst="mathMultiply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106812" y="5786416"/>
              <a:ext cx="417425" cy="86157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marL="54864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hr-HR" sz="5000" dirty="0">
                  <a:effectLst>
                    <a:outerShdw blurRad="38100" dist="25500" dir="5400000" algn="tl" rotWithShape="0">
                      <a:srgbClr val="000000">
                        <a:satMod val="180000"/>
                        <a:alpha val="75000"/>
                      </a:srgbClr>
                    </a:outerShdw>
                  </a:effectLst>
                  <a:latin typeface="Arial" pitchFamily="34" charset="0"/>
                  <a:cs typeface="Arial" pitchFamily="34" charset="0"/>
                </a:rPr>
                <a:t>I</a:t>
              </a:r>
            </a:p>
          </p:txBody>
        </p:sp>
      </p:grpSp>
      <p:cxnSp>
        <p:nvCxnSpPr>
          <p:cNvPr id="13" name="Straight Connector 12"/>
          <p:cNvCxnSpPr/>
          <p:nvPr/>
        </p:nvCxnSpPr>
        <p:spPr>
          <a:xfrm flipV="1">
            <a:off x="3000375" y="3357563"/>
            <a:ext cx="3000375" cy="14287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6200000" flipV="1">
            <a:off x="4036219" y="1393031"/>
            <a:ext cx="2357438" cy="15716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5400000">
            <a:off x="2464593" y="1535907"/>
            <a:ext cx="2500313" cy="142875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928688" y="4857750"/>
            <a:ext cx="635793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600">
                <a:latin typeface="Calibri" pitchFamily="34" charset="0"/>
              </a:rPr>
              <a:t>Koji je ovo geometrijski lik?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928688" y="5643563"/>
            <a:ext cx="56435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600">
                <a:latin typeface="Calibri" pitchFamily="34" charset="0"/>
              </a:rPr>
              <a:t>Koliko stranica ima kvadrat?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0034" y="500042"/>
            <a:ext cx="7143800" cy="6186309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928688" y="571500"/>
            <a:ext cx="6715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hr-HR" sz="3600" dirty="0">
                <a:latin typeface="Calibri" pitchFamily="34" charset="0"/>
              </a:rPr>
              <a:t>TROKUT je omeđen s 3 dužine:</a:t>
            </a:r>
          </a:p>
        </p:txBody>
      </p:sp>
      <p:grpSp>
        <p:nvGrpSpPr>
          <p:cNvPr id="5" name="Group 7"/>
          <p:cNvGrpSpPr>
            <a:grpSpLocks/>
          </p:cNvGrpSpPr>
          <p:nvPr/>
        </p:nvGrpSpPr>
        <p:grpSpPr bwMode="auto">
          <a:xfrm>
            <a:off x="1571625" y="2286000"/>
            <a:ext cx="857250" cy="1323975"/>
            <a:chOff x="1500309" y="2214554"/>
            <a:chExt cx="857600" cy="1322903"/>
          </a:xfrm>
        </p:grpSpPr>
        <p:sp>
          <p:nvSpPr>
            <p:cNvPr id="6" name="Rectangle 2"/>
            <p:cNvSpPr>
              <a:spLocks noChangeArrowheads="1"/>
            </p:cNvSpPr>
            <p:nvPr/>
          </p:nvSpPr>
          <p:spPr bwMode="auto">
            <a:xfrm>
              <a:off x="1500309" y="2214554"/>
              <a:ext cx="857600" cy="132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r-HR" sz="8000">
                  <a:solidFill>
                    <a:srgbClr val="FF0000"/>
                  </a:solidFill>
                  <a:latin typeface="Calibri" pitchFamily="34" charset="0"/>
                </a:rPr>
                <a:t>IJ</a:t>
              </a:r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1500309" y="2285934"/>
              <a:ext cx="8576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8" name="Group 15"/>
          <p:cNvGrpSpPr>
            <a:grpSpLocks/>
          </p:cNvGrpSpPr>
          <p:nvPr/>
        </p:nvGrpSpPr>
        <p:grpSpPr bwMode="auto">
          <a:xfrm>
            <a:off x="3500438" y="2286000"/>
            <a:ext cx="1071562" cy="1323975"/>
            <a:chOff x="2928927" y="2214554"/>
            <a:chExt cx="1071632" cy="1322903"/>
          </a:xfrm>
        </p:grpSpPr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2928927" y="2214554"/>
              <a:ext cx="1045548" cy="13229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hr-HR" sz="8000">
                  <a:solidFill>
                    <a:srgbClr val="FF0000"/>
                  </a:solidFill>
                  <a:latin typeface="Calibri" pitchFamily="34" charset="0"/>
                </a:rPr>
                <a:t>JK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3000369" y="2285934"/>
              <a:ext cx="100019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1" name="Group 16"/>
          <p:cNvGrpSpPr>
            <a:grpSpLocks/>
          </p:cNvGrpSpPr>
          <p:nvPr/>
        </p:nvGrpSpPr>
        <p:grpSpPr bwMode="auto">
          <a:xfrm>
            <a:off x="5643563" y="2357438"/>
            <a:ext cx="1435100" cy="1323975"/>
            <a:chOff x="5000549" y="2285992"/>
            <a:chExt cx="1434313" cy="1323439"/>
          </a:xfrm>
        </p:grpSpPr>
        <p:cxnSp>
          <p:nvCxnSpPr>
            <p:cNvPr id="12" name="Straight Connector 11"/>
            <p:cNvCxnSpPr/>
            <p:nvPr/>
          </p:nvCxnSpPr>
          <p:spPr>
            <a:xfrm>
              <a:off x="5000549" y="2285992"/>
              <a:ext cx="999577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5000550" y="2285992"/>
              <a:ext cx="1434312" cy="132343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hr-HR" sz="8000">
                  <a:solidFill>
                    <a:srgbClr val="FF0000"/>
                  </a:solidFill>
                  <a:latin typeface="Calibri" pitchFamily="34" charset="0"/>
                </a:rPr>
                <a:t>KI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40177" y="111827"/>
            <a:ext cx="7496196" cy="6419872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4800" b="1" i="0" u="none" strike="noStrike" kern="1200" cap="none" spc="0" normalizeH="0" baseline="0" noProof="0" dirty="0">
                <a:ln>
                  <a:noFill/>
                </a:ln>
                <a:solidFill>
                  <a:srgbClr val="0099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Točno ili netočno ?                                             </a:t>
            </a:r>
            <a:endParaRPr kumimoji="0" lang="hr-HR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52399" y="5486400"/>
            <a:ext cx="6440173" cy="8382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5. Rubne točke pripadaju dužini.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2819400"/>
            <a:ext cx="897024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defRPr/>
            </a:pPr>
            <a:r>
              <a:rPr lang="hr-H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2. Svaka dužina ima tri rubne točke. 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3657600"/>
            <a:ext cx="536681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defRPr/>
            </a:pPr>
            <a:r>
              <a:rPr lang="hr-H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3. Dužina je ravna crta.  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4495800"/>
            <a:ext cx="8280222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838200" indent="-838200" algn="l">
              <a:defRPr/>
            </a:pPr>
            <a:r>
              <a:rPr lang="hr-H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4. Dužinu označavamo crticom ispod imena rubnih točaka.      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399" y="1905000"/>
            <a:ext cx="9046909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defRPr/>
            </a:pPr>
            <a:r>
              <a:rPr lang="hr-H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1. Dužina je najkraća spojnica dviju točaka.       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705600" y="2438400"/>
            <a:ext cx="1916718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defRPr/>
            </a:pPr>
            <a:r>
              <a:rPr lang="hr-H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hr-HR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Točno.</a:t>
            </a:r>
            <a:r>
              <a:rPr lang="hr-HR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hr-H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781799" y="3048000"/>
            <a:ext cx="207005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defRPr/>
            </a:pPr>
            <a:r>
              <a:rPr lang="hr-HR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Netočno. </a:t>
            </a:r>
            <a:r>
              <a:rPr lang="hr-H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781800" y="3886200"/>
            <a:ext cx="1686712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defRPr/>
            </a:pPr>
            <a:r>
              <a:rPr lang="hr-H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hr-HR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Točno.</a:t>
            </a:r>
            <a:r>
              <a:rPr lang="hr-HR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hr-H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6781800" y="4953000"/>
            <a:ext cx="2146724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defRPr/>
            </a:pPr>
            <a:r>
              <a:rPr lang="hr-HR" sz="3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Netočno. </a:t>
            </a:r>
            <a:r>
              <a:rPr lang="hr-H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781799" y="5943600"/>
            <a:ext cx="1993387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defRPr/>
            </a:pPr>
            <a:r>
              <a:rPr lang="hr-H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hr-HR" sz="3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Točno.</a:t>
            </a:r>
            <a:r>
              <a:rPr lang="hr-H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8229600" y="76200"/>
            <a:ext cx="843356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endParaRPr lang="hr-HR" sz="2000" dirty="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4267199" y="6324600"/>
            <a:ext cx="766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defRPr/>
            </a:pPr>
            <a:r>
              <a:rPr lang="hr-HR" sz="1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hr-H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92720" y="609599"/>
            <a:ext cx="7496196" cy="5627713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66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39552" y="2745674"/>
            <a:ext cx="5898438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defRPr/>
            </a:pPr>
            <a:r>
              <a:rPr lang="hr-H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7. Trokut je omeđen s 4 dužine.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39552" y="4798090"/>
            <a:ext cx="6286544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defRPr/>
            </a:pPr>
            <a:r>
              <a:rPr lang="hr-H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8. Kvadrat je omeđen s 4 dužine.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49421" y="871847"/>
            <a:ext cx="6902899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defRPr/>
            </a:pPr>
            <a:r>
              <a:rPr lang="hr-H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6. Pravokutnik je omeđen s 4 dužine.       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789795" y="1770492"/>
            <a:ext cx="1916718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defRPr/>
            </a:pPr>
            <a:r>
              <a:rPr lang="hr-H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hr-HR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Točno.</a:t>
            </a:r>
            <a:r>
              <a:rPr lang="hr-H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hr-H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5636458" y="3538280"/>
            <a:ext cx="2070055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defRPr/>
            </a:pPr>
            <a:r>
              <a:rPr lang="hr-H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Netočno. </a:t>
            </a:r>
            <a:r>
              <a:rPr lang="hr-H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5828130" y="5517232"/>
            <a:ext cx="1686712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defRPr/>
            </a:pPr>
            <a:r>
              <a:rPr lang="hr-H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hr-HR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Točno.</a:t>
            </a:r>
            <a:r>
              <a:rPr lang="hr-H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hr-H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 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8229600" y="76200"/>
            <a:ext cx="843356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endParaRPr lang="hr-HR" sz="2000" dirty="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4267199" y="6324600"/>
            <a:ext cx="7666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l">
              <a:defRPr/>
            </a:pPr>
            <a:r>
              <a:rPr lang="hr-HR" sz="1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hr-H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04730" y="448558"/>
            <a:ext cx="7572428" cy="6186309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  <a:p>
            <a:endParaRPr lang="hr-H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42844" y="714356"/>
            <a:ext cx="7696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4000" dirty="0">
                <a:solidFill>
                  <a:srgbClr val="00B050"/>
                </a:solidFill>
                <a:latin typeface="Arial Rounded MT Bold" pitchFamily="34" charset="0"/>
                <a:cs typeface="Arial" charset="0"/>
              </a:rPr>
              <a:t>PONOVIMO O VRSTAMA CRTA</a:t>
            </a:r>
            <a:endParaRPr lang="hr-HR" sz="4000" dirty="0">
              <a:solidFill>
                <a:srgbClr val="00B050"/>
              </a:solidFill>
              <a:latin typeface="Arial Rounded MT Bold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722313" y="498475"/>
            <a:ext cx="7772400" cy="10017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54864" algn="ctr" fontAlgn="auto">
              <a:spcAft>
                <a:spcPts val="0"/>
              </a:spcAft>
              <a:defRPr/>
            </a:pPr>
            <a:endParaRPr lang="hr-HR" sz="50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38100" dist="25500" dir="5400000" algn="tl" rotWithShape="0">
                  <a:srgbClr val="000000">
                    <a:satMod val="180000"/>
                    <a:alpha val="75000"/>
                  </a:srgbClr>
                </a:outerShdw>
              </a:effectLst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857250" y="2143125"/>
            <a:ext cx="3857625" cy="1000125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00188" y="3357563"/>
            <a:ext cx="1785937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hr-HR" sz="3400" dirty="0">
                <a:solidFill>
                  <a:srgbClr val="00B050"/>
                </a:solidFill>
                <a:latin typeface="Arial Rounded MT Bold" pitchFamily="34" charset="0"/>
                <a:cs typeface="Arial" charset="0"/>
              </a:rPr>
              <a:t>RAVNA</a:t>
            </a:r>
            <a:endParaRPr lang="hr-HR" sz="3400" dirty="0">
              <a:solidFill>
                <a:srgbClr val="00B050"/>
              </a:solidFill>
              <a:latin typeface="Arial Rounded MT Bold" pitchFamily="34" charset="0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4100513" y="2714627"/>
            <a:ext cx="3063775" cy="1654173"/>
          </a:xfrm>
          <a:custGeom>
            <a:avLst/>
            <a:gdLst>
              <a:gd name="connsiteX0" fmla="*/ 0 w 4421275"/>
              <a:gd name="connsiteY0" fmla="*/ 1857270 h 2307772"/>
              <a:gd name="connsiteX1" fmla="*/ 512466 w 4421275"/>
              <a:gd name="connsiteY1" fmla="*/ 1254369 h 2307772"/>
              <a:gd name="connsiteX2" fmla="*/ 864159 w 4421275"/>
              <a:gd name="connsiteY2" fmla="*/ 1857270 h 2307772"/>
              <a:gd name="connsiteX3" fmla="*/ 1497205 w 4421275"/>
              <a:gd name="connsiteY3" fmla="*/ 2188866 h 2307772"/>
              <a:gd name="connsiteX4" fmla="*/ 1125416 w 4421275"/>
              <a:gd name="connsiteY4" fmla="*/ 1143837 h 2307772"/>
              <a:gd name="connsiteX5" fmla="*/ 1828800 w 4421275"/>
              <a:gd name="connsiteY5" fmla="*/ 1405094 h 2307772"/>
              <a:gd name="connsiteX6" fmla="*/ 1647930 w 4421275"/>
              <a:gd name="connsiteY6" fmla="*/ 510791 h 2307772"/>
              <a:gd name="connsiteX7" fmla="*/ 1266093 w 4421275"/>
              <a:gd name="connsiteY7" fmla="*/ 460549 h 2307772"/>
              <a:gd name="connsiteX8" fmla="*/ 1979526 w 4421275"/>
              <a:gd name="connsiteY8" fmla="*/ 852435 h 2307772"/>
              <a:gd name="connsiteX9" fmla="*/ 2703007 w 4421275"/>
              <a:gd name="connsiteY9" fmla="*/ 1646255 h 2307772"/>
              <a:gd name="connsiteX10" fmla="*/ 2974313 w 4421275"/>
              <a:gd name="connsiteY10" fmla="*/ 832338 h 2307772"/>
              <a:gd name="connsiteX11" fmla="*/ 3506875 w 4421275"/>
              <a:gd name="connsiteY11" fmla="*/ 882580 h 2307772"/>
              <a:gd name="connsiteX12" fmla="*/ 4371033 w 4421275"/>
              <a:gd name="connsiteY12" fmla="*/ 581129 h 2307772"/>
              <a:gd name="connsiteX13" fmla="*/ 3808326 w 4421275"/>
              <a:gd name="connsiteY13" fmla="*/ 88760 h 2307772"/>
              <a:gd name="connsiteX14" fmla="*/ 3798277 w 4421275"/>
              <a:gd name="connsiteY14" fmla="*/ 48567 h 2307772"/>
              <a:gd name="connsiteX15" fmla="*/ 3778181 w 4421275"/>
              <a:gd name="connsiteY15" fmla="*/ 48567 h 2307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421275" h="2307772">
                <a:moveTo>
                  <a:pt x="0" y="1857270"/>
                </a:moveTo>
                <a:cubicBezTo>
                  <a:pt x="184220" y="1555819"/>
                  <a:pt x="368440" y="1254369"/>
                  <a:pt x="512466" y="1254369"/>
                </a:cubicBezTo>
                <a:cubicBezTo>
                  <a:pt x="656492" y="1254369"/>
                  <a:pt x="700036" y="1701521"/>
                  <a:pt x="864159" y="1857270"/>
                </a:cubicBezTo>
                <a:cubicBezTo>
                  <a:pt x="1028282" y="2013019"/>
                  <a:pt x="1453662" y="2307772"/>
                  <a:pt x="1497205" y="2188866"/>
                </a:cubicBezTo>
                <a:cubicBezTo>
                  <a:pt x="1540748" y="2069960"/>
                  <a:pt x="1070150" y="1274466"/>
                  <a:pt x="1125416" y="1143837"/>
                </a:cubicBezTo>
                <a:cubicBezTo>
                  <a:pt x="1180682" y="1013208"/>
                  <a:pt x="1741714" y="1510602"/>
                  <a:pt x="1828800" y="1405094"/>
                </a:cubicBezTo>
                <a:cubicBezTo>
                  <a:pt x="1915886" y="1299586"/>
                  <a:pt x="1741714" y="668215"/>
                  <a:pt x="1647930" y="510791"/>
                </a:cubicBezTo>
                <a:cubicBezTo>
                  <a:pt x="1554146" y="353367"/>
                  <a:pt x="1210827" y="403608"/>
                  <a:pt x="1266093" y="460549"/>
                </a:cubicBezTo>
                <a:cubicBezTo>
                  <a:pt x="1321359" y="517490"/>
                  <a:pt x="1740040" y="654817"/>
                  <a:pt x="1979526" y="852435"/>
                </a:cubicBezTo>
                <a:cubicBezTo>
                  <a:pt x="2219012" y="1050053"/>
                  <a:pt x="2537209" y="1649604"/>
                  <a:pt x="2703007" y="1646255"/>
                </a:cubicBezTo>
                <a:cubicBezTo>
                  <a:pt x="2868805" y="1642906"/>
                  <a:pt x="2840335" y="959617"/>
                  <a:pt x="2974313" y="832338"/>
                </a:cubicBezTo>
                <a:cubicBezTo>
                  <a:pt x="3108291" y="705059"/>
                  <a:pt x="3274088" y="924448"/>
                  <a:pt x="3506875" y="882580"/>
                </a:cubicBezTo>
                <a:cubicBezTo>
                  <a:pt x="3739662" y="840712"/>
                  <a:pt x="4320791" y="713432"/>
                  <a:pt x="4371033" y="581129"/>
                </a:cubicBezTo>
                <a:cubicBezTo>
                  <a:pt x="4421275" y="448826"/>
                  <a:pt x="3903785" y="177520"/>
                  <a:pt x="3808326" y="88760"/>
                </a:cubicBezTo>
                <a:cubicBezTo>
                  <a:pt x="3712867" y="0"/>
                  <a:pt x="3803301" y="55266"/>
                  <a:pt x="3798277" y="48567"/>
                </a:cubicBezTo>
                <a:cubicBezTo>
                  <a:pt x="3793253" y="41868"/>
                  <a:pt x="3785717" y="45217"/>
                  <a:pt x="3778181" y="48567"/>
                </a:cubicBezTo>
              </a:path>
            </a:pathLst>
          </a:cu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429124" y="4357694"/>
            <a:ext cx="3297238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3400" dirty="0">
                <a:solidFill>
                  <a:srgbClr val="00B050"/>
                </a:solidFill>
                <a:latin typeface="Arial Rounded MT Bold" pitchFamily="34" charset="0"/>
                <a:cs typeface="Arial" charset="0"/>
              </a:rPr>
              <a:t>ZAKRIVLJENA</a:t>
            </a:r>
          </a:p>
        </p:txBody>
      </p:sp>
      <p:grpSp>
        <p:nvGrpSpPr>
          <p:cNvPr id="10" name="Group 69"/>
          <p:cNvGrpSpPr>
            <a:grpSpLocks/>
          </p:cNvGrpSpPr>
          <p:nvPr/>
        </p:nvGrpSpPr>
        <p:grpSpPr bwMode="auto">
          <a:xfrm>
            <a:off x="500063" y="4572000"/>
            <a:ext cx="4143375" cy="1357313"/>
            <a:chOff x="500034" y="4572008"/>
            <a:chExt cx="4143404" cy="1357322"/>
          </a:xfrm>
        </p:grpSpPr>
        <p:cxnSp>
          <p:nvCxnSpPr>
            <p:cNvPr id="11" name="Straight Connector 10"/>
            <p:cNvCxnSpPr/>
            <p:nvPr/>
          </p:nvCxnSpPr>
          <p:spPr>
            <a:xfrm rot="5400000" flipH="1" flipV="1">
              <a:off x="392877" y="5250668"/>
              <a:ext cx="642942" cy="428628"/>
            </a:xfrm>
            <a:prstGeom prst="line">
              <a:avLst/>
            </a:prstGeom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714348" y="5357826"/>
              <a:ext cx="785818" cy="357189"/>
            </a:xfrm>
            <a:prstGeom prst="line">
              <a:avLst/>
            </a:prstGeom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 flipV="1">
              <a:off x="892943" y="5179231"/>
              <a:ext cx="1143008" cy="357191"/>
            </a:xfrm>
            <a:prstGeom prst="line">
              <a:avLst/>
            </a:prstGeom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1357290" y="5072074"/>
              <a:ext cx="714380" cy="142876"/>
            </a:xfrm>
            <a:prstGeom prst="line">
              <a:avLst/>
            </a:prstGeom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flipV="1">
              <a:off x="1785918" y="4786322"/>
              <a:ext cx="928693" cy="714380"/>
            </a:xfrm>
            <a:prstGeom prst="line">
              <a:avLst/>
            </a:prstGeom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2678892" y="4822042"/>
              <a:ext cx="428628" cy="357191"/>
            </a:xfrm>
            <a:prstGeom prst="line">
              <a:avLst/>
            </a:prstGeom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 flipV="1">
              <a:off x="2893207" y="4750603"/>
              <a:ext cx="642942" cy="285752"/>
            </a:xfrm>
            <a:prstGeom prst="line">
              <a:avLst/>
            </a:prstGeom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3178959" y="4750603"/>
              <a:ext cx="1214446" cy="857256"/>
            </a:xfrm>
            <a:prstGeom prst="line">
              <a:avLst/>
            </a:prstGeom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 flipH="1" flipV="1">
              <a:off x="4036215" y="5179231"/>
              <a:ext cx="785818" cy="428628"/>
            </a:xfrm>
            <a:prstGeom prst="line">
              <a:avLst/>
            </a:prstGeom>
            <a:ln>
              <a:solidFill>
                <a:schemeClr val="accent2">
                  <a:lumMod val="40000"/>
                  <a:lumOff val="60000"/>
                </a:schemeClr>
              </a:solidFill>
            </a:ln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</p:grp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2143125" y="5786438"/>
            <a:ext cx="2995613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3400" dirty="0">
                <a:solidFill>
                  <a:srgbClr val="00B050"/>
                </a:solidFill>
                <a:latin typeface="Arial Rounded MT Bold" pitchFamily="34" charset="0"/>
                <a:cs typeface="Arial" charset="0"/>
              </a:rPr>
              <a:t>IZLOMLJENA</a:t>
            </a:r>
            <a:endParaRPr lang="hr-HR" sz="3400" dirty="0">
              <a:solidFill>
                <a:srgbClr val="00B050"/>
              </a:solidFill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76200" y="152400"/>
            <a:ext cx="6781816" cy="990600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6600" b="1" i="0" u="none" strike="noStrike" kern="1200" normalizeH="0" baseline="0" noProof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Crta   </a:t>
            </a:r>
            <a:r>
              <a:rPr kumimoji="0" lang="hr-HR" sz="4000" b="1" i="0" u="none" strike="noStrike" kern="1200" normalizeH="0" baseline="0" noProof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                       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52400" y="1357298"/>
            <a:ext cx="7491434" cy="5214974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r-H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hr-HR" sz="3200" dirty="0">
              <a:solidFill>
                <a:schemeClr val="tx1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r-H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hr-HR" sz="3200" dirty="0">
              <a:solidFill>
                <a:schemeClr val="tx1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r-H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Dok vrh olovke vučemo po papiru, ona ostavlja za sobom trag. Ovo je zakrivljena crta. </a:t>
            </a: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 rot="20880000">
            <a:off x="327591" y="1310647"/>
            <a:ext cx="7378700" cy="2552700"/>
          </a:xfrm>
          <a:custGeom>
            <a:avLst/>
            <a:gdLst>
              <a:gd name="T0" fmla="*/ 38100 w 4648"/>
              <a:gd name="T1" fmla="*/ 1295400 h 1608"/>
              <a:gd name="T2" fmla="*/ 114300 w 4648"/>
              <a:gd name="T3" fmla="*/ 762000 h 1608"/>
              <a:gd name="T4" fmla="*/ 723900 w 4648"/>
              <a:gd name="T5" fmla="*/ 1143000 h 1608"/>
              <a:gd name="T6" fmla="*/ 1562100 w 4648"/>
              <a:gd name="T7" fmla="*/ 2209800 h 1608"/>
              <a:gd name="T8" fmla="*/ 4076700 w 4648"/>
              <a:gd name="T9" fmla="*/ 1295400 h 1608"/>
              <a:gd name="T10" fmla="*/ 4152900 w 4648"/>
              <a:gd name="T11" fmla="*/ 457200 h 1608"/>
              <a:gd name="T12" fmla="*/ 6134100 w 4648"/>
              <a:gd name="T13" fmla="*/ 1143000 h 1608"/>
              <a:gd name="T14" fmla="*/ 6667500 w 4648"/>
              <a:gd name="T15" fmla="*/ 2362200 h 1608"/>
              <a:gd name="T16" fmla="*/ 1866900 w 4648"/>
              <a:gd name="T17" fmla="*/ 0 h 1608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4648" h="1608">
                <a:moveTo>
                  <a:pt x="24" y="816"/>
                </a:moveTo>
                <a:cubicBezTo>
                  <a:pt x="12" y="656"/>
                  <a:pt x="0" y="496"/>
                  <a:pt x="72" y="480"/>
                </a:cubicBezTo>
                <a:cubicBezTo>
                  <a:pt x="144" y="464"/>
                  <a:pt x="304" y="568"/>
                  <a:pt x="456" y="720"/>
                </a:cubicBezTo>
                <a:cubicBezTo>
                  <a:pt x="608" y="872"/>
                  <a:pt x="632" y="1376"/>
                  <a:pt x="984" y="1392"/>
                </a:cubicBezTo>
                <a:cubicBezTo>
                  <a:pt x="1336" y="1408"/>
                  <a:pt x="2296" y="1000"/>
                  <a:pt x="2568" y="816"/>
                </a:cubicBezTo>
                <a:cubicBezTo>
                  <a:pt x="2840" y="632"/>
                  <a:pt x="2400" y="304"/>
                  <a:pt x="2616" y="288"/>
                </a:cubicBezTo>
                <a:cubicBezTo>
                  <a:pt x="2832" y="272"/>
                  <a:pt x="3600" y="520"/>
                  <a:pt x="3864" y="720"/>
                </a:cubicBezTo>
                <a:cubicBezTo>
                  <a:pt x="4128" y="920"/>
                  <a:pt x="4648" y="1608"/>
                  <a:pt x="4200" y="1488"/>
                </a:cubicBezTo>
                <a:cubicBezTo>
                  <a:pt x="3752" y="1368"/>
                  <a:pt x="2464" y="684"/>
                  <a:pt x="1176" y="0"/>
                </a:cubicBezTo>
              </a:path>
            </a:pathLst>
          </a:custGeom>
          <a:noFill/>
          <a:ln w="38100" cap="sq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98475" y="1935163"/>
            <a:ext cx="720725" cy="57943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r>
              <a:rPr lang="hr-HR" sz="3200" i="1" dirty="0">
                <a:latin typeface="Perpetua" pitchFamily="18" charset="0"/>
              </a:rPr>
              <a:t>a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8229600" y="76200"/>
            <a:ext cx="83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r>
              <a:rPr lang="hr-HR" sz="2000" dirty="0">
                <a:solidFill>
                  <a:srgbClr val="0099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2/14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0" y="76200"/>
            <a:ext cx="7500958" cy="990600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4400" b="1" i="0" u="none" strike="noStrike" kern="1200" normalizeH="0" baseline="0" noProof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Ravna i izlomljena crta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5410200"/>
            <a:ext cx="7643834" cy="14478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Izlomljena crta je sastavljena od više ravnih. </a:t>
            </a:r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 flipV="1">
            <a:off x="533400" y="1371600"/>
            <a:ext cx="6500830" cy="45720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hr-HR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1142984"/>
            <a:ext cx="7555726" cy="4000528"/>
          </a:xfrm>
          <a:prstGeom prst="rect">
            <a:avLst/>
          </a:prstGeom>
          <a:noFill/>
          <a:ln/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algn="l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hr-HR" sz="3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hr-HR" sz="3200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l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hr-HR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Ravnu crtu možemo nacrtati samo s pomoću ravnala. </a:t>
            </a:r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>
            <a:off x="563749" y="3894377"/>
            <a:ext cx="1437684" cy="114300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hr-HR"/>
          </a:p>
        </p:txBody>
      </p:sp>
      <p:sp>
        <p:nvSpPr>
          <p:cNvPr id="10" name="Line 12"/>
          <p:cNvSpPr>
            <a:spLocks noChangeShapeType="1"/>
          </p:cNvSpPr>
          <p:nvPr/>
        </p:nvSpPr>
        <p:spPr bwMode="auto">
          <a:xfrm flipV="1">
            <a:off x="2001433" y="3733800"/>
            <a:ext cx="687588" cy="129540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hr-HR"/>
          </a:p>
        </p:txBody>
      </p:sp>
      <p:sp>
        <p:nvSpPr>
          <p:cNvPr id="11" name="Line 13"/>
          <p:cNvSpPr>
            <a:spLocks noChangeShapeType="1"/>
          </p:cNvSpPr>
          <p:nvPr/>
        </p:nvSpPr>
        <p:spPr bwMode="auto">
          <a:xfrm>
            <a:off x="1691680" y="1790701"/>
            <a:ext cx="3437939" cy="76200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 anchor="ctr"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9" grpId="0" animBg="1"/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76200" y="152400"/>
            <a:ext cx="6853254" cy="990600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6000" b="1" i="0" u="none" strike="noStrike" kern="1200" normalizeH="0" baseline="0" noProof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Točka  </a:t>
            </a:r>
            <a: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                              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52400" y="1600200"/>
            <a:ext cx="2847964" cy="3429000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Točka je mjesto na kojem se sijeku dvije crte.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r-H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hr-HR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Oval 9"/>
          <p:cNvSpPr>
            <a:spLocks noChangeArrowheads="1"/>
          </p:cNvSpPr>
          <p:nvPr/>
        </p:nvSpPr>
        <p:spPr bwMode="auto">
          <a:xfrm>
            <a:off x="4267200" y="3048000"/>
            <a:ext cx="152400" cy="152400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r-Latn-CS"/>
          </a:p>
        </p:txBody>
      </p:sp>
      <p:sp>
        <p:nvSpPr>
          <p:cNvPr id="6" name="Rectangle 22"/>
          <p:cNvSpPr>
            <a:spLocks noChangeArrowheads="1"/>
          </p:cNvSpPr>
          <p:nvPr/>
        </p:nvSpPr>
        <p:spPr bwMode="auto">
          <a:xfrm>
            <a:off x="6400800" y="3505200"/>
            <a:ext cx="762000" cy="609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r-Latn-CS" sz="240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auto">
          <a:xfrm>
            <a:off x="457200" y="2438400"/>
            <a:ext cx="609600" cy="609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r-Latn-CS" sz="2400"/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4038600" y="2286000"/>
            <a:ext cx="762000" cy="609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hr-HR" sz="2400"/>
              <a:t>T</a:t>
            </a:r>
          </a:p>
        </p:txBody>
      </p:sp>
      <p:pic>
        <p:nvPicPr>
          <p:cNvPr id="9" name="Picture 2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46400" y="1143000"/>
            <a:ext cx="6197600" cy="4648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</p:pic>
      <p:sp>
        <p:nvSpPr>
          <p:cNvPr id="10" name="Rectangle 27"/>
          <p:cNvSpPr>
            <a:spLocks noChangeArrowheads="1"/>
          </p:cNvSpPr>
          <p:nvPr/>
        </p:nvSpPr>
        <p:spPr bwMode="auto">
          <a:xfrm>
            <a:off x="8229600" y="76200"/>
            <a:ext cx="83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endParaRPr lang="hr-HR" sz="2000" dirty="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76200" y="152400"/>
            <a:ext cx="7567634" cy="4562484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6000" b="1" i="0" u="none" strike="noStrike" kern="1200" normalizeH="0" baseline="0" noProof="0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Točka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r-HR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6000" b="1" i="0" u="none" strike="noStrike" kern="1200" normalizeH="0" baseline="0" noProof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6000" b="1" i="0" u="none" strike="noStrike" kern="1200" normalizeH="0" baseline="0" noProof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r-HR" sz="60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hr-HR" sz="6000" b="1" i="0" u="none" strike="noStrike" kern="1200" normalizeH="0" baseline="0" noProof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04800" y="4648200"/>
            <a:ext cx="8839200" cy="762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r-HR" sz="3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Točke označavamo križićem ili kružićem. 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5867400" y="3048000"/>
            <a:ext cx="152400" cy="152400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r-Latn-CS"/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7086600" y="3048000"/>
            <a:ext cx="152400" cy="152400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r-Latn-CS"/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533400" y="2286000"/>
            <a:ext cx="609600" cy="609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hr-HR" sz="2400"/>
              <a:t>R</a:t>
            </a:r>
          </a:p>
        </p:txBody>
      </p:sp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2590800" y="2514600"/>
            <a:ext cx="762000" cy="609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hr-HR" sz="2400"/>
              <a:t>T</a:t>
            </a: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304800" y="5334000"/>
            <a:ext cx="88392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hr-HR" sz="3200">
                <a:effectLst>
                  <a:outerShdw blurRad="38100" dist="38100" dir="2700000" algn="tl">
                    <a:srgbClr val="000000"/>
                  </a:outerShdw>
                </a:effectLst>
              </a:rPr>
              <a:t>Ime im pišemo velikim tiskanim slovom.</a:t>
            </a:r>
          </a:p>
        </p:txBody>
      </p:sp>
      <p:sp>
        <p:nvSpPr>
          <p:cNvPr id="11" name="Rectangle 15"/>
          <p:cNvSpPr>
            <a:spLocks noChangeArrowheads="1"/>
          </p:cNvSpPr>
          <p:nvPr/>
        </p:nvSpPr>
        <p:spPr bwMode="auto">
          <a:xfrm>
            <a:off x="7772400" y="2590800"/>
            <a:ext cx="609600" cy="609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 sz="2400" dirty="0"/>
          </a:p>
        </p:txBody>
      </p:sp>
      <p:sp>
        <p:nvSpPr>
          <p:cNvPr id="12" name="Rectangle 16"/>
          <p:cNvSpPr>
            <a:spLocks noChangeArrowheads="1"/>
          </p:cNvSpPr>
          <p:nvPr/>
        </p:nvSpPr>
        <p:spPr bwMode="auto">
          <a:xfrm>
            <a:off x="6858000" y="2362200"/>
            <a:ext cx="609600" cy="609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hr-HR" sz="2400"/>
              <a:t>B</a:t>
            </a:r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1066800" y="2514600"/>
            <a:ext cx="609600" cy="609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hr-HR" sz="2400"/>
              <a:t>S</a:t>
            </a:r>
          </a:p>
        </p:txBody>
      </p:sp>
      <p:sp>
        <p:nvSpPr>
          <p:cNvPr id="14" name="Rectangle 18"/>
          <p:cNvSpPr>
            <a:spLocks noChangeArrowheads="1"/>
          </p:cNvSpPr>
          <p:nvPr/>
        </p:nvSpPr>
        <p:spPr bwMode="auto">
          <a:xfrm>
            <a:off x="5638800" y="2438400"/>
            <a:ext cx="609600" cy="609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hr-HR" sz="2400"/>
              <a:t>A</a:t>
            </a:r>
          </a:p>
        </p:txBody>
      </p:sp>
      <p:sp>
        <p:nvSpPr>
          <p:cNvPr id="15" name="Line 19"/>
          <p:cNvSpPr>
            <a:spLocks noChangeShapeType="1"/>
          </p:cNvSpPr>
          <p:nvPr/>
        </p:nvSpPr>
        <p:spPr bwMode="auto">
          <a:xfrm>
            <a:off x="685800" y="2971800"/>
            <a:ext cx="228600" cy="2286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6" name="Line 20"/>
          <p:cNvSpPr>
            <a:spLocks noChangeShapeType="1"/>
          </p:cNvSpPr>
          <p:nvPr/>
        </p:nvSpPr>
        <p:spPr bwMode="auto">
          <a:xfrm flipH="1">
            <a:off x="685800" y="2971800"/>
            <a:ext cx="228600" cy="2286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7" name="Line 21"/>
          <p:cNvSpPr>
            <a:spLocks noChangeShapeType="1"/>
          </p:cNvSpPr>
          <p:nvPr/>
        </p:nvSpPr>
        <p:spPr bwMode="auto">
          <a:xfrm>
            <a:off x="1219200" y="3200400"/>
            <a:ext cx="228600" cy="2286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8" name="Line 22"/>
          <p:cNvSpPr>
            <a:spLocks noChangeShapeType="1"/>
          </p:cNvSpPr>
          <p:nvPr/>
        </p:nvSpPr>
        <p:spPr bwMode="auto">
          <a:xfrm flipH="1">
            <a:off x="1219200" y="3200400"/>
            <a:ext cx="228600" cy="2286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9" name="Line 23"/>
          <p:cNvSpPr>
            <a:spLocks noChangeShapeType="1"/>
          </p:cNvSpPr>
          <p:nvPr/>
        </p:nvSpPr>
        <p:spPr bwMode="auto">
          <a:xfrm>
            <a:off x="2819400" y="3124200"/>
            <a:ext cx="228600" cy="2286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20" name="Line 24"/>
          <p:cNvSpPr>
            <a:spLocks noChangeShapeType="1"/>
          </p:cNvSpPr>
          <p:nvPr/>
        </p:nvSpPr>
        <p:spPr bwMode="auto">
          <a:xfrm flipH="1">
            <a:off x="2819400" y="3124200"/>
            <a:ext cx="228600" cy="228600"/>
          </a:xfrm>
          <a:prstGeom prst="line">
            <a:avLst/>
          </a:prstGeom>
          <a:noFill/>
          <a:ln w="381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21" name="Rectangle 25"/>
          <p:cNvSpPr>
            <a:spLocks noChangeArrowheads="1"/>
          </p:cNvSpPr>
          <p:nvPr/>
        </p:nvSpPr>
        <p:spPr bwMode="auto">
          <a:xfrm>
            <a:off x="8229600" y="76200"/>
            <a:ext cx="83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endParaRPr lang="hr-HR" sz="2000" dirty="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26259" y="575673"/>
            <a:ext cx="7281882" cy="3475875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6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Dužina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77600" y="4293096"/>
            <a:ext cx="7643834" cy="2214554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Dužina je najkraća spojnica dviju točaka.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Dužina je ravna crta koja spaja dvije točke. 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 točke zovemo krajnje ili rubne točke dužine.</a:t>
            </a:r>
          </a:p>
        </p:txBody>
      </p:sp>
      <p:sp>
        <p:nvSpPr>
          <p:cNvPr id="5" name="Line 10"/>
          <p:cNvSpPr>
            <a:spLocks noChangeShapeType="1"/>
          </p:cNvSpPr>
          <p:nvPr/>
        </p:nvSpPr>
        <p:spPr bwMode="auto">
          <a:xfrm>
            <a:off x="1676400" y="2514600"/>
            <a:ext cx="5181600" cy="609600"/>
          </a:xfrm>
          <a:prstGeom prst="line">
            <a:avLst/>
          </a:prstGeom>
          <a:noFill/>
          <a:ln w="38100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6" name="Line 11"/>
          <p:cNvSpPr>
            <a:spLocks noChangeShapeType="1"/>
          </p:cNvSpPr>
          <p:nvPr/>
        </p:nvSpPr>
        <p:spPr bwMode="auto">
          <a:xfrm>
            <a:off x="1600200" y="2438400"/>
            <a:ext cx="228600" cy="152400"/>
          </a:xfrm>
          <a:prstGeom prst="line">
            <a:avLst/>
          </a:prstGeom>
          <a:noFill/>
          <a:ln w="28575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7" name="Line 12"/>
          <p:cNvSpPr>
            <a:spLocks noChangeShapeType="1"/>
          </p:cNvSpPr>
          <p:nvPr/>
        </p:nvSpPr>
        <p:spPr bwMode="auto">
          <a:xfrm>
            <a:off x="7696200" y="2133600"/>
            <a:ext cx="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8" name="Line 13"/>
          <p:cNvSpPr>
            <a:spLocks noChangeShapeType="1"/>
          </p:cNvSpPr>
          <p:nvPr/>
        </p:nvSpPr>
        <p:spPr bwMode="auto">
          <a:xfrm flipH="1">
            <a:off x="1600200" y="2438400"/>
            <a:ext cx="228600" cy="152400"/>
          </a:xfrm>
          <a:prstGeom prst="line">
            <a:avLst/>
          </a:prstGeom>
          <a:noFill/>
          <a:ln w="28575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9" name="Line 14"/>
          <p:cNvSpPr>
            <a:spLocks noChangeShapeType="1"/>
          </p:cNvSpPr>
          <p:nvPr/>
        </p:nvSpPr>
        <p:spPr bwMode="auto">
          <a:xfrm>
            <a:off x="6781800" y="3048000"/>
            <a:ext cx="228600" cy="152400"/>
          </a:xfrm>
          <a:prstGeom prst="line">
            <a:avLst/>
          </a:prstGeom>
          <a:noFill/>
          <a:ln w="28575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0" name="Line 15"/>
          <p:cNvSpPr>
            <a:spLocks noChangeShapeType="1"/>
          </p:cNvSpPr>
          <p:nvPr/>
        </p:nvSpPr>
        <p:spPr bwMode="auto">
          <a:xfrm>
            <a:off x="7848600" y="2286000"/>
            <a:ext cx="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1" name="Line 16"/>
          <p:cNvSpPr>
            <a:spLocks noChangeShapeType="1"/>
          </p:cNvSpPr>
          <p:nvPr/>
        </p:nvSpPr>
        <p:spPr bwMode="auto">
          <a:xfrm flipH="1">
            <a:off x="6781800" y="3048000"/>
            <a:ext cx="228600" cy="152400"/>
          </a:xfrm>
          <a:prstGeom prst="line">
            <a:avLst/>
          </a:prstGeom>
          <a:noFill/>
          <a:ln w="28575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2" name="Rectangle 17"/>
          <p:cNvSpPr>
            <a:spLocks noChangeArrowheads="1"/>
          </p:cNvSpPr>
          <p:nvPr/>
        </p:nvSpPr>
        <p:spPr bwMode="auto">
          <a:xfrm>
            <a:off x="1295400" y="2590800"/>
            <a:ext cx="762000" cy="609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hr-HR" sz="2400"/>
              <a:t>A</a:t>
            </a:r>
          </a:p>
        </p:txBody>
      </p:sp>
      <p:sp>
        <p:nvSpPr>
          <p:cNvPr id="13" name="Rectangle 18"/>
          <p:cNvSpPr>
            <a:spLocks noChangeArrowheads="1"/>
          </p:cNvSpPr>
          <p:nvPr/>
        </p:nvSpPr>
        <p:spPr bwMode="auto">
          <a:xfrm>
            <a:off x="6553200" y="3200400"/>
            <a:ext cx="762000" cy="609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hr-HR" sz="2400"/>
              <a:t>B</a:t>
            </a:r>
          </a:p>
        </p:txBody>
      </p:sp>
      <p:sp>
        <p:nvSpPr>
          <p:cNvPr id="14" name="Rectangle 19"/>
          <p:cNvSpPr>
            <a:spLocks noChangeArrowheads="1"/>
          </p:cNvSpPr>
          <p:nvPr/>
        </p:nvSpPr>
        <p:spPr bwMode="auto">
          <a:xfrm>
            <a:off x="8229600" y="76200"/>
            <a:ext cx="83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endParaRPr lang="hr-HR" sz="2000" dirty="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58489" y="221423"/>
            <a:ext cx="7206952" cy="4776798"/>
          </a:xfrm>
          <a:prstGeom prst="rect">
            <a:avLst/>
          </a:prstGeom>
          <a:noFill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Oznaka za dužinu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52400" y="4953000"/>
            <a:ext cx="8839200" cy="1752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Dužinu označavamo rubnim točkama i crticom.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   čitamo: dužina AB.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hr-HR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UV   čitamo: dužina UV.</a:t>
            </a: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 flipH="1">
            <a:off x="642910" y="5572140"/>
            <a:ext cx="533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6" name="Rectangle 15"/>
          <p:cNvSpPr>
            <a:spLocks noChangeArrowheads="1"/>
          </p:cNvSpPr>
          <p:nvPr/>
        </p:nvSpPr>
        <p:spPr bwMode="auto">
          <a:xfrm>
            <a:off x="381000" y="3200400"/>
            <a:ext cx="27432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endParaRPr lang="x-none" sz="320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" name="Rectangle 16"/>
          <p:cNvSpPr>
            <a:spLocks noChangeArrowheads="1"/>
          </p:cNvSpPr>
          <p:nvPr/>
        </p:nvSpPr>
        <p:spPr bwMode="auto">
          <a:xfrm>
            <a:off x="1143000" y="2971800"/>
            <a:ext cx="12954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hr-H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AB</a:t>
            </a: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6286512" y="3000372"/>
            <a:ext cx="17526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  <a:defRPr/>
            </a:pPr>
            <a:r>
              <a:rPr lang="hr-HR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UV</a:t>
            </a:r>
          </a:p>
        </p:txBody>
      </p:sp>
      <p:sp>
        <p:nvSpPr>
          <p:cNvPr id="9" name="Line 18"/>
          <p:cNvSpPr>
            <a:spLocks noChangeShapeType="1"/>
          </p:cNvSpPr>
          <p:nvPr/>
        </p:nvSpPr>
        <p:spPr bwMode="auto">
          <a:xfrm flipH="1">
            <a:off x="6572264" y="3071810"/>
            <a:ext cx="533400" cy="0"/>
          </a:xfrm>
          <a:prstGeom prst="line">
            <a:avLst/>
          </a:prstGeom>
          <a:noFill/>
          <a:ln w="28575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0" name="Line 19"/>
          <p:cNvSpPr>
            <a:spLocks noChangeShapeType="1"/>
          </p:cNvSpPr>
          <p:nvPr/>
        </p:nvSpPr>
        <p:spPr bwMode="auto">
          <a:xfrm flipH="1">
            <a:off x="1219200" y="2971800"/>
            <a:ext cx="533400" cy="0"/>
          </a:xfrm>
          <a:prstGeom prst="line">
            <a:avLst/>
          </a:prstGeom>
          <a:noFill/>
          <a:ln w="28575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1" name="Line 21"/>
          <p:cNvSpPr>
            <a:spLocks noChangeShapeType="1"/>
          </p:cNvSpPr>
          <p:nvPr/>
        </p:nvSpPr>
        <p:spPr bwMode="auto">
          <a:xfrm flipH="1">
            <a:off x="571472" y="6143644"/>
            <a:ext cx="533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2" name="Rectangle 22"/>
          <p:cNvSpPr>
            <a:spLocks noChangeArrowheads="1"/>
          </p:cNvSpPr>
          <p:nvPr/>
        </p:nvSpPr>
        <p:spPr bwMode="auto">
          <a:xfrm>
            <a:off x="2571736" y="1571612"/>
            <a:ext cx="762000" cy="609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hr-HR" sz="2400" dirty="0"/>
              <a:t>B</a:t>
            </a:r>
          </a:p>
        </p:txBody>
      </p:sp>
      <p:sp>
        <p:nvSpPr>
          <p:cNvPr id="13" name="Rectangle 23"/>
          <p:cNvSpPr>
            <a:spLocks noChangeArrowheads="1"/>
          </p:cNvSpPr>
          <p:nvPr/>
        </p:nvSpPr>
        <p:spPr bwMode="auto">
          <a:xfrm>
            <a:off x="4800600" y="1981200"/>
            <a:ext cx="762000" cy="609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hr-HR" sz="2400"/>
              <a:t>U</a:t>
            </a:r>
          </a:p>
        </p:txBody>
      </p:sp>
      <p:sp>
        <p:nvSpPr>
          <p:cNvPr id="14" name="Rectangle 24"/>
          <p:cNvSpPr>
            <a:spLocks noChangeArrowheads="1"/>
          </p:cNvSpPr>
          <p:nvPr/>
        </p:nvSpPr>
        <p:spPr bwMode="auto">
          <a:xfrm>
            <a:off x="285720" y="1571612"/>
            <a:ext cx="762000" cy="609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hr-HR" sz="2400" dirty="0"/>
              <a:t>A</a:t>
            </a:r>
          </a:p>
        </p:txBody>
      </p:sp>
      <p:sp>
        <p:nvSpPr>
          <p:cNvPr id="15" name="Rectangle 25"/>
          <p:cNvSpPr>
            <a:spLocks noChangeArrowheads="1"/>
          </p:cNvSpPr>
          <p:nvPr/>
        </p:nvSpPr>
        <p:spPr bwMode="auto">
          <a:xfrm>
            <a:off x="6172200" y="3657600"/>
            <a:ext cx="762000" cy="6096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r>
              <a:rPr lang="hr-HR" sz="2400"/>
              <a:t>V</a:t>
            </a:r>
          </a:p>
        </p:txBody>
      </p:sp>
      <p:sp>
        <p:nvSpPr>
          <p:cNvPr id="16" name="Line 27"/>
          <p:cNvSpPr>
            <a:spLocks noChangeShapeType="1"/>
          </p:cNvSpPr>
          <p:nvPr/>
        </p:nvSpPr>
        <p:spPr bwMode="auto">
          <a:xfrm>
            <a:off x="7696200" y="2133600"/>
            <a:ext cx="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7" name="Line 30"/>
          <p:cNvSpPr>
            <a:spLocks noChangeShapeType="1"/>
          </p:cNvSpPr>
          <p:nvPr/>
        </p:nvSpPr>
        <p:spPr bwMode="auto">
          <a:xfrm>
            <a:off x="7848600" y="2286000"/>
            <a:ext cx="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8" name="Line 33"/>
          <p:cNvSpPr>
            <a:spLocks noChangeShapeType="1"/>
          </p:cNvSpPr>
          <p:nvPr/>
        </p:nvSpPr>
        <p:spPr bwMode="auto">
          <a:xfrm>
            <a:off x="8001000" y="2438400"/>
            <a:ext cx="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19" name="Line 36"/>
          <p:cNvSpPr>
            <a:spLocks noChangeShapeType="1"/>
          </p:cNvSpPr>
          <p:nvPr/>
        </p:nvSpPr>
        <p:spPr bwMode="auto">
          <a:xfrm>
            <a:off x="1752600" y="2438400"/>
            <a:ext cx="0" cy="0"/>
          </a:xfrm>
          <a:prstGeom prst="line">
            <a:avLst/>
          </a:prstGeom>
          <a:noFill/>
          <a:ln w="28575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20" name="Line 39"/>
          <p:cNvSpPr>
            <a:spLocks noChangeShapeType="1"/>
          </p:cNvSpPr>
          <p:nvPr/>
        </p:nvSpPr>
        <p:spPr bwMode="auto">
          <a:xfrm>
            <a:off x="1143000" y="1600200"/>
            <a:ext cx="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21" name="Line 42"/>
          <p:cNvSpPr>
            <a:spLocks noChangeShapeType="1"/>
          </p:cNvSpPr>
          <p:nvPr/>
        </p:nvSpPr>
        <p:spPr bwMode="auto">
          <a:xfrm>
            <a:off x="5181600" y="1676400"/>
            <a:ext cx="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22" name="Line 45"/>
          <p:cNvSpPr>
            <a:spLocks noChangeShapeType="1"/>
          </p:cNvSpPr>
          <p:nvPr/>
        </p:nvSpPr>
        <p:spPr bwMode="auto">
          <a:xfrm>
            <a:off x="5943600" y="4038600"/>
            <a:ext cx="0" cy="0"/>
          </a:xfrm>
          <a:prstGeom prst="line">
            <a:avLst/>
          </a:prstGeom>
          <a:noFill/>
          <a:ln w="12700" cap="sq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23" name="Line 50"/>
          <p:cNvSpPr>
            <a:spLocks noChangeShapeType="1"/>
          </p:cNvSpPr>
          <p:nvPr/>
        </p:nvSpPr>
        <p:spPr bwMode="auto">
          <a:xfrm>
            <a:off x="990600" y="1676400"/>
            <a:ext cx="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24" name="Line 53"/>
          <p:cNvSpPr>
            <a:spLocks noChangeShapeType="1"/>
          </p:cNvSpPr>
          <p:nvPr/>
        </p:nvSpPr>
        <p:spPr bwMode="auto">
          <a:xfrm>
            <a:off x="1752600" y="3124200"/>
            <a:ext cx="0" cy="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25" name="Line 64"/>
          <p:cNvSpPr>
            <a:spLocks noChangeShapeType="1"/>
          </p:cNvSpPr>
          <p:nvPr/>
        </p:nvSpPr>
        <p:spPr bwMode="auto">
          <a:xfrm>
            <a:off x="381000" y="2286000"/>
            <a:ext cx="2438400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26" name="Line 65"/>
          <p:cNvSpPr>
            <a:spLocks noChangeShapeType="1"/>
          </p:cNvSpPr>
          <p:nvPr/>
        </p:nvSpPr>
        <p:spPr bwMode="auto">
          <a:xfrm>
            <a:off x="304800" y="2209800"/>
            <a:ext cx="152400" cy="2286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27" name="Line 66"/>
          <p:cNvSpPr>
            <a:spLocks noChangeShapeType="1"/>
          </p:cNvSpPr>
          <p:nvPr/>
        </p:nvSpPr>
        <p:spPr bwMode="auto">
          <a:xfrm flipH="1">
            <a:off x="304800" y="2209800"/>
            <a:ext cx="152400" cy="2286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28" name="Line 69"/>
          <p:cNvSpPr>
            <a:spLocks noChangeShapeType="1"/>
          </p:cNvSpPr>
          <p:nvPr/>
        </p:nvSpPr>
        <p:spPr bwMode="auto">
          <a:xfrm>
            <a:off x="2743200" y="2209800"/>
            <a:ext cx="152400" cy="2286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29" name="Line 70"/>
          <p:cNvSpPr>
            <a:spLocks noChangeShapeType="1"/>
          </p:cNvSpPr>
          <p:nvPr/>
        </p:nvSpPr>
        <p:spPr bwMode="auto">
          <a:xfrm flipH="1">
            <a:off x="2743200" y="2209800"/>
            <a:ext cx="152400" cy="2286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  <p:sp>
        <p:nvSpPr>
          <p:cNvPr id="30" name="Rectangle 71"/>
          <p:cNvSpPr>
            <a:spLocks noChangeArrowheads="1"/>
          </p:cNvSpPr>
          <p:nvPr/>
        </p:nvSpPr>
        <p:spPr bwMode="auto">
          <a:xfrm>
            <a:off x="8229600" y="76200"/>
            <a:ext cx="8382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>
              <a:defRPr/>
            </a:pPr>
            <a:endParaRPr lang="hr-HR" sz="2000" dirty="0">
              <a:solidFill>
                <a:srgbClr val="0099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1" name="Oval 72"/>
          <p:cNvSpPr>
            <a:spLocks noChangeArrowheads="1"/>
          </p:cNvSpPr>
          <p:nvPr/>
        </p:nvSpPr>
        <p:spPr bwMode="auto">
          <a:xfrm flipH="1">
            <a:off x="4724400" y="2514600"/>
            <a:ext cx="76200" cy="76200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r-Latn-CS"/>
          </a:p>
        </p:txBody>
      </p:sp>
      <p:sp>
        <p:nvSpPr>
          <p:cNvPr id="32" name="Oval 74"/>
          <p:cNvSpPr>
            <a:spLocks noChangeArrowheads="1"/>
          </p:cNvSpPr>
          <p:nvPr/>
        </p:nvSpPr>
        <p:spPr bwMode="auto">
          <a:xfrm flipH="1">
            <a:off x="6324600" y="4191000"/>
            <a:ext cx="76200" cy="76200"/>
          </a:xfrm>
          <a:prstGeom prst="ellips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sr-Latn-CS"/>
          </a:p>
        </p:txBody>
      </p:sp>
      <p:sp>
        <p:nvSpPr>
          <p:cNvPr id="33" name="Line 78"/>
          <p:cNvSpPr>
            <a:spLocks noChangeShapeType="1"/>
          </p:cNvSpPr>
          <p:nvPr/>
        </p:nvSpPr>
        <p:spPr bwMode="auto">
          <a:xfrm flipH="1" flipV="1">
            <a:off x="4800600" y="2590800"/>
            <a:ext cx="1524000" cy="160020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  <p:bldP spid="10" grpId="0" animBg="1"/>
      <p:bldP spid="25" grpId="0" animBg="1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14282" y="500042"/>
            <a:ext cx="7358114" cy="4560672"/>
          </a:xfrm>
          <a:prstGeom prst="rect">
            <a:avLst/>
          </a:prstGeom>
          <a:noFill/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hr-HR" sz="5000" b="1" u="sng" dirty="0">
                <a:solidFill>
                  <a:srgbClr val="00B050"/>
                </a:solidFill>
                <a:latin typeface="Arial Rounded MT Bold" pitchFamily="34" charset="0"/>
                <a:cs typeface="Arial" pitchFamily="34" charset="0"/>
              </a:rPr>
              <a:t>STRANICE KVADRATA, PRAVOKUTNIKA I TROKUTA</a:t>
            </a:r>
          </a:p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hr-HR" sz="5000" u="sng" dirty="0">
              <a:latin typeface="Arial Rounded MT Bold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</TotalTime>
  <Words>346</Words>
  <Application>Microsoft Office PowerPoint</Application>
  <PresentationFormat>On-screen Show (4:3)</PresentationFormat>
  <Paragraphs>256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Arial Rounded MT Bold</vt:lpstr>
      <vt:lpstr>Calibri</vt:lpstr>
      <vt:lpstr>Perpetua</vt:lpstr>
      <vt:lpstr>Wingdings</vt:lpstr>
      <vt:lpstr>Office Theme</vt:lpstr>
      <vt:lpstr>Ivana Gluhačić, OŠ Julija Klovića, Zagreb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Ivana Gluhačić</dc:creator>
  <cp:lastModifiedBy>Maja Jelić-Kolar</cp:lastModifiedBy>
  <cp:revision>6</cp:revision>
  <dcterms:created xsi:type="dcterms:W3CDTF">2013-06-01T11:21:40Z</dcterms:created>
  <dcterms:modified xsi:type="dcterms:W3CDTF">2016-11-18T11:51:05Z</dcterms:modified>
</cp:coreProperties>
</file>