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FF00"/>
    <a:srgbClr val="F72711"/>
    <a:srgbClr val="D60093"/>
    <a:srgbClr val="0A8AF4"/>
    <a:srgbClr val="FF9900"/>
    <a:srgbClr val="F08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32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85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929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895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370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8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383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24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118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20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486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BFAB7-8C2F-4969-8EB9-91FD3EDBD337}" type="datetimeFigureOut">
              <a:rPr lang="hr-HR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FC8E7-3511-4255-B710-F50DE245915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229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946076"/>
            <a:ext cx="7772400" cy="1591817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r-HR" sz="8800" b="1" dirty="0">
                <a:ln/>
                <a:effectLst/>
                <a:latin typeface="Freestyle Script" pitchFamily="66" charset="0"/>
              </a:rPr>
              <a:t>USKRS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656184"/>
          </a:xfrm>
        </p:spPr>
        <p:txBody>
          <a:bodyPr>
            <a:noAutofit/>
          </a:bodyPr>
          <a:lstStyle/>
          <a:p>
            <a:r>
              <a:rPr lang="hr-H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ll MT" pitchFamily="18" charset="0"/>
              </a:rPr>
              <a:t>Najveći kršćanski blagdan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4319464" y="623731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Marina </a:t>
            </a:r>
            <a:r>
              <a:rPr lang="hr-HR" dirty="0" err="1"/>
              <a:t>Donković</a:t>
            </a:r>
            <a:r>
              <a:rPr lang="hr-HR" dirty="0"/>
              <a:t>, OŠ fra Kaje </a:t>
            </a:r>
            <a:r>
              <a:rPr lang="hr-HR" dirty="0" err="1"/>
              <a:t>Adžića</a:t>
            </a:r>
            <a:r>
              <a:rPr lang="hr-HR" dirty="0"/>
              <a:t>, Pleternica</a:t>
            </a:r>
          </a:p>
        </p:txBody>
      </p:sp>
    </p:spTree>
    <p:extLst>
      <p:ext uri="{BB962C8B-B14F-4D97-AF65-F5344CB8AC3E}">
        <p14:creationId xmlns:p14="http://schemas.microsoft.com/office/powerpoint/2010/main" val="422055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55876" y="332656"/>
            <a:ext cx="2232248" cy="1556792"/>
          </a:xfrm>
        </p:spPr>
        <p:txBody>
          <a:bodyPr>
            <a:noAutofit/>
          </a:bodyPr>
          <a:lstStyle/>
          <a:p>
            <a:r>
              <a:rPr lang="hr-HR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D60093"/>
                </a:solidFill>
                <a:effectLst/>
              </a:rPr>
              <a:t>Uskrs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0" y="2132856"/>
            <a:ext cx="7886700" cy="2531939"/>
          </a:xfrm>
        </p:spPr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Uskrs je najveći blagdan kršćanstva, to je dan Uskrsnuća Isusa Krista. Dan na koji se slavi blagdan Uskrsnuća računa se 40 dana od Pepelnice, vrijeme koje se naziva Korizmom.</a:t>
            </a:r>
          </a:p>
        </p:txBody>
      </p:sp>
    </p:spTree>
    <p:extLst>
      <p:ext uri="{BB962C8B-B14F-4D97-AF65-F5344CB8AC3E}">
        <p14:creationId xmlns:p14="http://schemas.microsoft.com/office/powerpoint/2010/main" val="177722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23728" y="-171400"/>
            <a:ext cx="4474840" cy="1700808"/>
          </a:xfrm>
        </p:spPr>
        <p:txBody>
          <a:bodyPr/>
          <a:lstStyle/>
          <a:p>
            <a:r>
              <a:rPr lang="hr-H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Pisanice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>
                <a:solidFill>
                  <a:srgbClr val="7030A0"/>
                </a:solidFill>
              </a:rPr>
              <a:t>U hrvatskoj je uskrsnoj tradiciji bojanje jaja, takozvanih pisanica</a:t>
            </a:r>
            <a:r>
              <a:rPr lang="hr-HR" dirty="0">
                <a:solidFill>
                  <a:srgbClr val="7030A0"/>
                </a:solidFill>
              </a:rPr>
              <a:t>. </a:t>
            </a:r>
            <a:r>
              <a:rPr lang="vi-VN" dirty="0">
                <a:solidFill>
                  <a:srgbClr val="7030A0"/>
                </a:solidFill>
              </a:rPr>
              <a:t>Pisanice su osim simbola života bile i tradicionalan dar, a često su si ih međusobno darivali zaljubljeni s ljubavnim motivima (srca, dva goluba) ili porukama (ovo se jaje za poljubac daje - Međimurje), kako ljubavnim, tako religioznim i čestitkama. Djevojke bi u Podravini svoje dobivene pisanice ponosno stavljale na prozore, a u Dubrovniku bi mlade zaručniku darovale tucet jaja, a budućoj svekrvi ispekle bi pletenicu od tijesta.</a:t>
            </a:r>
            <a:endParaRPr lang="hr-H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1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OBIČAJI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U sjeverozapadnoj Hrvatskoj često se pale uskrsni krjesovi, tzv. </a:t>
            </a:r>
            <a:r>
              <a:rPr lang="hr-HR" dirty="0" err="1">
                <a:solidFill>
                  <a:schemeClr val="tx1"/>
                </a:solidFill>
              </a:rPr>
              <a:t>vuzmenke</a:t>
            </a:r>
            <a:r>
              <a:rPr lang="hr-HR" dirty="0">
                <a:solidFill>
                  <a:schemeClr val="tx1"/>
                </a:solidFill>
              </a:rPr>
              <a:t>. Vatru pripremaju vjernici ispred crkava koji je pale klesanjem dvaju kamenova. Prije se vatra palila i tako da je svećenik potpaljivao tzv. gubu koja raste na drveću i panjevima ili se pak palila trenjem dvaju drveta čime bi nastala sveta ili živa vatra. Nakon paljenja vatre i blagoslova, muškarci su palili svoj komad drveta i nosili blagoslovljenu vatru kućama, a ostatak bi vjernika ušao u crkvu. Tako bi paljenjem svete vatre u domovima bio prisutan i sam Bog.</a:t>
            </a:r>
          </a:p>
        </p:txBody>
      </p:sp>
    </p:spTree>
    <p:extLst>
      <p:ext uri="{BB962C8B-B14F-4D97-AF65-F5344CB8AC3E}">
        <p14:creationId xmlns:p14="http://schemas.microsoft.com/office/powerpoint/2010/main" val="308524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D6009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Veliki četvrtak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FF9900"/>
                </a:solidFill>
              </a:rPr>
              <a:t>Veliki četvrtak kršćanski je </a:t>
            </a:r>
            <a:r>
              <a:rPr lang="hr-HR" dirty="0" err="1">
                <a:solidFill>
                  <a:srgbClr val="FF9900"/>
                </a:solidFill>
              </a:rPr>
              <a:t>spomendan</a:t>
            </a:r>
            <a:r>
              <a:rPr lang="hr-HR" dirty="0">
                <a:solidFill>
                  <a:srgbClr val="FF9900"/>
                </a:solidFill>
              </a:rPr>
              <a:t> Isusove posljednje večere. Slavi se u četvrtak prije Uskrsa. Veliki četvrtak do Mise večere Gospodnje je ujedno i zadnji dan </a:t>
            </a:r>
            <a:r>
              <a:rPr lang="hr-HR" dirty="0" err="1">
                <a:solidFill>
                  <a:srgbClr val="FF9900"/>
                </a:solidFill>
              </a:rPr>
              <a:t>korizme</a:t>
            </a:r>
            <a:r>
              <a:rPr lang="hr-HR" dirty="0">
                <a:solidFill>
                  <a:srgbClr val="FF9900"/>
                </a:solidFill>
              </a:rPr>
              <a:t>. Na Veliki četvrtak ujutro slavi se Misa posvete ulja (</a:t>
            </a:r>
            <a:r>
              <a:rPr lang="hr-HR" dirty="0" err="1">
                <a:solidFill>
                  <a:srgbClr val="FF9900"/>
                </a:solidFill>
              </a:rPr>
              <a:t>Missa</a:t>
            </a:r>
            <a:r>
              <a:rPr lang="hr-HR" dirty="0">
                <a:solidFill>
                  <a:srgbClr val="FF9900"/>
                </a:solidFill>
              </a:rPr>
              <a:t> </a:t>
            </a:r>
            <a:r>
              <a:rPr lang="hr-HR" dirty="0" err="1">
                <a:solidFill>
                  <a:srgbClr val="FF9900"/>
                </a:solidFill>
              </a:rPr>
              <a:t>chrismatis</a:t>
            </a:r>
            <a:r>
              <a:rPr lang="hr-HR" dirty="0">
                <a:solidFill>
                  <a:srgbClr val="FF9900"/>
                </a:solidFill>
              </a:rPr>
              <a:t>) na kojoj se posvećuje krizma (ulje za svetu potvrdu), te blagoslivlja ulje za bolesničko pomazanje i </a:t>
            </a:r>
            <a:r>
              <a:rPr lang="hr-HR" dirty="0" err="1">
                <a:solidFill>
                  <a:srgbClr val="FF9900"/>
                </a:solidFill>
              </a:rPr>
              <a:t>katekumene</a:t>
            </a:r>
            <a:r>
              <a:rPr lang="hr-HR" dirty="0">
                <a:solidFill>
                  <a:srgbClr val="FF99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87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FF00"/>
                </a:solidFill>
              </a:rPr>
              <a:t>Veliki petak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Veliki petak kršćanski je spomendan Isusove muke i smrti. Slavi se u petak prije Uskrsa. Zajedno s Velikim četvrtkom i Velikom subotom čini Vazmeno </a:t>
            </a:r>
            <a:r>
              <a:rPr lang="hr-HR" dirty="0" err="1">
                <a:solidFill>
                  <a:srgbClr val="FF0000"/>
                </a:solidFill>
              </a:rPr>
              <a:t>trodnevlje</a:t>
            </a:r>
            <a:r>
              <a:rPr lang="hr-HR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182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A8AF4"/>
                </a:solidFill>
              </a:rPr>
              <a:t>Velika subota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vi-VN" dirty="0">
                <a:solidFill>
                  <a:srgbClr val="FFC000"/>
                </a:solidFill>
              </a:rPr>
              <a:t>Dan je tišine i molitve. Radili su se samo kućni poslovi, nije se išlo na polje. Domaćice bi pekle sirnice, a djeca bojala pisanice. Posjećuje se posebno uređeni Božji grob u crkvi. Ne slavi se euharistijsko (misno) slavlje. U subotu navečer, slavi se vazmeno bdijenje, koje pripada u obrede Uskrsa.</a:t>
            </a:r>
            <a:endParaRPr lang="hr-H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50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D6009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Uskrsnuće Isusa Krista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00FF00"/>
                </a:solidFill>
              </a:rPr>
              <a:t>Uskrsnuće Isusa Krista u kršćanstvu, temeljna je vjerska istina, da je Bog Isusa treći dan uskrisio od mrtvih odnosno da je Isus umro i uskrsnuo (1 Sol 4,14).</a:t>
            </a:r>
          </a:p>
        </p:txBody>
      </p:sp>
    </p:spTree>
    <p:extLst>
      <p:ext uri="{BB962C8B-B14F-4D97-AF65-F5344CB8AC3E}">
        <p14:creationId xmlns:p14="http://schemas.microsoft.com/office/powerpoint/2010/main" val="68978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r-HR" b="1" dirty="0">
                <a:ln/>
                <a:solidFill>
                  <a:srgbClr val="F72711"/>
                </a:solidFill>
                <a:effectLst/>
              </a:rPr>
              <a:t>USKRSNI ZEC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b="1" dirty="0">
                <a:solidFill>
                  <a:srgbClr val="800000"/>
                </a:solidFill>
              </a:rPr>
              <a:t>Dolazi već Uskrs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800000"/>
                </a:solidFill>
              </a:rPr>
              <a:t>zapjevajmo svi,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800000"/>
                </a:solidFill>
              </a:rPr>
              <a:t>i  zečiću gnijezdo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800000"/>
                </a:solidFill>
              </a:rPr>
              <a:t>pripremimo mi.</a:t>
            </a:r>
          </a:p>
          <a:p>
            <a:pPr algn="ctr"/>
            <a:endParaRPr lang="hr-HR" dirty="0">
              <a:solidFill>
                <a:srgbClr val="800000"/>
              </a:solidFill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800000"/>
                </a:solidFill>
              </a:rPr>
              <a:t>u grmlju će sakriti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800000"/>
                </a:solidFill>
              </a:rPr>
              <a:t>jaja pun koš,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800000"/>
                </a:solidFill>
              </a:rPr>
              <a:t>a lijepih će darova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800000"/>
                </a:solidFill>
              </a:rPr>
              <a:t>donijeti još.</a:t>
            </a:r>
          </a:p>
          <a:p>
            <a:pPr algn="ctr"/>
            <a:endParaRPr lang="hr-HR" dirty="0"/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89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458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Bell MT</vt:lpstr>
      <vt:lpstr>Calibri</vt:lpstr>
      <vt:lpstr>Calibri Light</vt:lpstr>
      <vt:lpstr>Freestyle Script</vt:lpstr>
      <vt:lpstr>Office Theme</vt:lpstr>
      <vt:lpstr>USKRS</vt:lpstr>
      <vt:lpstr>Uskrs</vt:lpstr>
      <vt:lpstr>Pisanice</vt:lpstr>
      <vt:lpstr>OBIČAJI</vt:lpstr>
      <vt:lpstr>Veliki četvrtak</vt:lpstr>
      <vt:lpstr>Veliki petak</vt:lpstr>
      <vt:lpstr>Velika subota</vt:lpstr>
      <vt:lpstr>Uskrsnuće Isusa Krista</vt:lpstr>
      <vt:lpstr>USKRSNI ZEC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USKRS</dc:title>
  <dc:creator>karlo</dc:creator>
  <cp:lastModifiedBy>Maja Jelić-Kolar</cp:lastModifiedBy>
  <cp:revision>12</cp:revision>
  <dcterms:created xsi:type="dcterms:W3CDTF">2014-05-02T11:09:23Z</dcterms:created>
  <dcterms:modified xsi:type="dcterms:W3CDTF">2016-09-08T09:35:05Z</dcterms:modified>
</cp:coreProperties>
</file>