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0" r:id="rId11"/>
    <p:sldId id="268" r:id="rId12"/>
    <p:sldId id="265" r:id="rId13"/>
    <p:sldId id="271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66" d="100"/>
          <a:sy n="66" d="100"/>
        </p:scale>
        <p:origin x="2934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76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884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17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41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449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17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111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8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33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81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9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5.12.2016.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244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U&#269;itelj\Desktop\hrvatski%20kraljevi\Nastup--.MTS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058852"/>
            <a:ext cx="8229600" cy="749768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latin typeface="+mn-lt"/>
              </a:rPr>
              <a:t>    </a:t>
            </a:r>
            <a:r>
              <a:rPr lang="hr-HR" sz="3600" dirty="0">
                <a:latin typeface="+mn-lt"/>
              </a:rPr>
              <a:t>IZ PROŠLOSTI HRVATSKE</a:t>
            </a:r>
          </a:p>
        </p:txBody>
      </p:sp>
      <p:sp>
        <p:nvSpPr>
          <p:cNvPr id="10" name="Rezervirano mjesto teksta 9"/>
          <p:cNvSpPr>
            <a:spLocks noGrp="1"/>
          </p:cNvSpPr>
          <p:nvPr>
            <p:ph type="body" idx="1"/>
          </p:nvPr>
        </p:nvSpPr>
        <p:spPr>
          <a:xfrm>
            <a:off x="755576" y="4241348"/>
            <a:ext cx="7860804" cy="762000"/>
          </a:xfrm>
        </p:spPr>
        <p:txBody>
          <a:bodyPr/>
          <a:lstStyle/>
          <a:p>
            <a:pPr algn="ctr"/>
            <a:r>
              <a:rPr lang="hr-HR" sz="2800" b="0" dirty="0"/>
              <a:t> Priprema za integrirani tjedan</a:t>
            </a:r>
          </a:p>
        </p:txBody>
      </p:sp>
      <p:pic>
        <p:nvPicPr>
          <p:cNvPr id="13" name="Rezervirano mjesto sadržaja 12" descr="100_30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081107"/>
            <a:ext cx="8280920" cy="2160241"/>
          </a:xfr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Ana Berač, OŠ Skradin, Skradin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7" descr="100_3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32" y="332656"/>
            <a:ext cx="1224136" cy="915970"/>
          </a:xfrm>
          <a:prstGeom prst="rect">
            <a:avLst/>
          </a:prstGeom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89534"/>
            <a:ext cx="8478114" cy="5125613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hr-HR" sz="3100" dirty="0">
                <a:latin typeface="Comic Sans MS" pitchFamily="66" charset="0"/>
              </a:rPr>
              <a:t>Neka blagoslovljeno je svih sedam plemena od mene rečeni HERV-VATA ili gorani jer oni borave u gorama!</a:t>
            </a:r>
          </a:p>
          <a:p>
            <a:pPr lvl="0">
              <a:buNone/>
            </a:pPr>
            <a:r>
              <a:rPr lang="hr-HR" sz="3100" dirty="0">
                <a:latin typeface="Comic Sans MS" pitchFamily="66" charset="0"/>
              </a:rPr>
              <a:t>Neka blagoslovljeno je svih sedam plemena od mene rečeni SARV-HERU-VATA ili braniči jer oni mačem brane svoj dom od tuđih nasrtaja!</a:t>
            </a:r>
          </a:p>
          <a:p>
            <a:pPr lvl="0">
              <a:buNone/>
            </a:pPr>
            <a:r>
              <a:rPr lang="hr-HR" sz="3100" dirty="0">
                <a:latin typeface="Comic Sans MS" pitchFamily="66" charset="0"/>
              </a:rPr>
              <a:t>Neka blagoslovljeno je svih sedam plemena od mene rečenih HRU-VATI  ili jeleni brzonogi jer oni su brzi i dobri trkači.</a:t>
            </a:r>
          </a:p>
          <a:p>
            <a:pPr lvl="0">
              <a:buNone/>
            </a:pPr>
            <a:r>
              <a:rPr lang="hr-HR" sz="3100" dirty="0">
                <a:latin typeface="Comic Sans MS" pitchFamily="66" charset="0"/>
              </a:rPr>
              <a:t>Neka blagoslovljeno je svih sedam plemena od mene rečeni HA-UR-VATAR  ili pastiri jer oni i pastiri jesu.</a:t>
            </a:r>
          </a:p>
          <a:p>
            <a:pPr lvl="0">
              <a:buNone/>
            </a:pPr>
            <a:r>
              <a:rPr lang="hr-HR" sz="3100" dirty="0">
                <a:latin typeface="Comic Sans MS" pitchFamily="66" charset="0"/>
              </a:rPr>
              <a:t>Neka blagoslovljeno je svih sedam plemena od mene rečeni HU-UR-VATHA ili prijatelji jer oni s drugima sve s ljubavlju dijele! </a:t>
            </a:r>
          </a:p>
          <a:p>
            <a:pPr>
              <a:buNone/>
            </a:pPr>
            <a:r>
              <a:rPr lang="hr-HR" sz="3100" dirty="0">
                <a:latin typeface="Comic Sans MS" pitchFamily="66" charset="0"/>
              </a:rPr>
              <a:t>I kad posljednji govornik podari ime sedmoplemenima, mnoštvo ih stade blagosiljati:</a:t>
            </a:r>
          </a:p>
          <a:p>
            <a:pPr lvl="0">
              <a:buNone/>
            </a:pPr>
            <a:r>
              <a:rPr lang="hr-HR" sz="3100" dirty="0">
                <a:latin typeface="Comic Sans MS" pitchFamily="66" charset="0"/>
              </a:rPr>
              <a:t> </a:t>
            </a:r>
          </a:p>
          <a:p>
            <a:endParaRPr lang="hr-HR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100_3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1476780" cy="1113641"/>
          </a:xfrm>
          <a:prstGeom prst="rect">
            <a:avLst/>
          </a:prstGeom>
          <a:effectLst/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0672" y="1268760"/>
            <a:ext cx="8341126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400" dirty="0">
                <a:latin typeface="Comic Sans MS" pitchFamily="66" charset="0"/>
              </a:rPr>
              <a:t>Neka blagoslovljeno je svih sedam plemena i od nas rečeni  HRVATI, sunčeva djeca, ono koji ljube zemlju, gorani, braniči, trkači, pastiri, prijatelji!</a:t>
            </a:r>
          </a:p>
          <a:p>
            <a:pPr>
              <a:buNone/>
            </a:pPr>
            <a:r>
              <a:rPr lang="hr-HR" sz="2400" dirty="0">
                <a:latin typeface="Comic Sans MS" pitchFamily="66" charset="0"/>
              </a:rPr>
              <a:t>HRVATI!</a:t>
            </a:r>
          </a:p>
          <a:p>
            <a:pPr>
              <a:buNone/>
            </a:pPr>
            <a:r>
              <a:rPr lang="hr-HR" sz="2400" dirty="0">
                <a:latin typeface="Comic Sans MS" pitchFamily="66" charset="0"/>
              </a:rPr>
              <a:t>HRVATI!  </a:t>
            </a:r>
          </a:p>
          <a:p>
            <a:pPr>
              <a:buNone/>
            </a:pPr>
            <a:r>
              <a:rPr lang="hr-HR" sz="2400" dirty="0">
                <a:latin typeface="Comic Sans MS" pitchFamily="66" charset="0"/>
              </a:rPr>
              <a:t>Što se krvlju brani ne pušta se lako.</a:t>
            </a:r>
          </a:p>
          <a:p>
            <a:pPr>
              <a:buNone/>
            </a:pPr>
            <a:r>
              <a:rPr lang="hr-HR" sz="2400" dirty="0">
                <a:latin typeface="Comic Sans MS" pitchFamily="66" charset="0"/>
              </a:rPr>
              <a:t>-HU - MATEM – neka su pravedne moje misli</a:t>
            </a:r>
          </a:p>
          <a:p>
            <a:pPr>
              <a:buNone/>
            </a:pPr>
            <a:r>
              <a:rPr lang="hr-HR" sz="2400" dirty="0">
                <a:latin typeface="Comic Sans MS" pitchFamily="66" charset="0"/>
              </a:rPr>
              <a:t>-HU - ARESTEM – neka su pravedne moje riječi</a:t>
            </a:r>
          </a:p>
          <a:p>
            <a:pPr>
              <a:buNone/>
            </a:pPr>
            <a:r>
              <a:rPr lang="hr-HR" sz="2400" dirty="0">
                <a:latin typeface="Comic Sans MS" pitchFamily="66" charset="0"/>
              </a:rPr>
              <a:t>- HU – HATEM - neka su pravedne moje želje</a:t>
            </a:r>
          </a:p>
          <a:p>
            <a:pPr>
              <a:buNone/>
            </a:pPr>
            <a:r>
              <a:rPr lang="hr-HR" sz="2400" dirty="0">
                <a:latin typeface="Comic Sans MS" pitchFamily="66" charset="0"/>
              </a:rPr>
              <a:t>Kad </a:t>
            </a:r>
            <a:r>
              <a:rPr lang="hr-HR" sz="2400" dirty="0" err="1">
                <a:latin typeface="Comic Sans MS" pitchFamily="66" charset="0"/>
              </a:rPr>
              <a:t>sedmoplemeni</a:t>
            </a:r>
            <a:r>
              <a:rPr lang="hr-HR" sz="2400" dirty="0">
                <a:latin typeface="Comic Sans MS" pitchFamily="66" charset="0"/>
              </a:rPr>
              <a:t> svečano primiše ime HRVATI i zahvalu od svih drugih plemena za obilne darove, otpoče blagovanje. Slavili su uz svirku i pjesmu ispijajući gustu medovinu. Muževi su zanosno pjevali prigodnice, a žene ih darivale malenim kipovima dragog im boga </a:t>
            </a:r>
            <a:r>
              <a:rPr lang="hr-HR" sz="2400" dirty="0" err="1">
                <a:latin typeface="Comic Sans MS" pitchFamily="66" charset="0"/>
              </a:rPr>
              <a:t>Svevida</a:t>
            </a:r>
            <a:r>
              <a:rPr lang="hr-HR" sz="2400" dirty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00120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Comic Sans MS" pitchFamily="66" charset="0"/>
              </a:rPr>
              <a:t>Evaluacija rada (za učitelja)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333496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 2" pitchFamily="18" charset="2"/>
              <a:buChar char=""/>
            </a:pPr>
            <a:r>
              <a:rPr lang="hr-HR" sz="2400" dirty="0">
                <a:latin typeface="Comic Sans MS" pitchFamily="66" charset="0"/>
              </a:rPr>
              <a:t>Nakon projekta učenici, odgovarajući na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nekoliko kratkih pitanja</a:t>
            </a:r>
            <a:r>
              <a:rPr lang="hr-HR" sz="2400" dirty="0">
                <a:latin typeface="Comic Sans MS" pitchFamily="66" charset="0"/>
              </a:rPr>
              <a:t>, iznose svoje mišljenje o ovakvom načinu rada: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708920"/>
            <a:ext cx="88569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514350" algn="ctr">
              <a:lnSpc>
                <a:spcPct val="110000"/>
              </a:lnSpc>
              <a:buNone/>
            </a:pPr>
            <a:r>
              <a:rPr lang="hr-HR" sz="2400" dirty="0">
                <a:latin typeface="Comic Sans MS" pitchFamily="66" charset="0"/>
              </a:rPr>
              <a:t>Osjećam se ugodno radeći u grupi.</a:t>
            </a:r>
          </a:p>
          <a:p>
            <a:pPr marL="1617663" indent="-514350" algn="ctr">
              <a:lnSpc>
                <a:spcPct val="110000"/>
              </a:lnSpc>
              <a:buNone/>
            </a:pPr>
            <a:r>
              <a:rPr lang="hr-HR" sz="2400" dirty="0">
                <a:latin typeface="Comic Sans MS" pitchFamily="66" charset="0"/>
              </a:rPr>
              <a:t>  da – ne – djelomično </a:t>
            </a:r>
          </a:p>
          <a:p>
            <a:pPr marL="1617663" indent="-514350" algn="ctr">
              <a:lnSpc>
                <a:spcPct val="110000"/>
              </a:lnSpc>
              <a:buNone/>
            </a:pPr>
            <a:r>
              <a:rPr lang="hr-HR" sz="2400" dirty="0">
                <a:latin typeface="Comic Sans MS" pitchFamily="66" charset="0"/>
              </a:rPr>
              <a:t>Zabavila/zabavio sam se radeći kraljevske plašteve. </a:t>
            </a:r>
          </a:p>
          <a:p>
            <a:pPr algn="ctr">
              <a:lnSpc>
                <a:spcPct val="120000"/>
              </a:lnSpc>
              <a:buNone/>
            </a:pPr>
            <a:r>
              <a:rPr lang="hr-HR" sz="2400" dirty="0">
                <a:latin typeface="Comic Sans MS" pitchFamily="66" charset="0"/>
              </a:rPr>
              <a:t>	    da – ne – djelomično </a:t>
            </a:r>
          </a:p>
          <a:p>
            <a:pPr marL="1617663" indent="-514350" algn="ctr">
              <a:lnSpc>
                <a:spcPct val="120000"/>
              </a:lnSpc>
              <a:buNone/>
            </a:pPr>
            <a:r>
              <a:rPr lang="hr-HR" sz="2400" dirty="0">
                <a:latin typeface="Comic Sans MS" pitchFamily="66" charset="0"/>
              </a:rPr>
              <a:t>Radeći ovako više sam zapamtila/zapamtio. </a:t>
            </a:r>
          </a:p>
          <a:p>
            <a:pPr marL="1617663" indent="-514350" algn="ctr">
              <a:lnSpc>
                <a:spcPct val="120000"/>
              </a:lnSpc>
              <a:buNone/>
            </a:pPr>
            <a:r>
              <a:rPr lang="hr-HR" sz="2400" dirty="0">
                <a:latin typeface="Comic Sans MS" pitchFamily="66" charset="0"/>
              </a:rPr>
              <a:t>  da – ne – djelomično </a:t>
            </a:r>
          </a:p>
          <a:p>
            <a:pPr marL="1617663" indent="-514350" algn="ctr">
              <a:lnSpc>
                <a:spcPct val="160000"/>
              </a:lnSpc>
              <a:buNone/>
            </a:pPr>
            <a:r>
              <a:rPr lang="hr-HR" sz="2400" dirty="0">
                <a:latin typeface="Comic Sans MS" pitchFamily="66" charset="0"/>
              </a:rPr>
              <a:t>Radujem se slijedećem projektu. </a:t>
            </a:r>
          </a:p>
          <a:p>
            <a:pPr marL="1617663" indent="-514350" algn="ctr">
              <a:buNone/>
            </a:pPr>
            <a:r>
              <a:rPr lang="hr-HR" sz="2400" dirty="0">
                <a:latin typeface="Comic Sans MS" pitchFamily="66" charset="0"/>
              </a:rPr>
              <a:t>  da – ne – djelomično</a:t>
            </a:r>
            <a:endParaRPr lang="hr-HR" sz="24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539552" y="47667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SzPct val="85000"/>
              <a:buFont typeface="Wingdings 2" pitchFamily="18" charset="2"/>
              <a:buChar char=""/>
            </a:pPr>
            <a:r>
              <a:rPr lang="hr-HR" sz="2400" dirty="0">
                <a:latin typeface="Comic Sans MS" pitchFamily="66" charset="0"/>
              </a:rPr>
              <a:t> igrokaz vizualno i sadržajno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atraktivan</a:t>
            </a:r>
            <a:r>
              <a:rPr lang="hr-HR" sz="2400" dirty="0">
                <a:latin typeface="Comic Sans MS" pitchFamily="66" charset="0"/>
              </a:rPr>
              <a:t>  </a:t>
            </a:r>
            <a:r>
              <a:rPr lang="hr-HR" sz="2400" dirty="0">
                <a:latin typeface="Comic Sans MS" pitchFamily="66" charset="0"/>
                <a:sym typeface="Wingdings"/>
              </a:rPr>
              <a:t></a:t>
            </a:r>
            <a:r>
              <a:rPr lang="hr-HR" sz="2400" dirty="0">
                <a:latin typeface="Comic Sans MS" pitchFamily="66" charset="0"/>
              </a:rPr>
              <a:t>  višestruko   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upotrebljiv</a:t>
            </a:r>
          </a:p>
          <a:p>
            <a:pPr>
              <a:buClr>
                <a:srgbClr val="FFC000"/>
              </a:buClr>
              <a:buSzPct val="85000"/>
              <a:buFont typeface="Wingdings 2" pitchFamily="18" charset="2"/>
              <a:buChar char=""/>
            </a:pPr>
            <a:endParaRPr lang="hr-HR" sz="2400" dirty="0">
              <a:latin typeface="Comic Sans MS" pitchFamily="66" charset="0"/>
            </a:endParaRPr>
          </a:p>
          <a:p>
            <a:pPr>
              <a:buClr>
                <a:srgbClr val="FFC000"/>
              </a:buClr>
              <a:buSzPct val="85000"/>
              <a:buFont typeface="Wingdings 2" pitchFamily="18" charset="2"/>
              <a:buChar char=""/>
            </a:pPr>
            <a:endParaRPr lang="hr-HR" sz="2400" dirty="0">
              <a:latin typeface="Comic Sans MS" pitchFamily="66" charset="0"/>
            </a:endParaRPr>
          </a:p>
          <a:p>
            <a:pPr>
              <a:buClr>
                <a:srgbClr val="FFC000"/>
              </a:buClr>
              <a:buFont typeface="Wingdings 2" pitchFamily="18" charset="2"/>
              <a:buChar char=""/>
            </a:pPr>
            <a:endParaRPr lang="hr-HR" sz="2400" dirty="0">
              <a:latin typeface="Comic Sans MS" pitchFamily="66" charset="0"/>
            </a:endParaRPr>
          </a:p>
        </p:txBody>
      </p:sp>
      <p:pic>
        <p:nvPicPr>
          <p:cNvPr id="5" name="Slika 4" descr="kraljevi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939902" cy="52532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kstniOkvir 3"/>
          <p:cNvSpPr txBox="1"/>
          <p:nvPr/>
        </p:nvSpPr>
        <p:spPr>
          <a:xfrm>
            <a:off x="539552" y="148478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SzPct val="85000"/>
              <a:buFont typeface="Wingdings 2" pitchFamily="18" charset="2"/>
              <a:buChar char=""/>
            </a:pPr>
            <a:r>
              <a:rPr lang="hr-HR" sz="2400" dirty="0">
                <a:latin typeface="Comic Sans MS" pitchFamily="66" charset="0"/>
              </a:rPr>
              <a:t> mi smo ga izveli u raznim prigodama:</a:t>
            </a:r>
          </a:p>
          <a:p>
            <a:pPr>
              <a:buClr>
                <a:schemeClr val="tx1"/>
              </a:buClr>
              <a:buSzPct val="85000"/>
              <a:buFont typeface="Wingdings" pitchFamily="2" charset="2"/>
              <a:buChar char=""/>
            </a:pPr>
            <a:r>
              <a:rPr lang="hr-HR" sz="2400" dirty="0">
                <a:latin typeface="Comic Sans MS" pitchFamily="66" charset="0"/>
              </a:rPr>
              <a:t>u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razrednom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odjelu</a:t>
            </a:r>
            <a:r>
              <a:rPr lang="hr-HR" sz="2400" dirty="0">
                <a:latin typeface="Comic Sans MS" pitchFamily="66" charset="0"/>
              </a:rPr>
              <a:t> </a:t>
            </a:r>
          </a:p>
          <a:p>
            <a:pPr>
              <a:buClr>
                <a:schemeClr val="tx1"/>
              </a:buClr>
              <a:buSzPct val="85000"/>
            </a:pPr>
            <a:r>
              <a:rPr lang="hr-HR" sz="2400" dirty="0">
                <a:latin typeface="Comic Sans MS" pitchFamily="66" charset="0"/>
              </a:rPr>
              <a:t>   (na kraju integriranog tjedna)</a:t>
            </a:r>
          </a:p>
          <a:p>
            <a:pPr>
              <a:buClr>
                <a:schemeClr val="tx1"/>
              </a:buClr>
              <a:buSzPct val="85000"/>
              <a:buFont typeface="Wingdings" pitchFamily="2" charset="2"/>
              <a:buChar char=""/>
            </a:pPr>
            <a:r>
              <a:rPr lang="hr-HR" sz="2400" dirty="0">
                <a:latin typeface="Comic Sans MS" pitchFamily="66" charset="0"/>
              </a:rPr>
              <a:t> na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školskoj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priredbi</a:t>
            </a:r>
            <a:r>
              <a:rPr lang="hr-HR" sz="2400" dirty="0">
                <a:latin typeface="Comic Sans MS" pitchFamily="66" charset="0"/>
              </a:rPr>
              <a:t> </a:t>
            </a:r>
          </a:p>
          <a:p>
            <a:pPr>
              <a:buClr>
                <a:schemeClr val="tx1"/>
              </a:buClr>
              <a:buSzPct val="85000"/>
            </a:pPr>
            <a:r>
              <a:rPr lang="hr-HR" sz="2400" dirty="0">
                <a:latin typeface="Comic Sans MS" pitchFamily="66" charset="0"/>
              </a:rPr>
              <a:t>    (povodom Dana škole)</a:t>
            </a:r>
          </a:p>
          <a:p>
            <a:pPr>
              <a:buClr>
                <a:schemeClr val="tx1"/>
              </a:buClr>
              <a:buSzPct val="85000"/>
              <a:buFont typeface="Wingdings" pitchFamily="2" charset="2"/>
              <a:buChar char=""/>
            </a:pPr>
            <a:r>
              <a:rPr lang="hr-HR" sz="2400" dirty="0">
                <a:latin typeface="Comic Sans MS" pitchFamily="66" charset="0"/>
              </a:rPr>
              <a:t> na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gradskom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trgu</a:t>
            </a:r>
            <a:r>
              <a:rPr lang="hr-HR" sz="2400" dirty="0">
                <a:latin typeface="Comic Sans MS" pitchFamily="66" charset="0"/>
              </a:rPr>
              <a:t> </a:t>
            </a:r>
          </a:p>
          <a:p>
            <a:pPr>
              <a:buClr>
                <a:schemeClr val="tx1"/>
              </a:buClr>
              <a:buSzPct val="85000"/>
            </a:pPr>
            <a:r>
              <a:rPr lang="hr-HR" sz="2400" dirty="0">
                <a:latin typeface="Comic Sans MS" pitchFamily="66" charset="0"/>
              </a:rPr>
              <a:t>    (kao sudionici školskih maškara)</a:t>
            </a:r>
          </a:p>
          <a:p>
            <a:pPr>
              <a:buClr>
                <a:schemeClr val="tx1"/>
              </a:buClr>
              <a:buSzPct val="85000"/>
              <a:buFont typeface="Wingdings" pitchFamily="2" charset="2"/>
              <a:buChar char=""/>
            </a:pPr>
            <a:r>
              <a:rPr lang="hr-HR" sz="2400" dirty="0">
                <a:latin typeface="Comic Sans MS" pitchFamily="66" charset="0"/>
              </a:rPr>
              <a:t> na </a:t>
            </a:r>
            <a:r>
              <a:rPr lang="hr-HR" sz="2400" dirty="0" err="1">
                <a:solidFill>
                  <a:srgbClr val="FFC000"/>
                </a:solidFill>
                <a:latin typeface="Comic Sans MS" pitchFamily="66" charset="0"/>
              </a:rPr>
              <a:t>LiDraNu</a:t>
            </a:r>
            <a:r>
              <a:rPr lang="hr-HR" sz="2400" dirty="0">
                <a:latin typeface="Comic Sans MS" pitchFamily="66" charset="0"/>
              </a:rPr>
              <a:t> </a:t>
            </a:r>
          </a:p>
          <a:p>
            <a:pPr>
              <a:buClr>
                <a:schemeClr val="tx1"/>
              </a:buClr>
              <a:buSzPct val="85000"/>
            </a:pPr>
            <a:r>
              <a:rPr lang="hr-HR" sz="2400" dirty="0">
                <a:latin typeface="Comic Sans MS" pitchFamily="66" charset="0"/>
              </a:rPr>
              <a:t>    (kao natjecatelji)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IMG_05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7243738" cy="5432804"/>
          </a:xfrm>
          <a:effectLst>
            <a:softEdge rad="317500"/>
          </a:effectLst>
        </p:spPr>
      </p:pic>
      <p:sp>
        <p:nvSpPr>
          <p:cNvPr id="6" name="TekstniOkvir 5"/>
          <p:cNvSpPr txBox="1"/>
          <p:nvPr/>
        </p:nvSpPr>
        <p:spPr>
          <a:xfrm>
            <a:off x="1785918" y="214290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>
                <a:solidFill>
                  <a:srgbClr val="FFC000"/>
                </a:solidFill>
                <a:latin typeface="Comic Sans MS" pitchFamily="66" charset="0"/>
              </a:rPr>
              <a:t>Hvala </a:t>
            </a:r>
            <a:r>
              <a:rPr lang="hr-HR" sz="4400">
                <a:solidFill>
                  <a:srgbClr val="FFC000"/>
                </a:solidFill>
                <a:latin typeface="Comic Sans MS" pitchFamily="66" charset="0"/>
              </a:rPr>
              <a:t>na pažnji!</a:t>
            </a:r>
            <a:endParaRPr lang="hr-HR" sz="4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475656" y="6093296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itchFamily="66" charset="0"/>
              </a:rPr>
              <a:t>Učenici 4. r. OŠ Skradin i učiteljica Marija Anić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00594"/>
          </a:xfrm>
        </p:spPr>
        <p:txBody>
          <a:bodyPr/>
          <a:lstStyle/>
          <a:p>
            <a:pPr>
              <a:buClr>
                <a:srgbClr val="FFC000"/>
              </a:buClr>
            </a:pPr>
            <a:endParaRPr lang="hr-HR" dirty="0"/>
          </a:p>
          <a:p>
            <a:pPr>
              <a:buClr>
                <a:srgbClr val="FFC000"/>
              </a:buClr>
            </a:pP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cilj integriranog tjedna </a:t>
            </a:r>
            <a:r>
              <a:rPr lang="hr-HR" sz="2400" dirty="0">
                <a:latin typeface="Comic Sans MS" pitchFamily="66" charset="0"/>
              </a:rPr>
              <a:t>-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hr-HR" sz="2400" dirty="0">
                <a:latin typeface="Comic Sans MS" pitchFamily="66" charset="0"/>
              </a:rPr>
              <a:t>međusobnim prožimanjem različitih sadržaja upoznati učenike s nekim događajima iz povijesti domovine te im, ukazujući na njihovu važnost, razvijati domoljublje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uzrast</a:t>
            </a:r>
            <a:r>
              <a:rPr lang="hr-HR" sz="2400" dirty="0">
                <a:latin typeface="Comic Sans MS" pitchFamily="66" charset="0"/>
              </a:rPr>
              <a:t> - učenici 4. razreda</a:t>
            </a:r>
          </a:p>
          <a:p>
            <a:pPr>
              <a:buClr>
                <a:srgbClr val="FFC000"/>
              </a:buClr>
            </a:pP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integrirani predmeti</a:t>
            </a:r>
            <a:r>
              <a:rPr lang="hr-HR" sz="2400" dirty="0">
                <a:latin typeface="Comic Sans MS" pitchFamily="66" charset="0"/>
              </a:rPr>
              <a:t> </a:t>
            </a:r>
          </a:p>
          <a:p>
            <a:pPr>
              <a:buClr>
                <a:srgbClr val="FFC000"/>
              </a:buClr>
            </a:pPr>
            <a:endParaRPr lang="hr-HR" sz="24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endParaRPr lang="hr-HR" sz="24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trajanje</a:t>
            </a:r>
            <a:r>
              <a:rPr lang="hr-HR" sz="2400" dirty="0">
                <a:latin typeface="Comic Sans MS" pitchFamily="66" charset="0"/>
              </a:rPr>
              <a:t> – jedan radni tjedan</a:t>
            </a: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9430" y="3401616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 hrvatski jezik</a:t>
            </a:r>
          </a:p>
          <a:p>
            <a:pP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 glazbena kultura </a:t>
            </a:r>
          </a:p>
          <a:p>
            <a:pP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 likovna kultura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100_3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69" y="4332965"/>
            <a:ext cx="5020611" cy="252503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310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hr-HR" sz="3200" dirty="0">
                <a:latin typeface="Comic Sans MS" pitchFamily="66" charset="0"/>
              </a:rPr>
              <a:t>Priprema za rad: </a:t>
            </a:r>
          </a:p>
          <a:p>
            <a:pPr marL="531813" indent="-531813">
              <a:lnSpc>
                <a:spcPct val="120000"/>
              </a:lnSpc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Krajem tjedna najaviti učenicima što će se raditi cijeli idući tjedan</a:t>
            </a:r>
          </a:p>
          <a:p>
            <a:pPr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   Zadati im da, vezano uz temu: </a:t>
            </a: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500306"/>
            <a:ext cx="77867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Clr>
                <a:srgbClr val="FFC000"/>
              </a:buClr>
              <a:buSzPct val="120000"/>
              <a:buFont typeface="Arial" pitchFamily="34" charset="0"/>
              <a:buChar char="•"/>
            </a:pPr>
            <a:r>
              <a:rPr lang="hr-HR" sz="2400" dirty="0">
                <a:latin typeface="Comic Sans MS" pitchFamily="66" charset="0"/>
              </a:rPr>
              <a:t>pronađu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članke</a:t>
            </a:r>
            <a:r>
              <a:rPr lang="hr-HR" sz="2400" dirty="0">
                <a:latin typeface="Comic Sans MS" pitchFamily="66" charset="0"/>
              </a:rPr>
              <a:t> (knjižnica, internet)</a:t>
            </a:r>
          </a:p>
          <a:p>
            <a:pPr marL="358775" indent="-358775">
              <a:buClr>
                <a:srgbClr val="FFC000"/>
              </a:buClr>
              <a:buSzPct val="120000"/>
              <a:buFont typeface="Arial" pitchFamily="34" charset="0"/>
              <a:buChar char="•"/>
            </a:pPr>
            <a:r>
              <a:rPr lang="hr-HR" sz="2400" dirty="0">
                <a:latin typeface="Comic Sans MS" pitchFamily="66" charset="0"/>
              </a:rPr>
              <a:t>donesu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predmete</a:t>
            </a:r>
            <a:r>
              <a:rPr lang="hr-HR" sz="2400" dirty="0">
                <a:latin typeface="Comic Sans MS" pitchFamily="66" charset="0"/>
              </a:rPr>
              <a:t> za koje misle da se mogu upotrijebiti kao izvori informacija (fotografije, knjige)</a:t>
            </a:r>
          </a:p>
          <a:p>
            <a:pPr marL="358775" indent="-358775">
              <a:buClr>
                <a:srgbClr val="FFC000"/>
              </a:buClr>
              <a:buSzPct val="120000"/>
              <a:buFont typeface="Arial" pitchFamily="34" charset="0"/>
              <a:buChar char="•"/>
            </a:pPr>
            <a:r>
              <a:rPr lang="hr-HR" sz="2400" dirty="0">
                <a:latin typeface="Comic Sans MS" pitchFamily="66" charset="0"/>
              </a:rPr>
              <a:t>donesu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ukrase</a:t>
            </a:r>
            <a:r>
              <a:rPr lang="hr-HR" sz="2400" dirty="0">
                <a:latin typeface="Comic Sans MS" pitchFamily="66" charset="0"/>
              </a:rPr>
              <a:t> koji se mogu upotrijebiti u radu</a:t>
            </a:r>
          </a:p>
          <a:p>
            <a:endParaRPr lang="hr-HR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428604"/>
            <a:ext cx="3286148" cy="250033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oblici</a:t>
            </a:r>
            <a:r>
              <a:rPr lang="hr-HR" sz="2400" dirty="0">
                <a:latin typeface="Comic Sans MS" pitchFamily="66" charset="0"/>
              </a:rPr>
              <a:t> rada: </a:t>
            </a:r>
          </a:p>
          <a:p>
            <a:pPr marL="625475" indent="-371475"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frontalni rad</a:t>
            </a:r>
          </a:p>
          <a:p>
            <a:pPr marL="625475" indent="-371475"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individualni rad</a:t>
            </a:r>
          </a:p>
          <a:p>
            <a:pPr marL="625475" indent="-371475"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rad u paru</a:t>
            </a:r>
          </a:p>
          <a:p>
            <a:pPr marL="625475" indent="-371475"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rad u skupinama</a:t>
            </a: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428605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SzPct val="120000"/>
              <a:buFont typeface="Arial" pitchFamily="34" charset="0"/>
              <a:buChar char="•"/>
            </a:pP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metode</a:t>
            </a:r>
            <a:r>
              <a:rPr lang="hr-HR" sz="2400" dirty="0">
                <a:latin typeface="Comic Sans MS" pitchFamily="66" charset="0"/>
              </a:rPr>
              <a:t> rada: </a:t>
            </a:r>
          </a:p>
          <a:p>
            <a:pPr marL="625475" indent="-358775"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čitanje</a:t>
            </a:r>
          </a:p>
          <a:p>
            <a:pPr marL="625475" indent="-358775"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razgovor</a:t>
            </a:r>
          </a:p>
          <a:p>
            <a:pPr marL="625475" indent="-358775"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demonstracija</a:t>
            </a:r>
          </a:p>
          <a:p>
            <a:pPr marL="625475" indent="-358775"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praktični radi</a:t>
            </a:r>
          </a:p>
          <a:p>
            <a:pPr marL="625475" indent="-358775"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igre</a:t>
            </a:r>
          </a:p>
          <a:p>
            <a:endParaRPr lang="hr-HR" dirty="0"/>
          </a:p>
        </p:txBody>
      </p:sp>
      <p:sp>
        <p:nvSpPr>
          <p:cNvPr id="5" name="Rezervirano mjesto sadržaja 3"/>
          <p:cNvSpPr txBox="1">
            <a:spLocks/>
          </p:cNvSpPr>
          <p:nvPr/>
        </p:nvSpPr>
        <p:spPr>
          <a:xfrm>
            <a:off x="2071670" y="2969568"/>
            <a:ext cx="6858048" cy="3888432"/>
          </a:xfrm>
          <a:prstGeom prst="rect">
            <a:avLst/>
          </a:prstGeom>
          <a:effectLst>
            <a:softEdge rad="317500"/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nastavna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sredstva i pomagala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  <a:p>
            <a:pPr marL="717550" marR="0" lvl="0" indent="-4508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à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izvori znanja - čitanka hrvatskog jezika </a:t>
            </a:r>
          </a:p>
          <a:p>
            <a:pPr marL="2605088" marR="0" lvl="0" indent="-936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- udžbenik prirode i društva</a:t>
            </a:r>
          </a:p>
          <a:p>
            <a:pPr marL="2605088" marR="0" lvl="0" indent="-936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228975" marR="0" lvl="0" indent="-358775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à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boje, škare, ljepilo, igla i konac, udaraljke...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Slika 2" descr="100_3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7628"/>
            <a:ext cx="4726739" cy="30003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13174"/>
            <a:ext cx="7920880" cy="692696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Comic Sans MS" pitchFamily="66" charset="0"/>
              </a:rPr>
              <a:t>Zadatci po predmetima: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5463488" cy="5400600"/>
          </a:xfrm>
        </p:spPr>
        <p:txBody>
          <a:bodyPr>
            <a:noAutofit/>
          </a:bodyPr>
          <a:lstStyle/>
          <a:p>
            <a:pPr marL="446088" indent="-273050">
              <a:buNone/>
            </a:pPr>
            <a:r>
              <a:rPr lang="hr-HR" dirty="0">
                <a:solidFill>
                  <a:srgbClr val="FFC000"/>
                </a:solidFill>
                <a:latin typeface="Comic Sans MS" pitchFamily="66" charset="0"/>
              </a:rPr>
              <a:t>HRVATSKI JEZIK:</a:t>
            </a:r>
            <a:r>
              <a:rPr lang="hr-HR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hr-H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446088" indent="-273050"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interpolacijom tekstova potaknuti učenike na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razumijevanje</a:t>
            </a:r>
            <a:r>
              <a:rPr lang="hr-HR" sz="2400" dirty="0">
                <a:latin typeface="Comic Sans MS" pitchFamily="66" charset="0"/>
              </a:rPr>
              <a:t> njihovih sadržaja i poruka</a:t>
            </a:r>
          </a:p>
          <a:p>
            <a:pPr marL="446088" indent="-273050"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usavršavati tehniku izražajnog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čitanja</a:t>
            </a:r>
          </a:p>
          <a:p>
            <a:pPr marL="446088" indent="-273050"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naučiti pravilno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 pisati</a:t>
            </a:r>
            <a:r>
              <a:rPr lang="hr-HR" sz="2400" dirty="0">
                <a:latin typeface="Comic Sans MS" pitchFamily="66" charset="0"/>
              </a:rPr>
              <a:t> imena </a:t>
            </a:r>
          </a:p>
          <a:p>
            <a:pPr marL="446088" indent="-273050">
              <a:buClr>
                <a:srgbClr val="FFC000"/>
              </a:buClr>
              <a:buNone/>
            </a:pP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   </a:t>
            </a:r>
            <a:r>
              <a:rPr lang="hr-HR" sz="2400" dirty="0">
                <a:latin typeface="Comic Sans MS" pitchFamily="66" charset="0"/>
              </a:rPr>
              <a:t>država i gradova</a:t>
            </a:r>
          </a:p>
          <a:p>
            <a:pPr marL="446088" indent="-273050">
              <a:lnSpc>
                <a:spcPct val="150000"/>
              </a:lnSpc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poštovati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vrednote</a:t>
            </a:r>
            <a:r>
              <a:rPr lang="hr-HR" sz="2400" dirty="0">
                <a:latin typeface="Comic Sans MS" pitchFamily="66" charset="0"/>
              </a:rPr>
              <a:t> govorenoga jezika</a:t>
            </a:r>
          </a:p>
          <a:p>
            <a:pPr>
              <a:buNone/>
            </a:pPr>
            <a:endParaRPr lang="hr-HR" sz="2400" dirty="0">
              <a:latin typeface="Comic Sans MS" pitchFamily="66" charset="0"/>
            </a:endParaRPr>
          </a:p>
        </p:txBody>
      </p:sp>
      <p:pic>
        <p:nvPicPr>
          <p:cNvPr id="5" name="Rezervirano mjesto sadržaja 4" descr="100_3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3677679" cy="47863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980728"/>
            <a:ext cx="6115064" cy="373757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r-HR" dirty="0">
                <a:solidFill>
                  <a:srgbClr val="FFC000"/>
                </a:solidFill>
                <a:latin typeface="Comic Sans MS" pitchFamily="66" charset="0"/>
              </a:rPr>
              <a:t>GLAZBENA KULTURA: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saznati što je himna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naučiti kako se zove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hrvatska himna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naučiti tko ju je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napisao,</a:t>
            </a:r>
            <a:r>
              <a:rPr lang="hr-HR" sz="2400" dirty="0">
                <a:latin typeface="Comic Sans MS" pitchFamily="66" charset="0"/>
              </a:rPr>
              <a:t> a tko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uglazbio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naučiti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pjevati</a:t>
            </a:r>
            <a:r>
              <a:rPr lang="hr-HR" sz="2400" dirty="0">
                <a:latin typeface="Comic Sans MS" pitchFamily="66" charset="0"/>
              </a:rPr>
              <a:t> hrvatsku himnu  </a:t>
            </a:r>
          </a:p>
          <a:p>
            <a:endParaRPr lang="hr-HR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100_3079.JPG"/>
          <p:cNvPicPr>
            <a:picLocks noChangeAspect="1"/>
          </p:cNvPicPr>
          <p:nvPr/>
        </p:nvPicPr>
        <p:blipFill>
          <a:blip r:embed="rId3" cstate="print"/>
          <a:srcRect r="17606"/>
          <a:stretch>
            <a:fillRect/>
          </a:stretch>
        </p:blipFill>
        <p:spPr>
          <a:xfrm>
            <a:off x="5868144" y="1200943"/>
            <a:ext cx="3009351" cy="45289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96752"/>
            <a:ext cx="5786478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>
                <a:solidFill>
                  <a:srgbClr val="FFC000"/>
                </a:solidFill>
                <a:latin typeface="Comic Sans MS" pitchFamily="66" charset="0"/>
              </a:rPr>
              <a:t>LIKOVNA KULTURA:</a:t>
            </a:r>
          </a:p>
          <a:p>
            <a:pPr>
              <a:buNone/>
            </a:pPr>
            <a:endParaRPr lang="hr-HR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oblikovati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kreativne</a:t>
            </a:r>
            <a:r>
              <a:rPr lang="hr-HR" sz="2400" dirty="0">
                <a:latin typeface="Comic Sans MS" pitchFamily="66" charset="0"/>
              </a:rPr>
              <a:t> zadatke </a:t>
            </a:r>
          </a:p>
          <a:p>
            <a:pPr marL="273050" indent="-6350">
              <a:buClr>
                <a:srgbClr val="FFC000"/>
              </a:buClr>
              <a:buNone/>
            </a:pPr>
            <a:r>
              <a:rPr lang="hr-HR" sz="2400" dirty="0">
                <a:latin typeface="Comic Sans MS" pitchFamily="66" charset="0"/>
              </a:rPr>
              <a:t>u skupinama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razvijati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estetske</a:t>
            </a:r>
            <a:r>
              <a:rPr lang="hr-HR" sz="2400" dirty="0">
                <a:latin typeface="Comic Sans MS" pitchFamily="66" charset="0"/>
              </a:rPr>
              <a:t> kvalitete</a:t>
            </a:r>
          </a:p>
          <a:p>
            <a:pPr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izrađivati opremu hrvatskih kraljeva: </a:t>
            </a:r>
          </a:p>
          <a:p>
            <a:pPr marL="265113" indent="-92075" defTabSz="266700">
              <a:buClr>
                <a:srgbClr val="FFC000"/>
              </a:buClr>
              <a:buSzPct val="80000"/>
              <a:buFont typeface="Wingdings" pitchFamily="2" charset="2"/>
              <a:buChar char=""/>
            </a:pPr>
            <a:r>
              <a:rPr lang="hr-HR" sz="2400" dirty="0">
                <a:latin typeface="Comic Sans MS" pitchFamily="66" charset="0"/>
              </a:rPr>
              <a:t>    plašteve, krune, mačeve, oklope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stup--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3068960"/>
            <a:ext cx="6048672" cy="34023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Comic Sans MS" pitchFamily="66" charset="0"/>
              </a:rPr>
              <a:t>Završni dio integrirane nastave:</a:t>
            </a:r>
            <a:br>
              <a:rPr lang="hr-HR" sz="3200" b="1" dirty="0">
                <a:latin typeface="Comic Sans MS" pitchFamily="66" charset="0"/>
              </a:rPr>
            </a:br>
            <a:endParaRPr lang="hr-HR" sz="3200" b="1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720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hr-HR" sz="2400" dirty="0">
                <a:latin typeface="Comic Sans MS" pitchFamily="66" charset="0"/>
              </a:rPr>
              <a:t>podijeliti uloge te obući kostime i izvesti </a:t>
            </a:r>
            <a:r>
              <a:rPr lang="hr-HR" sz="2400" dirty="0">
                <a:solidFill>
                  <a:srgbClr val="FFC000"/>
                </a:solidFill>
                <a:latin typeface="Comic Sans MS" pitchFamily="66" charset="0"/>
              </a:rPr>
              <a:t>igrokaz</a:t>
            </a:r>
          </a:p>
          <a:p>
            <a:pPr marL="717550" indent="-450850">
              <a:buClr>
                <a:srgbClr val="FFC000"/>
              </a:buClr>
              <a:buSzPct val="80000"/>
              <a:buFont typeface="Wingdings" pitchFamily="2" charset="2"/>
              <a:buChar char="à"/>
            </a:pPr>
            <a:r>
              <a:rPr lang="hr-HR" sz="2400" dirty="0">
                <a:latin typeface="Comic Sans MS" pitchFamily="66" charset="0"/>
              </a:rPr>
              <a:t>prijedlog: predstava Ime rečeno Hrvat iz djela</a:t>
            </a:r>
          </a:p>
          <a:p>
            <a:pPr marL="717550" indent="-450850">
              <a:buClr>
                <a:srgbClr val="FFC000"/>
              </a:buClr>
              <a:buSzPct val="80000"/>
              <a:buNone/>
            </a:pPr>
            <a:r>
              <a:rPr lang="hr-HR" sz="2400" dirty="0">
                <a:latin typeface="Comic Sans MS" pitchFamily="66" charset="0"/>
              </a:rPr>
              <a:t>Sunčeva djeca – legende o Hrvatima Milke </a:t>
            </a:r>
            <a:r>
              <a:rPr lang="hr-HR" sz="2400" dirty="0" err="1">
                <a:latin typeface="Comic Sans MS" pitchFamily="66" charset="0"/>
              </a:rPr>
              <a:t>Tice</a:t>
            </a:r>
            <a:r>
              <a:rPr lang="hr-HR" sz="2400" dirty="0">
                <a:latin typeface="Comic Sans MS" pitchFamily="66" charset="0"/>
              </a:rPr>
              <a:t> </a:t>
            </a:r>
          </a:p>
          <a:p>
            <a:pPr marL="717550" indent="-450850">
              <a:buClr>
                <a:srgbClr val="FFC000"/>
              </a:buClr>
              <a:buSzPct val="80000"/>
              <a:buNone/>
            </a:pPr>
            <a:r>
              <a:rPr lang="hr-HR" sz="2400" dirty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100_3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811" y="332656"/>
            <a:ext cx="1152128" cy="864096"/>
          </a:xfrm>
          <a:prstGeom prst="rect">
            <a:avLst/>
          </a:prstGeom>
          <a:effectLst/>
        </p:spPr>
      </p:pic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43257" y="1484784"/>
            <a:ext cx="829126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>
                <a:latin typeface="Comic Sans MS" pitchFamily="66" charset="0"/>
              </a:rPr>
              <a:t>Plemensko vijeće prema staroj navadi prije blagovanja trebalo je imenovati obrednim imenom dobročinitelje svetkovine. Tajnu imena znali su samo plemenski poglavari i odano su je čuvali do početka blagovanja.</a:t>
            </a:r>
          </a:p>
          <a:p>
            <a:pPr>
              <a:buNone/>
            </a:pPr>
            <a:r>
              <a:rPr lang="hr-HR" dirty="0">
                <a:latin typeface="Comic Sans MS" pitchFamily="66" charset="0"/>
              </a:rPr>
              <a:t>Ko na tvrdoj stini svoju povist piše tom ne može nitko prošlost da izbriše.</a:t>
            </a:r>
          </a:p>
          <a:p>
            <a:pPr lvl="0">
              <a:buNone/>
            </a:pPr>
            <a:r>
              <a:rPr lang="hr-HR" dirty="0">
                <a:latin typeface="Comic Sans MS" pitchFamily="66" charset="0"/>
              </a:rPr>
              <a:t>Neka blagoslovljeno je svih sedam plemena od mene rečeni HA-RA-HVAITI ili Sunčeva kuća jer među njima je Bog Svjetla!</a:t>
            </a:r>
          </a:p>
          <a:p>
            <a:pPr>
              <a:buNone/>
            </a:pPr>
            <a:r>
              <a:rPr lang="hr-HR" dirty="0">
                <a:latin typeface="Comic Sans MS" pitchFamily="66" charset="0"/>
              </a:rPr>
              <a:t>A kada Sveti Starac podari sedmoplemenima prvo ime, dostojanstveno se okrene prema ostalim vijećnicima i zašuti…</a:t>
            </a:r>
          </a:p>
          <a:p>
            <a:pPr>
              <a:buNone/>
            </a:pPr>
            <a:r>
              <a:rPr lang="hr-HR" dirty="0">
                <a:latin typeface="Comic Sans MS" pitchFamily="66" charset="0"/>
              </a:rPr>
              <a:t>Jedan po jedan vijećnik istupao je pred mnoštvo govoreći:</a:t>
            </a:r>
          </a:p>
          <a:p>
            <a:pPr lvl="0">
              <a:buNone/>
            </a:pPr>
            <a:r>
              <a:rPr lang="hr-HR" dirty="0">
                <a:latin typeface="Comic Sans MS" pitchFamily="66" charset="0"/>
              </a:rPr>
              <a:t>Neka blagoslovljeno je svih sedam plemena od mene rečeni HOR-BA-TOI ili oni koji ljube zemlju jer iz daleka dođoše, a svoju postojbinu ne zaboraviše!   </a:t>
            </a:r>
          </a:p>
          <a:p>
            <a:endParaRPr lang="hr-HR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737</Words>
  <Application>Microsoft Office PowerPoint</Application>
  <PresentationFormat>On-screen Show (4:3)</PresentationFormat>
  <Paragraphs>118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Wingdings</vt:lpstr>
      <vt:lpstr>Wingdings 2</vt:lpstr>
      <vt:lpstr>Office Theme</vt:lpstr>
      <vt:lpstr>    IZ PROŠLOSTI HRVATSKE</vt:lpstr>
      <vt:lpstr>PowerPoint Presentation</vt:lpstr>
      <vt:lpstr>PowerPoint Presentation</vt:lpstr>
      <vt:lpstr>PowerPoint Presentation</vt:lpstr>
      <vt:lpstr>Zadatci po predmetima:</vt:lpstr>
      <vt:lpstr>PowerPoint Presentation</vt:lpstr>
      <vt:lpstr>PowerPoint Presentation</vt:lpstr>
      <vt:lpstr>Završni dio integrirane nastave: </vt:lpstr>
      <vt:lpstr>PowerPoint Presentation</vt:lpstr>
      <vt:lpstr>PowerPoint Presentation</vt:lpstr>
      <vt:lpstr>PowerPoint Presentation</vt:lpstr>
      <vt:lpstr>Evaluacija rada (za učitelja)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 prošlosti Hrvatske</dc:title>
  <dc:creator>Učitelj</dc:creator>
  <cp:lastModifiedBy>Maja Jelić-Kolar</cp:lastModifiedBy>
  <cp:revision>105</cp:revision>
  <dcterms:created xsi:type="dcterms:W3CDTF">2014-06-03T15:23:02Z</dcterms:created>
  <dcterms:modified xsi:type="dcterms:W3CDTF">2016-12-05T13:04:18Z</dcterms:modified>
</cp:coreProperties>
</file>