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70" autoAdjust="0"/>
  </p:normalViewPr>
  <p:slideViewPr>
    <p:cSldViewPr>
      <p:cViewPr varScale="1">
        <p:scale>
          <a:sx n="110" d="100"/>
          <a:sy n="110" d="100"/>
        </p:scale>
        <p:origin x="9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604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195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460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693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623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039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255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331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536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516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889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C9184-3A36-4D94-89C4-7C598EB0AF1F}" type="datetimeFigureOut">
              <a:rPr lang="sr-Latn-CS" smtClean="0"/>
              <a:pPr/>
              <a:t>13.9.2016.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9FAD8-C079-415F-B1E1-5DCFCDCBCE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913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87624" y="1268760"/>
            <a:ext cx="6858000" cy="801043"/>
          </a:xfrm>
        </p:spPr>
        <p:txBody>
          <a:bodyPr/>
          <a:lstStyle/>
          <a:p>
            <a:r>
              <a:rPr lang="hr-HR" dirty="0"/>
              <a:t>Park prirode Lonjsko polje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283968" y="6237312"/>
            <a:ext cx="4752528" cy="360040"/>
          </a:xfrm>
        </p:spPr>
        <p:txBody>
          <a:bodyPr>
            <a:normAutofit/>
          </a:bodyPr>
          <a:lstStyle/>
          <a:p>
            <a:pPr algn="l"/>
            <a:r>
              <a:rPr lang="hr-HR" dirty="0"/>
              <a:t>Ljiljana Slunjski, OŠ Budaševo, Topolovac, Gušće</a:t>
            </a:r>
          </a:p>
        </p:txBody>
      </p:sp>
      <p:pic>
        <p:nvPicPr>
          <p:cNvPr id="5" name="Slika 4" descr="lonjsko polj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2492896"/>
            <a:ext cx="1800200" cy="22502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Arial Black" pitchFamily="34" charset="0"/>
              </a:rPr>
              <a:t>Smještaj</a:t>
            </a:r>
            <a:r>
              <a:rPr lang="hr-HR" dirty="0"/>
              <a:t>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Segoe Print" pitchFamily="2" charset="0"/>
              </a:rPr>
              <a:t>središnji dio RH, uz rijeku Savu</a:t>
            </a:r>
          </a:p>
          <a:p>
            <a:r>
              <a:rPr lang="hr-HR" dirty="0">
                <a:latin typeface="Segoe Print" pitchFamily="2" charset="0"/>
              </a:rPr>
              <a:t>livade, pašnjaci, poplavne šume hrasta lužnjaka </a:t>
            </a:r>
          </a:p>
          <a:p>
            <a:endParaRPr lang="hr-HR" dirty="0">
              <a:latin typeface="Segoe Print" pitchFamily="2" charset="0"/>
            </a:endParaRPr>
          </a:p>
          <a:p>
            <a:pPr>
              <a:buNone/>
            </a:pPr>
            <a:endParaRPr lang="hr-HR" dirty="0">
              <a:latin typeface="Segoe Print" pitchFamily="2" charset="0"/>
            </a:endParaRPr>
          </a:p>
        </p:txBody>
      </p:sp>
      <p:pic>
        <p:nvPicPr>
          <p:cNvPr id="4" name="Slika 3" descr="ppl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3356992"/>
            <a:ext cx="2664444" cy="1988085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>
                <a:solidFill>
                  <a:srgbClr val="FF0000"/>
                </a:solidFill>
                <a:latin typeface="Arial Black" pitchFamily="34" charset="0"/>
              </a:rPr>
              <a:t>Značajke: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>
                <a:latin typeface="Segoe Print" pitchFamily="2" charset="0"/>
                <a:cs typeface="Sakkal Majalla" pitchFamily="2" charset="-78"/>
              </a:rPr>
              <a:t>najveće zaštićeno močvarno područje u Hrvatskoj</a:t>
            </a:r>
          </a:p>
          <a:p>
            <a:r>
              <a:rPr lang="hr-HR" dirty="0">
                <a:latin typeface="Segoe Print" pitchFamily="2" charset="0"/>
                <a:cs typeface="Sakkal Majalla" pitchFamily="2" charset="-78"/>
              </a:rPr>
              <a:t>jedno od najvećih prebivališta ptica močvarica u Europi</a:t>
            </a:r>
          </a:p>
          <a:p>
            <a:r>
              <a:rPr lang="hr-HR" dirty="0">
                <a:latin typeface="Segoe Print" pitchFamily="2" charset="0"/>
                <a:cs typeface="Sakkal Majalla" pitchFamily="2" charset="-78"/>
              </a:rPr>
              <a:t>najveće mrjestilište slatkovodne ribe u Europi</a:t>
            </a:r>
          </a:p>
          <a:p>
            <a:r>
              <a:rPr lang="hr-HR" dirty="0">
                <a:latin typeface="Segoe Print" pitchFamily="2" charset="0"/>
                <a:cs typeface="Sakkal Majalla" pitchFamily="2" charset="-78"/>
              </a:rPr>
              <a:t>dva ornitološka rezervata – </a:t>
            </a:r>
            <a:r>
              <a:rPr lang="hr-HR" dirty="0" err="1">
                <a:latin typeface="Segoe Print" pitchFamily="2" charset="0"/>
                <a:cs typeface="Sakkal Majalla" pitchFamily="2" charset="-78"/>
              </a:rPr>
              <a:t>Krapje</a:t>
            </a:r>
            <a:r>
              <a:rPr lang="hr-HR" dirty="0">
                <a:latin typeface="Segoe Print" pitchFamily="2" charset="0"/>
                <a:cs typeface="Sakkal Majalla" pitchFamily="2" charset="-78"/>
              </a:rPr>
              <a:t> </a:t>
            </a:r>
            <a:r>
              <a:rPr lang="hr-HR" dirty="0" err="1">
                <a:latin typeface="Segoe Print" pitchFamily="2" charset="0"/>
                <a:cs typeface="Sakkal Majalla" pitchFamily="2" charset="-78"/>
              </a:rPr>
              <a:t>Đol</a:t>
            </a:r>
            <a:r>
              <a:rPr lang="hr-HR" dirty="0">
                <a:latin typeface="Segoe Print" pitchFamily="2" charset="0"/>
                <a:cs typeface="Sakkal Majalla" pitchFamily="2" charset="-78"/>
              </a:rPr>
              <a:t> i </a:t>
            </a:r>
            <a:r>
              <a:rPr lang="hr-HR" dirty="0" err="1">
                <a:latin typeface="Segoe Print" pitchFamily="2" charset="0"/>
                <a:cs typeface="Sakkal Majalla" pitchFamily="2" charset="-78"/>
              </a:rPr>
              <a:t>Rakita</a:t>
            </a:r>
            <a:endParaRPr lang="hr-HR" dirty="0">
              <a:latin typeface="Segoe Print" pitchFamily="2" charset="0"/>
              <a:cs typeface="Sakkal Majalla" pitchFamily="2" charset="-78"/>
            </a:endParaRPr>
          </a:p>
          <a:p>
            <a:r>
              <a:rPr lang="hr-HR" dirty="0">
                <a:latin typeface="Segoe Print" pitchFamily="2" charset="0"/>
                <a:cs typeface="Sakkal Majalla" pitchFamily="2" charset="-78"/>
              </a:rPr>
              <a:t>obitavalište rijetkih europskih životinja (crna roda, orao štekavac, siva i bijela čaplja, žličarka…)</a:t>
            </a:r>
          </a:p>
          <a:p>
            <a:endParaRPr lang="hr-HR" dirty="0">
              <a:latin typeface="Segoe Print" pitchFamily="2" charset="0"/>
              <a:cs typeface="Sakkal Majalla" pitchFamily="2" charset="-78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>
                <a:solidFill>
                  <a:srgbClr val="FF0000"/>
                </a:solidFill>
                <a:latin typeface="Arial Black" pitchFamily="34" charset="0"/>
              </a:rPr>
              <a:t>Čigoč</a:t>
            </a:r>
            <a:r>
              <a:rPr lang="hr-HR" dirty="0">
                <a:solidFill>
                  <a:srgbClr val="FF0000"/>
                </a:solidFill>
                <a:latin typeface="Arial Black" pitchFamily="34" charset="0"/>
              </a:rPr>
              <a:t>- Europsko selo roda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Segoe Print" pitchFamily="2" charset="0"/>
              </a:rPr>
              <a:t>selo koje se nalazi u sklopu parka prirode Lonjsko Polje</a:t>
            </a:r>
          </a:p>
          <a:p>
            <a:r>
              <a:rPr lang="hr-HR" dirty="0">
                <a:latin typeface="Segoe Print" pitchFamily="2" charset="0"/>
              </a:rPr>
              <a:t>selo s najmanje dimnjaka i najviše roda</a:t>
            </a:r>
          </a:p>
          <a:p>
            <a:r>
              <a:rPr lang="hr-HR" dirty="0">
                <a:latin typeface="Segoe Print" pitchFamily="2" charset="0"/>
              </a:rPr>
              <a:t>rode se gnijezde na krovovima kuća</a:t>
            </a:r>
          </a:p>
          <a:p>
            <a:r>
              <a:rPr lang="hr-HR" dirty="0">
                <a:latin typeface="Segoe Print" pitchFamily="2" charset="0"/>
              </a:rPr>
              <a:t>1994. </a:t>
            </a:r>
            <a:r>
              <a:rPr lang="hr-HR" dirty="0" err="1">
                <a:latin typeface="Segoe Print" pitchFamily="2" charset="0"/>
              </a:rPr>
              <a:t>Čigoč</a:t>
            </a:r>
            <a:r>
              <a:rPr lang="hr-HR" dirty="0">
                <a:latin typeface="Segoe Print" pitchFamily="2" charset="0"/>
              </a:rPr>
              <a:t> proglašen PRVIM EUROPSKIM SELOM RODA</a:t>
            </a:r>
          </a:p>
        </p:txBody>
      </p:sp>
      <p:pic>
        <p:nvPicPr>
          <p:cNvPr id="4" name="Slika 3" descr="ro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3786190"/>
            <a:ext cx="3841253" cy="255886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Arial Black" pitchFamily="34" charset="0"/>
              </a:rPr>
              <a:t>Rodina gnijezda</a:t>
            </a:r>
          </a:p>
        </p:txBody>
      </p:sp>
      <p:pic>
        <p:nvPicPr>
          <p:cNvPr id="4" name="Rezervirano mjesto sadržaja 3" descr="19_cigoc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89206" y="4063626"/>
            <a:ext cx="3497042" cy="2329568"/>
          </a:xfrm>
          <a:prstGeom prst="rect">
            <a:avLst/>
          </a:prstGeom>
        </p:spPr>
      </p:pic>
      <p:pic>
        <p:nvPicPr>
          <p:cNvPr id="5" name="Slika 4" descr="17_cigo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1381443"/>
            <a:ext cx="3558846" cy="2370739"/>
          </a:xfrm>
          <a:prstGeom prst="rect">
            <a:avLst/>
          </a:prstGeom>
        </p:spPr>
      </p:pic>
      <p:pic>
        <p:nvPicPr>
          <p:cNvPr id="6" name="Slika 5" descr="16_cigo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14942" y="4071942"/>
            <a:ext cx="3484558" cy="2321252"/>
          </a:xfrm>
          <a:prstGeom prst="rect">
            <a:avLst/>
          </a:prstGeom>
        </p:spPr>
      </p:pic>
      <p:sp>
        <p:nvSpPr>
          <p:cNvPr id="9" name="Okomiti svitak 8"/>
          <p:cNvSpPr/>
          <p:nvPr/>
        </p:nvSpPr>
        <p:spPr>
          <a:xfrm>
            <a:off x="785786" y="1628800"/>
            <a:ext cx="3500462" cy="165732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>
                <a:solidFill>
                  <a:schemeClr val="tx1"/>
                </a:solidFill>
              </a:rPr>
              <a:t>Dan roda u </a:t>
            </a:r>
            <a:r>
              <a:rPr lang="hr-HR" sz="2400" dirty="0" err="1">
                <a:solidFill>
                  <a:schemeClr val="tx1"/>
                </a:solidFill>
              </a:rPr>
              <a:t>Čigoču</a:t>
            </a:r>
            <a:r>
              <a:rPr lang="hr-HR" sz="2400" dirty="0">
                <a:solidFill>
                  <a:schemeClr val="tx1"/>
                </a:solidFill>
              </a:rPr>
              <a:t> – </a:t>
            </a:r>
            <a:r>
              <a:rPr lang="hr-HR" sz="2400" dirty="0" err="1">
                <a:solidFill>
                  <a:schemeClr val="tx1"/>
                </a:solidFill>
              </a:rPr>
              <a:t>Štrokovo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>
                <a:solidFill>
                  <a:srgbClr val="FF0000"/>
                </a:solidFill>
                <a:latin typeface="Arial Black" pitchFamily="34" charset="0"/>
              </a:rPr>
              <a:t>Slike Lonjskog polja</a:t>
            </a:r>
          </a:p>
        </p:txBody>
      </p:sp>
      <p:pic>
        <p:nvPicPr>
          <p:cNvPr id="4" name="Rezervirano mjesto sadržaja 3" descr="pplp kuć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28650" y="1800019"/>
            <a:ext cx="2575082" cy="1928826"/>
          </a:xfrm>
          <a:prstGeom prst="rect">
            <a:avLst/>
          </a:prstGeom>
        </p:spPr>
      </p:pic>
      <p:pic>
        <p:nvPicPr>
          <p:cNvPr id="5" name="Slika 4" descr="konj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3957" y="3873635"/>
            <a:ext cx="2599775" cy="1947322"/>
          </a:xfrm>
          <a:prstGeom prst="rect">
            <a:avLst/>
          </a:prstGeom>
        </p:spPr>
      </p:pic>
      <p:pic>
        <p:nvPicPr>
          <p:cNvPr id="7" name="Slika 6" descr="pplpz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07904" y="1988840"/>
            <a:ext cx="4514864" cy="3266436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123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Sakkal Majalla</vt:lpstr>
      <vt:lpstr>Segoe Print</vt:lpstr>
      <vt:lpstr>Office Theme</vt:lpstr>
      <vt:lpstr>Park prirode Lonjsko polje</vt:lpstr>
      <vt:lpstr>Smještaj </vt:lpstr>
      <vt:lpstr>Značajke:</vt:lpstr>
      <vt:lpstr>Čigoč- Europsko selo roda </vt:lpstr>
      <vt:lpstr>Rodina gnijezda</vt:lpstr>
      <vt:lpstr>Slike Lonjskog polja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 prirode Lonjsko Polje</dc:title>
  <dc:creator>korisnik</dc:creator>
  <cp:lastModifiedBy>Maja Jelić-Kolar</cp:lastModifiedBy>
  <cp:revision>14</cp:revision>
  <dcterms:created xsi:type="dcterms:W3CDTF">2014-07-03T14:23:14Z</dcterms:created>
  <dcterms:modified xsi:type="dcterms:W3CDTF">2016-09-13T12:25:13Z</dcterms:modified>
</cp:coreProperties>
</file>