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60" r:id="rId4"/>
    <p:sldId id="272" r:id="rId5"/>
    <p:sldId id="273" r:id="rId6"/>
    <p:sldId id="274" r:id="rId7"/>
    <p:sldId id="275" r:id="rId8"/>
    <p:sldId id="276" r:id="rId9"/>
    <p:sldId id="265" r:id="rId10"/>
    <p:sldId id="277" r:id="rId11"/>
    <p:sldId id="278" r:id="rId12"/>
    <p:sldId id="279" r:id="rId13"/>
    <p:sldId id="280" r:id="rId14"/>
    <p:sldId id="281" r:id="rId15"/>
    <p:sldId id="282" r:id="rId16"/>
    <p:sldId id="264" r:id="rId17"/>
    <p:sldId id="262" r:id="rId18"/>
    <p:sldId id="261" r:id="rId19"/>
    <p:sldId id="283" r:id="rId2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2B47-B0E3-491F-98E5-FC3ED647BD28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7311A-38D3-4411-994C-258E57EA27A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2B47-B0E3-491F-98E5-FC3ED647BD28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7311A-38D3-4411-994C-258E57EA27A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2B47-B0E3-491F-98E5-FC3ED647BD28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7311A-38D3-4411-994C-258E57EA27A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2B47-B0E3-491F-98E5-FC3ED647BD28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7311A-38D3-4411-994C-258E57EA27A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2B47-B0E3-491F-98E5-FC3ED647BD28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7311A-38D3-4411-994C-258E57EA27A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2B47-B0E3-491F-98E5-FC3ED647BD28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7311A-38D3-4411-994C-258E57EA27A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2B47-B0E3-491F-98E5-FC3ED647BD28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7311A-38D3-4411-994C-258E57EA27A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2B47-B0E3-491F-98E5-FC3ED647BD28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7311A-38D3-4411-994C-258E57EA27A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2B47-B0E3-491F-98E5-FC3ED647BD28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7311A-38D3-4411-994C-258E57EA27A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2B47-B0E3-491F-98E5-FC3ED647BD28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7311A-38D3-4411-994C-258E57EA27A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92B47-B0E3-491F-98E5-FC3ED647BD28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7311A-38D3-4411-994C-258E57EA27AC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92B47-B0E3-491F-98E5-FC3ED647BD28}" type="datetimeFigureOut">
              <a:rPr lang="sr-Latn-CS" smtClean="0"/>
              <a:pPr/>
              <a:t>8.9.2016.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7311A-38D3-4411-994C-258E57EA27AC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691680" y="2060848"/>
            <a:ext cx="5929322" cy="223224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4400" b="1" i="0" u="none" strike="noStrike" kern="120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4400" b="1" i="0" u="none" strike="noStrike" kern="1200" normalizeH="0" baseline="0" noProof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Pravilna prehrana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3200" b="1" i="0" u="none" strike="noStrike" kern="120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1"/>
          <p:cNvSpPr txBox="1"/>
          <p:nvPr/>
        </p:nvSpPr>
        <p:spPr>
          <a:xfrm>
            <a:off x="4932040" y="6237312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sr-Latn-C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/>
              <a:t>Ivana </a:t>
            </a:r>
            <a:r>
              <a:rPr lang="hr-HR" dirty="0" err="1"/>
              <a:t>Gluhačić</a:t>
            </a:r>
            <a:r>
              <a:rPr lang="hr-HR" dirty="0"/>
              <a:t>, OŠ Julija Klovića, Zagreb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5576" y="548680"/>
            <a:ext cx="7358114" cy="563231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r-HR" sz="3600" b="1" dirty="0">
                <a:solidFill>
                  <a:srgbClr val="00B050"/>
                </a:solidFill>
              </a:rPr>
              <a:t>Baza piramide - žitarice</a:t>
            </a:r>
          </a:p>
          <a:p>
            <a:r>
              <a:rPr lang="hr-HR" sz="3600" b="1" dirty="0">
                <a:solidFill>
                  <a:srgbClr val="FF0000"/>
                </a:solidFill>
              </a:rPr>
              <a:t>Kruh, žitarice, riža i tjestenina… - preporučuje se 6 porcija dnevno</a:t>
            </a:r>
          </a:p>
          <a:p>
            <a:r>
              <a:rPr lang="hr-HR" sz="3600" dirty="0"/>
              <a:t>Ova grupa namirnica jako je važna – iz nje naš organizam dobiva energiju potrebnu za rast, igru i učenje, kao i vitamine. Ove namirnice sadrže i dosta prehrambenih vlakana koja su jako važna jer pospješuju rad crijeve i pomažu očuvanju zdravlja.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5576" y="620688"/>
            <a:ext cx="7143800" cy="563231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r-HR" sz="4000" b="1" dirty="0">
                <a:solidFill>
                  <a:srgbClr val="00B050"/>
                </a:solidFill>
              </a:rPr>
              <a:t>Drugi red piramide - povrće i voće</a:t>
            </a:r>
          </a:p>
          <a:p>
            <a:r>
              <a:rPr lang="hr-HR" sz="4000" b="1" dirty="0">
                <a:solidFill>
                  <a:srgbClr val="FF0000"/>
                </a:solidFill>
              </a:rPr>
              <a:t>Povrće – preporučuju se 3 porcije dnevno</a:t>
            </a:r>
          </a:p>
          <a:p>
            <a:r>
              <a:rPr lang="hr-HR" sz="4000" dirty="0"/>
              <a:t>Povrće sadrži puno vitamina i minerala iznimno važnih za zdravlje. U povrću ima dosta vitamina koji su jako važni za dobar vid i zdravu kožu.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3568" y="1052736"/>
            <a:ext cx="7215238" cy="452431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r-HR" sz="3600" b="1" dirty="0">
                <a:solidFill>
                  <a:srgbClr val="FF0000"/>
                </a:solidFill>
              </a:rPr>
              <a:t>Voće – preporučuju se 2 porcije dnevno</a:t>
            </a:r>
          </a:p>
          <a:p>
            <a:r>
              <a:rPr lang="hr-HR" sz="3600" dirty="0"/>
              <a:t>Voće je zapravo slatkiš koji gotov dolazi iz prirode. Vrlo je zdravo. Daje organizmu dovoljno važnih vitamina i minerala. U voću ima puno vitamina C koji pomažu očuvanju zdravlja i potiču rast stanica.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620688"/>
            <a:ext cx="7143800" cy="563231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r-HR" sz="3600" b="1" dirty="0">
                <a:solidFill>
                  <a:srgbClr val="00B050"/>
                </a:solidFill>
              </a:rPr>
              <a:t>Treći red piramide - mlijeko, meso, riba...</a:t>
            </a:r>
          </a:p>
          <a:p>
            <a:r>
              <a:rPr lang="hr-HR" sz="3600" b="1" dirty="0">
                <a:solidFill>
                  <a:srgbClr val="FF0000"/>
                </a:solidFill>
              </a:rPr>
              <a:t>Mlijeko, jogurt, sir… - preporučuju se 2 porcije dnevno</a:t>
            </a:r>
          </a:p>
          <a:p>
            <a:r>
              <a:rPr lang="hr-HR" sz="3600" dirty="0"/>
              <a:t>Glavni sastojak koji dobivamo iz ovih namirnica je mineral kalcij. Trebamo ga da bismo imali jake kosti i zube. Ali više puta treba uzeti jogurt, obrano mlijeko i svježi sir, a katkad maslac i masniji tvrdi ili topljeni sir.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3568" y="548680"/>
            <a:ext cx="7286676" cy="618630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r-HR" sz="3600" b="1" dirty="0">
                <a:solidFill>
                  <a:srgbClr val="FF0000"/>
                </a:solidFill>
              </a:rPr>
              <a:t>Meso, perad, riba, jaja, grah, leća, soja, slanutak i orasi, lješnjaci, bademi, pistacija, kikiriki – preporučuju se 2 porcije dnevno</a:t>
            </a:r>
          </a:p>
          <a:p>
            <a:r>
              <a:rPr lang="hr-HR" sz="3600" dirty="0"/>
              <a:t>Najvažnije što naš organizam treba iz ovih namirnica su bjelančevine (koje nam pomažu izgraditi jake mišiće) i željezo (koje je potrebno za odvijanje važnih procesa u našem tijelu). Orasi, bademi, lješnjaci, pistaciji, kikiriki odlične su grickalice i vrlo su hranjivi.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620688"/>
            <a:ext cx="7072362" cy="55092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r-HR" sz="4400" b="1" dirty="0">
                <a:solidFill>
                  <a:srgbClr val="00B050"/>
                </a:solidFill>
              </a:rPr>
              <a:t>Vrh piramide - slatkiši i masti</a:t>
            </a:r>
          </a:p>
          <a:p>
            <a:r>
              <a:rPr lang="hr-HR" sz="4400" b="1" dirty="0">
                <a:solidFill>
                  <a:srgbClr val="FF0000"/>
                </a:solidFill>
              </a:rPr>
              <a:t>Slatkiši, masna i slana hrana - što manje</a:t>
            </a:r>
          </a:p>
          <a:p>
            <a:r>
              <a:rPr lang="hr-HR" sz="4400" dirty="0"/>
              <a:t>Ove namirnice treba jesti u malim količinama. Hrana koja sadrži puno masti, šećera i soli ne osigurava dovoljno osnovnih hranjivih tvari.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9552" y="692696"/>
            <a:ext cx="7215238" cy="563231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4000" b="1" dirty="0">
                <a:solidFill>
                  <a:srgbClr val="00B050"/>
                </a:solidFill>
              </a:rPr>
              <a:t>Šest glavnih skupina namirnica:</a:t>
            </a:r>
          </a:p>
          <a:p>
            <a:endParaRPr lang="hr-HR" sz="4000" dirty="0"/>
          </a:p>
          <a:p>
            <a:pPr>
              <a:buFont typeface="Wingdings" pitchFamily="2" charset="2"/>
              <a:buChar char="v"/>
            </a:pPr>
            <a:r>
              <a:rPr lang="hr-HR" sz="4000" dirty="0"/>
              <a:t> žitarice i proizvodi od žitarica, riža, kruh, tjestenina</a:t>
            </a:r>
          </a:p>
          <a:p>
            <a:pPr>
              <a:buFont typeface="Wingdings" pitchFamily="2" charset="2"/>
              <a:buChar char="v"/>
            </a:pPr>
            <a:r>
              <a:rPr lang="hr-HR" sz="4000" dirty="0"/>
              <a:t> voće</a:t>
            </a:r>
          </a:p>
          <a:p>
            <a:pPr>
              <a:buFont typeface="Wingdings" pitchFamily="2" charset="2"/>
              <a:buChar char="v"/>
            </a:pPr>
            <a:r>
              <a:rPr lang="hr-HR" sz="4000" dirty="0"/>
              <a:t> povrće</a:t>
            </a:r>
          </a:p>
          <a:p>
            <a:pPr>
              <a:buFont typeface="Wingdings" pitchFamily="2" charset="2"/>
              <a:buChar char="v"/>
            </a:pPr>
            <a:r>
              <a:rPr lang="hr-HR" sz="4000" dirty="0"/>
              <a:t> mlijeko i mliječni proizvodi</a:t>
            </a:r>
          </a:p>
          <a:p>
            <a:pPr>
              <a:buFont typeface="Wingdings" pitchFamily="2" charset="2"/>
              <a:buChar char="v"/>
            </a:pPr>
            <a:r>
              <a:rPr lang="hr-HR" sz="4000" dirty="0"/>
              <a:t> meso, riba i jaja</a:t>
            </a:r>
          </a:p>
          <a:p>
            <a:pPr>
              <a:buFont typeface="Wingdings" pitchFamily="2" charset="2"/>
              <a:buChar char="v"/>
            </a:pPr>
            <a:r>
              <a:rPr lang="hr-HR" sz="4000" dirty="0"/>
              <a:t> masti, ulja, slatkiši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5576" y="764704"/>
            <a:ext cx="7215238" cy="526297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</a:rPr>
              <a:t>Svakodnevno…</a:t>
            </a:r>
            <a:endParaRPr lang="hr-HR" sz="2400" b="1" dirty="0">
              <a:solidFill>
                <a:srgbClr val="FF0000"/>
              </a:solidFill>
            </a:endParaRPr>
          </a:p>
          <a:p>
            <a:endParaRPr lang="vi-VN" sz="2400" b="1" dirty="0"/>
          </a:p>
          <a:p>
            <a:pPr>
              <a:buFont typeface="Wingdings" pitchFamily="2" charset="2"/>
              <a:buChar char="v"/>
            </a:pPr>
            <a:r>
              <a:rPr lang="hr-HR" sz="2400" dirty="0"/>
              <a:t>j</a:t>
            </a:r>
            <a:r>
              <a:rPr lang="vi-VN" sz="2400" dirty="0"/>
              <a:t>ed</a:t>
            </a:r>
            <a:r>
              <a:rPr lang="hr-HR" sz="2400" dirty="0"/>
              <a:t>i </a:t>
            </a:r>
            <a:r>
              <a:rPr lang="vi-VN" sz="2400" dirty="0"/>
              <a:t>raznoliko;</a:t>
            </a:r>
          </a:p>
          <a:p>
            <a:pPr>
              <a:buFont typeface="Wingdings" pitchFamily="2" charset="2"/>
              <a:buChar char="v"/>
            </a:pPr>
            <a:r>
              <a:rPr lang="hr-HR" sz="2400" dirty="0"/>
              <a:t> </a:t>
            </a:r>
            <a:r>
              <a:rPr lang="vi-VN" sz="2400" dirty="0"/>
              <a:t>ne preskač</a:t>
            </a:r>
            <a:r>
              <a:rPr lang="hr-HR" sz="2400" dirty="0"/>
              <a:t>i</a:t>
            </a:r>
            <a:r>
              <a:rPr lang="vi-VN" sz="2400" dirty="0"/>
              <a:t> doručak (utječe na IQ i uspjeh u školi);</a:t>
            </a:r>
          </a:p>
          <a:p>
            <a:pPr>
              <a:buFont typeface="Wingdings" pitchFamily="2" charset="2"/>
              <a:buChar char="v"/>
            </a:pPr>
            <a:r>
              <a:rPr lang="hr-HR" sz="2400" dirty="0"/>
              <a:t> </a:t>
            </a:r>
            <a:r>
              <a:rPr lang="vi-VN" sz="2400" dirty="0"/>
              <a:t>jed</a:t>
            </a:r>
            <a:r>
              <a:rPr lang="hr-HR" sz="2400" dirty="0"/>
              <a:t>i</a:t>
            </a:r>
            <a:r>
              <a:rPr lang="vi-VN" sz="2400" dirty="0"/>
              <a:t> svakih 4 do 6 sati (za djecu do 10 god.), tj. da ima</a:t>
            </a:r>
            <a:r>
              <a:rPr lang="hr-HR" sz="2400" dirty="0"/>
              <a:t>š</a:t>
            </a:r>
            <a:r>
              <a:rPr lang="vi-VN" sz="2400" dirty="0"/>
              <a:t> tri glavna obroka i dva međuobroka;</a:t>
            </a:r>
          </a:p>
          <a:p>
            <a:pPr>
              <a:buFont typeface="Wingdings" pitchFamily="2" charset="2"/>
              <a:buChar char="v"/>
            </a:pPr>
            <a:r>
              <a:rPr lang="hr-HR" sz="2400" dirty="0"/>
              <a:t> </a:t>
            </a:r>
            <a:r>
              <a:rPr lang="vi-VN" sz="2400" dirty="0"/>
              <a:t>uravnoteži unos hrane i tjelesnu aktivnost;</a:t>
            </a:r>
          </a:p>
          <a:p>
            <a:pPr>
              <a:buFont typeface="Wingdings" pitchFamily="2" charset="2"/>
              <a:buChar char="v"/>
            </a:pPr>
            <a:r>
              <a:rPr lang="hr-HR" sz="2400" dirty="0"/>
              <a:t> </a:t>
            </a:r>
            <a:r>
              <a:rPr lang="vi-VN" sz="2400" dirty="0"/>
              <a:t>u prehranu uključi dovoljno žitarica koje su osnovni izvor energije, povrća i voća</a:t>
            </a:r>
          </a:p>
          <a:p>
            <a:pPr>
              <a:buFont typeface="Wingdings" pitchFamily="2" charset="2"/>
              <a:buChar char="v"/>
            </a:pPr>
            <a:r>
              <a:rPr lang="hr-HR" sz="2400" dirty="0"/>
              <a:t> </a:t>
            </a:r>
            <a:r>
              <a:rPr lang="vi-VN" sz="2400" dirty="0"/>
              <a:t>u prehranu uključi dovoljno hrane koja sadrži kalcija i željeza te bjelančevina za kojima su potrebe povećane tijekom rasta</a:t>
            </a:r>
          </a:p>
          <a:p>
            <a:pPr>
              <a:buFont typeface="Wingdings" pitchFamily="2" charset="2"/>
              <a:buChar char="v"/>
            </a:pPr>
            <a:r>
              <a:rPr lang="hr-HR" sz="2400" dirty="0"/>
              <a:t> </a:t>
            </a:r>
            <a:r>
              <a:rPr lang="vi-VN" sz="2400" dirty="0"/>
              <a:t>izbjegava</a:t>
            </a:r>
            <a:r>
              <a:rPr lang="hr-HR" sz="2400" dirty="0"/>
              <a:t>j</a:t>
            </a:r>
            <a:r>
              <a:rPr lang="vi-VN" sz="2400" dirty="0"/>
              <a:t> masnu, slanu i previše slatku hranu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548680"/>
            <a:ext cx="7072362" cy="452431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r-HR" sz="4800" b="1" dirty="0">
                <a:solidFill>
                  <a:srgbClr val="FF0000"/>
                </a:solidFill>
              </a:rPr>
              <a:t>Izbjegavajte veće količine slatkiša, slatkih napitaka i gaziranih pića, čipsa i bombona koji sadrže puno kalorija. </a:t>
            </a:r>
            <a:endParaRPr lang="hr-HR" sz="48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sz="48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1052736"/>
            <a:ext cx="7643834" cy="378565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hr-HR" sz="4800" b="1" dirty="0">
                <a:solidFill>
                  <a:srgbClr val="00B050"/>
                </a:solidFill>
              </a:rPr>
              <a:t>I ne zaboravite...</a:t>
            </a:r>
          </a:p>
          <a:p>
            <a:endParaRPr lang="hr-HR" sz="4800" b="1" dirty="0">
              <a:solidFill>
                <a:srgbClr val="00B050"/>
              </a:solidFill>
            </a:endParaRPr>
          </a:p>
          <a:p>
            <a:r>
              <a:rPr lang="hr-HR" sz="4800" b="1" dirty="0">
                <a:solidFill>
                  <a:srgbClr val="00B050"/>
                </a:solidFill>
              </a:rPr>
              <a:t>Važno je odabrati zdravu hranu svaki dan!</a:t>
            </a:r>
          </a:p>
          <a:p>
            <a:endParaRPr lang="hr-HR" sz="48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71600" y="620688"/>
            <a:ext cx="7215238" cy="59093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sz="5400" b="1" dirty="0">
                <a:solidFill>
                  <a:srgbClr val="00B050"/>
                </a:solidFill>
              </a:rPr>
              <a:t>Pravilnom prehranom mogu se spriječiti mnoge bolesti (gojaznost, dijabetes, alergija...) i osigurati potpuni fizički i psihički razvoj.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692696"/>
            <a:ext cx="7215238" cy="563231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vi-VN" sz="4000" dirty="0">
                <a:latin typeface="Arial" panose="020B0604020202020204" pitchFamily="34" charset="0"/>
                <a:cs typeface="Arial" panose="020B0604020202020204" pitchFamily="34" charset="0"/>
              </a:rPr>
              <a:t>Prehrana </a:t>
            </a:r>
            <a:r>
              <a:rPr lang="hr-HR" sz="4000" dirty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vi-VN" sz="4000" dirty="0">
                <a:latin typeface="Arial" panose="020B0604020202020204" pitchFamily="34" charset="0"/>
                <a:cs typeface="Arial" panose="020B0604020202020204" pitchFamily="34" charset="0"/>
              </a:rPr>
              <a:t>treba sastojati od triju glavnih obroka</a:t>
            </a:r>
            <a:endParaRPr lang="hr-H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vi-VN" sz="4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vi-VN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doručka</a:t>
            </a:r>
            <a:r>
              <a:rPr lang="vi-VN" sz="4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hr-H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hr-HR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ručka</a:t>
            </a:r>
            <a:r>
              <a:rPr lang="vi-VN" sz="4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hr-H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hr-HR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večere</a:t>
            </a:r>
            <a:r>
              <a:rPr lang="vi-VN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H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4000" dirty="0">
                <a:latin typeface="Arial" panose="020B0604020202020204" pitchFamily="34" charset="0"/>
                <a:cs typeface="Arial" panose="020B0604020202020204" pitchFamily="34" charset="0"/>
              </a:rPr>
              <a:t>uz koje imamo i dva manja </a:t>
            </a:r>
            <a:r>
              <a:rPr lang="vi-VN" sz="4000" dirty="0">
                <a:latin typeface="Arial" panose="020B0604020202020204" pitchFamily="34" charset="0"/>
                <a:cs typeface="Arial" panose="020B0604020202020204" pitchFamily="34" charset="0"/>
              </a:rPr>
              <a:t>međuobroka – </a:t>
            </a:r>
            <a:endParaRPr lang="hr-H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40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vi-VN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zajutr</a:t>
            </a:r>
            <a:r>
              <a:rPr lang="hr-HR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vi-VN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vi-VN" sz="4000" b="1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endParaRPr lang="hr-HR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40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vi-VN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užin</a:t>
            </a:r>
            <a:r>
              <a:rPr lang="hr-HR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vi-VN" sz="4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hr-HR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image.slidesharecdn.com/koszdravaprehrana-100507193351-phpapp01/95/slide-11-728.jpg?132029837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78119"/>
            <a:ext cx="7128792" cy="6395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image.slidesharecdn.com/koszdravaprehrana-100507193351-phpapp01/95/slide-17-728.jpg?132029837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-8636"/>
            <a:ext cx="764383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image.slidesharecdn.com/koszdravaprehrana-100507193351-phpapp01/95/slide-23-728.jpg?132029837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-1"/>
            <a:ext cx="762002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image.slidesharecdn.com/koszdravaprehrana-100507193351-phpapp01/95/slide-25-728.jpg?132029837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0"/>
            <a:ext cx="764383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image.slidesharecdn.com/koszdravaprehrana-100507193351-phpapp01/95/slide-27-728.jpg?132029837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0"/>
            <a:ext cx="7715272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332656"/>
            <a:ext cx="7072362" cy="63709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hr-HR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Piramida zdrave prehrane</a:t>
            </a:r>
          </a:p>
          <a:p>
            <a:endParaRPr lang="hr-H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hr-H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Picture 4" descr="http://www.coolinarika.com/repository/images/_variations/a/0/a0b33abd0c4e1740214393a51626fdae_view_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5072" y="1475664"/>
            <a:ext cx="5572164" cy="45476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571</Words>
  <Application>Microsoft Office PowerPoint</Application>
  <PresentationFormat>On-screen Show (4:3)</PresentationFormat>
  <Paragraphs>67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Ivana Gluhačić</dc:creator>
  <cp:lastModifiedBy>Maja Jelić-Kolar</cp:lastModifiedBy>
  <cp:revision>8</cp:revision>
  <dcterms:created xsi:type="dcterms:W3CDTF">2013-04-15T20:03:15Z</dcterms:created>
  <dcterms:modified xsi:type="dcterms:W3CDTF">2016-09-08T12:27:14Z</dcterms:modified>
</cp:coreProperties>
</file>