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10" r:id="rId4"/>
    <p:sldId id="257" r:id="rId5"/>
    <p:sldId id="304" r:id="rId6"/>
    <p:sldId id="267" r:id="rId7"/>
    <p:sldId id="268" r:id="rId8"/>
    <p:sldId id="309" r:id="rId9"/>
    <p:sldId id="316" r:id="rId10"/>
    <p:sldId id="297" r:id="rId11"/>
    <p:sldId id="258" r:id="rId12"/>
    <p:sldId id="259" r:id="rId13"/>
    <p:sldId id="312" r:id="rId14"/>
    <p:sldId id="313" r:id="rId15"/>
    <p:sldId id="317" r:id="rId16"/>
    <p:sldId id="318" r:id="rId17"/>
    <p:sldId id="319" r:id="rId18"/>
    <p:sldId id="274" r:id="rId19"/>
    <p:sldId id="287" r:id="rId20"/>
    <p:sldId id="277" r:id="rId21"/>
    <p:sldId id="260" r:id="rId22"/>
    <p:sldId id="261" r:id="rId23"/>
    <p:sldId id="288" r:id="rId24"/>
    <p:sldId id="300" r:id="rId25"/>
    <p:sldId id="301" r:id="rId26"/>
    <p:sldId id="262" r:id="rId27"/>
    <p:sldId id="263" r:id="rId28"/>
    <p:sldId id="264" r:id="rId29"/>
    <p:sldId id="265" r:id="rId30"/>
    <p:sldId id="292" r:id="rId31"/>
    <p:sldId id="269" r:id="rId32"/>
    <p:sldId id="266" r:id="rId33"/>
    <p:sldId id="306" r:id="rId34"/>
    <p:sldId id="303" r:id="rId35"/>
    <p:sldId id="305" r:id="rId36"/>
    <p:sldId id="278" r:id="rId37"/>
    <p:sldId id="279" r:id="rId38"/>
    <p:sldId id="272" r:id="rId39"/>
    <p:sldId id="302" r:id="rId40"/>
    <p:sldId id="332" r:id="rId41"/>
    <p:sldId id="327" r:id="rId42"/>
    <p:sldId id="321" r:id="rId43"/>
    <p:sldId id="271" r:id="rId44"/>
    <p:sldId id="286" r:id="rId45"/>
    <p:sldId id="282" r:id="rId46"/>
    <p:sldId id="324" r:id="rId47"/>
    <p:sldId id="276" r:id="rId48"/>
    <p:sldId id="291" r:id="rId49"/>
    <p:sldId id="295" r:id="rId50"/>
    <p:sldId id="283" r:id="rId51"/>
    <p:sldId id="325" r:id="rId52"/>
    <p:sldId id="326" r:id="rId53"/>
    <p:sldId id="329" r:id="rId54"/>
    <p:sldId id="331" r:id="rId55"/>
    <p:sldId id="330" r:id="rId56"/>
    <p:sldId id="284" r:id="rId57"/>
    <p:sldId id="281" r:id="rId58"/>
    <p:sldId id="328" r:id="rId59"/>
    <p:sldId id="320" r:id="rId60"/>
    <p:sldId id="294" r:id="rId6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D7060-302C-4104-885A-F4E6C469A2A3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F51CA-6C39-4630-BF6E-A9C29E648D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>
            <a:normAutofit/>
          </a:bodyPr>
          <a:lstStyle/>
          <a:p>
            <a:r>
              <a:rPr lang="hr-HR" b="1" dirty="0"/>
              <a:t>PRAVOPISNI SAVJETI</a:t>
            </a:r>
            <a:br>
              <a:rPr lang="hr-HR" dirty="0"/>
            </a:br>
            <a:r>
              <a:rPr lang="hr-HR" sz="3600" dirty="0"/>
              <a:t>prema Hrvatskome pravopisu Instituta za hrvatski jezik i jezikoslovlje</a:t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JA SAM …</a:t>
            </a:r>
            <a:r>
              <a:rPr lang="hr-HR" dirty="0"/>
              <a:t> PROFESORICA </a:t>
            </a:r>
            <a:r>
              <a:rPr lang="hr-HR" dirty="0">
                <a:solidFill>
                  <a:srgbClr val="FF0000"/>
                </a:solidFill>
              </a:rPr>
              <a:t>SAM </a:t>
            </a:r>
            <a:r>
              <a:rPr lang="hr-HR" dirty="0"/>
              <a:t>HRVATSKOG JEZIKA I KNJIŽEVNOSTI.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OBITELJ...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3200" dirty="0"/>
              <a:t>N KĆI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r-HR" sz="3200" dirty="0"/>
              <a:t>G KĆERI</a:t>
            </a:r>
          </a:p>
          <a:p>
            <a:pPr>
              <a:buNone/>
            </a:pPr>
            <a:r>
              <a:rPr lang="hr-HR" sz="3200" dirty="0"/>
              <a:t>D KĆERI</a:t>
            </a:r>
          </a:p>
          <a:p>
            <a:pPr>
              <a:buNone/>
            </a:pPr>
            <a:r>
              <a:rPr lang="hr-HR" sz="3200" dirty="0"/>
              <a:t>A KĆER</a:t>
            </a:r>
          </a:p>
          <a:p>
            <a:pPr>
              <a:buNone/>
            </a:pPr>
            <a:endParaRPr lang="hr-HR" sz="3200" dirty="0"/>
          </a:p>
          <a:p>
            <a:pPr>
              <a:buNone/>
            </a:pPr>
            <a:r>
              <a:rPr lang="hr-HR" sz="3200" dirty="0"/>
              <a:t>To je moja </a:t>
            </a:r>
            <a:r>
              <a:rPr lang="hr-HR" sz="3200" b="1" dirty="0">
                <a:solidFill>
                  <a:srgbClr val="FF0000"/>
                </a:solidFill>
              </a:rPr>
              <a:t>kći</a:t>
            </a:r>
            <a:r>
              <a:rPr lang="hr-HR" sz="3200" dirty="0"/>
              <a:t>.</a:t>
            </a:r>
          </a:p>
          <a:p>
            <a:pPr>
              <a:buNone/>
            </a:pPr>
            <a:r>
              <a:rPr lang="hr-HR" sz="3200" dirty="0"/>
              <a:t>Došao sam po svoju </a:t>
            </a:r>
            <a:r>
              <a:rPr lang="hr-HR" sz="3200" b="1" dirty="0">
                <a:solidFill>
                  <a:srgbClr val="FF0000"/>
                </a:solidFill>
              </a:rPr>
              <a:t>kćer</a:t>
            </a:r>
            <a:r>
              <a:rPr lang="hr-HR" sz="3200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sz="3200" dirty="0"/>
              <a:t>  N MATI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G MATERE</a:t>
            </a:r>
          </a:p>
          <a:p>
            <a:r>
              <a:rPr lang="hr-HR" sz="2800" dirty="0"/>
              <a:t>D MATERI</a:t>
            </a:r>
          </a:p>
          <a:p>
            <a:r>
              <a:rPr lang="hr-HR" sz="2800" dirty="0"/>
              <a:t>A MATER</a:t>
            </a:r>
          </a:p>
          <a:p>
            <a:endParaRPr lang="hr-HR" sz="2800" dirty="0"/>
          </a:p>
          <a:p>
            <a:endParaRPr lang="hr-HR" sz="2800" dirty="0"/>
          </a:p>
          <a:p>
            <a:r>
              <a:rPr lang="hr-HR" sz="2800" dirty="0"/>
              <a:t>ČEŠĆA UPORABA - MAJKA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VELIKO SLOVO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predsjednik Ivo Josipović, papa Franjo </a:t>
            </a:r>
            <a:r>
              <a:rPr lang="hr-HR" b="1" dirty="0">
                <a:solidFill>
                  <a:srgbClr val="FF0000"/>
                </a:solidFill>
              </a:rPr>
              <a:t>I.</a:t>
            </a:r>
            <a:r>
              <a:rPr lang="hr-HR" dirty="0"/>
              <a:t>, otac hrvatske književnosti Marko Marulić, otac domovine Ante Starčević 		</a:t>
            </a:r>
            <a:r>
              <a:rPr lang="hr-HR" sz="5200" b="1" dirty="0">
                <a:solidFill>
                  <a:srgbClr val="C00000"/>
                </a:solidFill>
              </a:rPr>
              <a:t>ALI!!!</a:t>
            </a:r>
          </a:p>
          <a:p>
            <a:pPr>
              <a:buNone/>
            </a:pPr>
            <a:r>
              <a:rPr lang="hr-HR" b="1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hr-HR" dirty="0"/>
              <a:t>Povodom kraja nastavne godine </a:t>
            </a:r>
            <a:r>
              <a:rPr lang="hr-HR" b="1" dirty="0">
                <a:solidFill>
                  <a:srgbClr val="FF0000"/>
                </a:solidFill>
              </a:rPr>
              <a:t>Predsjednik</a:t>
            </a:r>
            <a:r>
              <a:rPr lang="hr-HR" dirty="0"/>
              <a:t> je održao govor.</a:t>
            </a:r>
          </a:p>
          <a:p>
            <a:pPr lvl="1">
              <a:buNone/>
            </a:pPr>
            <a:endParaRPr lang="hr-HR" dirty="0"/>
          </a:p>
          <a:p>
            <a:pPr lvl="1"/>
            <a:r>
              <a:rPr lang="hr-HR" dirty="0"/>
              <a:t>Hrvatske je hodočasnike u Vatikanu pozdravio </a:t>
            </a:r>
            <a:r>
              <a:rPr lang="hr-HR" b="1" dirty="0">
                <a:solidFill>
                  <a:srgbClr val="FF0000"/>
                </a:solidFill>
              </a:rPr>
              <a:t>Papa</a:t>
            </a:r>
            <a:r>
              <a:rPr lang="hr-HR" dirty="0"/>
              <a:t>.</a:t>
            </a:r>
          </a:p>
          <a:p>
            <a:pPr lvl="1"/>
            <a:endParaRPr lang="hr-HR" dirty="0"/>
          </a:p>
          <a:p>
            <a:pPr lvl="1"/>
            <a:r>
              <a:rPr lang="hr-HR" b="1" dirty="0">
                <a:solidFill>
                  <a:srgbClr val="FF0000"/>
                </a:solidFill>
              </a:rPr>
              <a:t>Ocu Domovine </a:t>
            </a:r>
            <a:r>
              <a:rPr lang="hr-HR" dirty="0"/>
              <a:t>podignut je spomenik.</a:t>
            </a:r>
          </a:p>
          <a:p>
            <a:pPr lvl="1"/>
            <a:endParaRPr lang="hr-HR" dirty="0"/>
          </a:p>
          <a:p>
            <a:pPr lvl="1"/>
            <a:r>
              <a:rPr lang="hr-HR" dirty="0"/>
              <a:t>Učili smo o </a:t>
            </a:r>
            <a:r>
              <a:rPr lang="hr-HR" b="1" dirty="0">
                <a:solidFill>
                  <a:srgbClr val="FF0000"/>
                </a:solidFill>
              </a:rPr>
              <a:t>Ocu Hrvatske Književnosti</a:t>
            </a:r>
            <a:r>
              <a:rPr lang="hr-HR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hr-HR" sz="4000" dirty="0"/>
              <a:t>To je </a:t>
            </a:r>
            <a:r>
              <a:rPr lang="hr-HR" sz="4000" b="1" dirty="0">
                <a:solidFill>
                  <a:srgbClr val="FF0000"/>
                </a:solidFill>
              </a:rPr>
              <a:t>crkva</a:t>
            </a:r>
            <a:r>
              <a:rPr lang="hr-HR" sz="4000" dirty="0"/>
              <a:t> </a:t>
            </a:r>
            <a:r>
              <a:rPr lang="hr-HR" sz="4000" b="1" dirty="0">
                <a:solidFill>
                  <a:srgbClr val="FF0000"/>
                </a:solidFill>
              </a:rPr>
              <a:t>svetog</a:t>
            </a:r>
            <a:r>
              <a:rPr lang="hr-HR" sz="4000" dirty="0"/>
              <a:t> Marka.</a:t>
            </a:r>
          </a:p>
          <a:p>
            <a:r>
              <a:rPr lang="hr-HR" sz="4000" dirty="0"/>
              <a:t>To je </a:t>
            </a:r>
            <a:r>
              <a:rPr lang="hr-HR" sz="4000" b="1" dirty="0">
                <a:solidFill>
                  <a:srgbClr val="FF0000"/>
                </a:solidFill>
              </a:rPr>
              <a:t>Sveti</a:t>
            </a:r>
            <a:r>
              <a:rPr lang="hr-HR" sz="4000" dirty="0"/>
              <a:t> Marko.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sz="4000" dirty="0"/>
              <a:t>Danas je blagdan </a:t>
            </a:r>
            <a:r>
              <a:rPr lang="hr-HR" sz="4000" b="1" dirty="0">
                <a:solidFill>
                  <a:srgbClr val="FF0000"/>
                </a:solidFill>
              </a:rPr>
              <a:t>Svete</a:t>
            </a:r>
            <a:r>
              <a:rPr lang="hr-HR" sz="4000" dirty="0"/>
              <a:t> Ane. Danas je </a:t>
            </a:r>
            <a:r>
              <a:rPr lang="hr-HR" sz="4000" b="1" dirty="0">
                <a:solidFill>
                  <a:srgbClr val="FF0000"/>
                </a:solidFill>
              </a:rPr>
              <a:t>Sveta</a:t>
            </a:r>
            <a:r>
              <a:rPr lang="hr-HR" sz="4000" dirty="0"/>
              <a:t> Ana.</a:t>
            </a:r>
          </a:p>
          <a:p>
            <a:r>
              <a:rPr lang="hr-HR" sz="4000" dirty="0"/>
              <a:t>Svi su mi sve</a:t>
            </a:r>
            <a:r>
              <a:rPr lang="hr-HR" sz="4000" b="1" dirty="0">
                <a:solidFill>
                  <a:srgbClr val="C00000"/>
                </a:solidFill>
              </a:rPr>
              <a:t>tci</a:t>
            </a:r>
            <a:r>
              <a:rPr lang="hr-HR" sz="4000" dirty="0"/>
              <a:t> dragi, ali najdraža mi je </a:t>
            </a:r>
            <a:r>
              <a:rPr lang="hr-HR" sz="4000" b="1" dirty="0">
                <a:solidFill>
                  <a:srgbClr val="FF0000"/>
                </a:solidFill>
              </a:rPr>
              <a:t>sveta</a:t>
            </a:r>
            <a:r>
              <a:rPr lang="hr-HR" sz="4000" dirty="0"/>
              <a:t> Ana.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txBody>
          <a:bodyPr>
            <a:normAutofit/>
          </a:bodyPr>
          <a:lstStyle/>
          <a:p>
            <a:r>
              <a:rPr lang="hr-HR" dirty="0"/>
              <a:t>Blažena Djevica Marija, Presveto Trojstvo, Gospa Trsatska, Jaganjac Božji, Božji Poslanik, Muka Isusova, Sveti Križ, Kraljica Svete Krunice, Dalaj-Lama Četrnaesti (</a:t>
            </a:r>
            <a:r>
              <a:rPr lang="hr-HR" b="1" dirty="0">
                <a:solidFill>
                  <a:srgbClr val="C00000"/>
                </a:solidFill>
              </a:rPr>
              <a:t>XIV.</a:t>
            </a:r>
            <a:r>
              <a:rPr lang="hr-HR" dirty="0"/>
              <a:t>)</a:t>
            </a:r>
          </a:p>
          <a:p>
            <a:endParaRPr lang="hr-HR" dirty="0"/>
          </a:p>
          <a:p>
            <a:r>
              <a:rPr lang="hr-HR" b="1" dirty="0"/>
              <a:t>Katolička Crkva </a:t>
            </a:r>
            <a:r>
              <a:rPr lang="hr-HR" dirty="0"/>
              <a:t>je vjerska zajednica, a </a:t>
            </a:r>
            <a:r>
              <a:rPr lang="hr-HR" b="1" dirty="0"/>
              <a:t>crkva</a:t>
            </a:r>
            <a:r>
              <a:rPr lang="hr-HR" dirty="0"/>
              <a:t> je građevina.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71480"/>
            <a:ext cx="4038600" cy="5554683"/>
          </a:xfrm>
        </p:spPr>
        <p:txBody>
          <a:bodyPr>
            <a:normAutofit/>
          </a:bodyPr>
          <a:lstStyle/>
          <a:p>
            <a:r>
              <a:rPr lang="hr-HR" sz="3200" b="1" dirty="0"/>
              <a:t>crkva</a:t>
            </a:r>
            <a:r>
              <a:rPr lang="hr-HR" sz="3200" dirty="0"/>
              <a:t> bezg(j)rešnog začeća Blažene Djevice Marije, </a:t>
            </a:r>
            <a:r>
              <a:rPr lang="hr-HR" sz="3200" b="1" dirty="0"/>
              <a:t>crkva</a:t>
            </a:r>
            <a:r>
              <a:rPr lang="hr-HR" sz="3200" dirty="0"/>
              <a:t> svetog Franje Asiškog, </a:t>
            </a:r>
            <a:r>
              <a:rPr lang="hr-HR" sz="3200" b="1" dirty="0"/>
              <a:t>crkva</a:t>
            </a:r>
            <a:r>
              <a:rPr lang="hr-HR" sz="3200" dirty="0"/>
              <a:t> Svetog  Križa, </a:t>
            </a:r>
            <a:r>
              <a:rPr lang="hr-HR" sz="3200" b="1" dirty="0"/>
              <a:t>katedrala</a:t>
            </a:r>
            <a:r>
              <a:rPr lang="hr-HR" sz="3200" dirty="0"/>
              <a:t> svetog Stjepana (zagrebačka katedrala), </a:t>
            </a:r>
            <a:r>
              <a:rPr lang="hr-HR" sz="3200" b="1" dirty="0"/>
              <a:t>džamija</a:t>
            </a:r>
            <a:r>
              <a:rPr lang="hr-HR" sz="3200" dirty="0"/>
              <a:t> Esme sultanije, zagrebačka džamija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PUTUJMO</a:t>
            </a:r>
            <a:r>
              <a:rPr lang="hr-HR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Prošla sam </a:t>
            </a:r>
            <a:r>
              <a:rPr lang="hr-HR" b="1" dirty="0"/>
              <a:t>Lijepu Našu </a:t>
            </a:r>
            <a:r>
              <a:rPr lang="hr-HR" dirty="0"/>
              <a:t>(Hrvatsku). Želja mi je posjetiti  </a:t>
            </a:r>
            <a:r>
              <a:rPr lang="hr-HR" b="1" dirty="0"/>
              <a:t>Zemlju Tisuću Jezera </a:t>
            </a:r>
            <a:r>
              <a:rPr lang="hr-HR" dirty="0"/>
              <a:t>(Finsku) i </a:t>
            </a:r>
            <a:r>
              <a:rPr lang="hr-HR" b="1" dirty="0"/>
              <a:t>Veliku Jabuku</a:t>
            </a:r>
            <a:r>
              <a:rPr lang="hr-HR" dirty="0"/>
              <a:t> (New York).</a:t>
            </a:r>
          </a:p>
          <a:p>
            <a:endParaRPr lang="hr-HR" dirty="0"/>
          </a:p>
          <a:p>
            <a:r>
              <a:rPr lang="hr-HR" dirty="0"/>
              <a:t>Ipak, prvo će mi odredište biti </a:t>
            </a:r>
            <a:r>
              <a:rPr lang="hr-HR" b="1" dirty="0"/>
              <a:t>Stari svijet </a:t>
            </a:r>
            <a:r>
              <a:rPr lang="hr-HR" dirty="0"/>
              <a:t>(Europa, Azija i Afrika), točnije </a:t>
            </a:r>
            <a:r>
              <a:rPr lang="hr-HR" b="1" dirty="0"/>
              <a:t>Stari Kontinent </a:t>
            </a:r>
            <a:r>
              <a:rPr lang="hr-HR" dirty="0"/>
              <a:t>(Europa), i to </a:t>
            </a:r>
            <a:r>
              <a:rPr lang="hr-HR" b="1" dirty="0"/>
              <a:t>Grad Svjetlosti </a:t>
            </a:r>
            <a:r>
              <a:rPr lang="hr-HR" dirty="0"/>
              <a:t>(Pariz).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malo slovo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RAZDOBLJA, POKRETI, RELIGIJE, SMJEROVI, ŠKOLE, REFORME</a:t>
            </a:r>
          </a:p>
          <a:p>
            <a:r>
              <a:rPr lang="hr-HR" sz="3000" dirty="0"/>
              <a:t>holokaust, hrvatsko proljeće, hrvatski narodni preporod, praško proljeće</a:t>
            </a:r>
          </a:p>
          <a:p>
            <a:r>
              <a:rPr lang="hr-HR" sz="3000" dirty="0"/>
              <a:t>budizam, kršćanstvo, barok, gotika, srednji vijek</a:t>
            </a:r>
          </a:p>
          <a:p>
            <a:r>
              <a:rPr lang="hr-HR" sz="3000" dirty="0"/>
              <a:t>novi val, ozaljski krug, riječka filološka škola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VJERSKI SLUŽBENICI, VJERSKA RAZDOBLJA, DIJELOVA CRKVENE GODINE, OPĆIH SIMBOLA I POJMOVA</a:t>
            </a:r>
          </a:p>
          <a:p>
            <a:r>
              <a:rPr lang="hr-HR" sz="3000" dirty="0"/>
              <a:t>papa, dalaj-lama, protestant, židov, franjevac</a:t>
            </a:r>
          </a:p>
          <a:p>
            <a:r>
              <a:rPr lang="hr-HR" sz="3000" dirty="0"/>
              <a:t>advent, korizma, prva pričest, ramazan, sveta potvrda, bar micva, šabat, sveta misa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038600" cy="5554683"/>
          </a:xfrm>
        </p:spPr>
        <p:txBody>
          <a:bodyPr>
            <a:normAutofit fontScale="92500" lnSpcReduction="20000"/>
          </a:bodyPr>
          <a:lstStyle/>
          <a:p>
            <a:r>
              <a:rPr lang="hr-HR" sz="3600" dirty="0"/>
              <a:t>Brad Pitt- </a:t>
            </a:r>
            <a:r>
              <a:rPr lang="hr-HR" sz="3600" b="1" dirty="0"/>
              <a:t>bredpitovski</a:t>
            </a:r>
          </a:p>
          <a:p>
            <a:r>
              <a:rPr lang="hr-HR" sz="3600" dirty="0"/>
              <a:t>Forrest Gump – </a:t>
            </a:r>
            <a:r>
              <a:rPr lang="hr-HR" sz="3600" b="1" dirty="0"/>
              <a:t>forestgampovski</a:t>
            </a:r>
          </a:p>
          <a:p>
            <a:r>
              <a:rPr lang="hr-HR" sz="3600" dirty="0"/>
              <a:t>Robin Hood – </a:t>
            </a:r>
            <a:r>
              <a:rPr lang="hr-HR" sz="3600" b="1" dirty="0"/>
              <a:t>robinhudovski</a:t>
            </a:r>
          </a:p>
          <a:p>
            <a:r>
              <a:rPr lang="hr-HR" sz="3600" dirty="0"/>
              <a:t>Shakespeare – </a:t>
            </a:r>
            <a:r>
              <a:rPr lang="hr-HR" sz="3600" b="1" dirty="0"/>
              <a:t>šekspirovski</a:t>
            </a:r>
          </a:p>
          <a:p>
            <a:r>
              <a:rPr lang="hr-HR" sz="3600" dirty="0"/>
              <a:t>van Gogh – </a:t>
            </a:r>
            <a:r>
              <a:rPr lang="hr-HR" sz="3600" b="1" dirty="0"/>
              <a:t>vangogovski</a:t>
            </a:r>
          </a:p>
          <a:p>
            <a:r>
              <a:rPr lang="hr-HR" sz="3600" dirty="0"/>
              <a:t>Camus – </a:t>
            </a:r>
            <a:r>
              <a:rPr lang="hr-HR" sz="3600" b="1" dirty="0"/>
              <a:t>kamijevski</a:t>
            </a:r>
          </a:p>
          <a:p>
            <a:r>
              <a:rPr lang="hr-HR" sz="3600" dirty="0"/>
              <a:t>Kafka - </a:t>
            </a:r>
            <a:r>
              <a:rPr lang="hr-HR" sz="3600" b="1" dirty="0"/>
              <a:t>kafkijanski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804" y="500042"/>
            <a:ext cx="4038600" cy="5626121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New York – </a:t>
            </a:r>
            <a:r>
              <a:rPr lang="hr-HR" b="1" dirty="0"/>
              <a:t>njujorški</a:t>
            </a:r>
            <a:r>
              <a:rPr lang="hr-HR" dirty="0"/>
              <a:t>, Njujorčanin, Njujorčanka</a:t>
            </a:r>
          </a:p>
          <a:p>
            <a:r>
              <a:rPr lang="hr-HR" dirty="0"/>
              <a:t>Bridgetown – </a:t>
            </a:r>
            <a:r>
              <a:rPr lang="hr-HR" b="1" dirty="0"/>
              <a:t>bridžtaunski</a:t>
            </a:r>
            <a:r>
              <a:rPr lang="hr-HR" dirty="0"/>
              <a:t>, Bridžtaunac, Bridžtaunka</a:t>
            </a:r>
          </a:p>
          <a:p>
            <a:r>
              <a:rPr lang="hr-HR" dirty="0"/>
              <a:t>Chicago – </a:t>
            </a:r>
            <a:r>
              <a:rPr lang="hr-HR" b="1" dirty="0"/>
              <a:t>čikaški</a:t>
            </a:r>
            <a:r>
              <a:rPr lang="hr-HR" dirty="0"/>
              <a:t>, Čikažanin, Čikažanka</a:t>
            </a:r>
          </a:p>
          <a:p>
            <a:r>
              <a:rPr lang="hr-HR" dirty="0"/>
              <a:t>Dublin – </a:t>
            </a:r>
            <a:r>
              <a:rPr lang="hr-HR" b="1" dirty="0"/>
              <a:t>dablinski</a:t>
            </a:r>
            <a:r>
              <a:rPr lang="hr-HR" dirty="0"/>
              <a:t>, Dablinac, Dablinka</a:t>
            </a:r>
          </a:p>
          <a:p>
            <a:r>
              <a:rPr lang="hr-HR" dirty="0"/>
              <a:t>Dayton – </a:t>
            </a:r>
            <a:r>
              <a:rPr lang="hr-HR" b="1" dirty="0"/>
              <a:t>dejtonski</a:t>
            </a:r>
            <a:r>
              <a:rPr lang="hr-HR" dirty="0"/>
              <a:t>, Dejtonac, Dejtonka</a:t>
            </a:r>
          </a:p>
          <a:p>
            <a:r>
              <a:rPr lang="hr-HR" dirty="0"/>
              <a:t>Milwaukee – </a:t>
            </a:r>
            <a:r>
              <a:rPr lang="hr-HR" b="1" dirty="0"/>
              <a:t>milvokijski</a:t>
            </a:r>
            <a:r>
              <a:rPr lang="hr-HR" dirty="0"/>
              <a:t>, Milvokijac, Milvokijka</a:t>
            </a:r>
          </a:p>
          <a:p>
            <a:r>
              <a:rPr lang="hr-HR" dirty="0"/>
              <a:t>Z</a:t>
            </a:r>
            <a:r>
              <a:rPr lang="hr-HR" dirty="0">
                <a:latin typeface="Times New Roman"/>
                <a:cs typeface="Times New Roman"/>
              </a:rPr>
              <a:t>ü</a:t>
            </a:r>
            <a:r>
              <a:rPr lang="hr-HR" dirty="0"/>
              <a:t>rich – </a:t>
            </a:r>
            <a:r>
              <a:rPr lang="hr-HR" b="1" dirty="0"/>
              <a:t>ciriški</a:t>
            </a:r>
            <a:r>
              <a:rPr lang="hr-HR" dirty="0"/>
              <a:t>, Cirišanin, Cirišanka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Stari grad – </a:t>
            </a:r>
            <a:r>
              <a:rPr lang="hr-HR" b="1" dirty="0"/>
              <a:t>starogradski</a:t>
            </a:r>
            <a:r>
              <a:rPr lang="hr-HR" dirty="0"/>
              <a:t>, Starograđanin, Starograđanka</a:t>
            </a:r>
          </a:p>
          <a:p>
            <a:endParaRPr lang="hr-HR" dirty="0"/>
          </a:p>
          <a:p>
            <a:r>
              <a:rPr lang="hr-HR" dirty="0"/>
              <a:t>srednja Europa, srednji vijek -  </a:t>
            </a:r>
            <a:r>
              <a:rPr lang="hr-HR" b="1" dirty="0"/>
              <a:t>srednjoeuropski/srednjovjekovni</a:t>
            </a:r>
            <a:r>
              <a:rPr lang="hr-HR" dirty="0"/>
              <a:t>-  </a:t>
            </a:r>
            <a:r>
              <a:rPr lang="hr-HR" b="1" dirty="0">
                <a:solidFill>
                  <a:srgbClr val="FF0000"/>
                </a:solidFill>
              </a:rPr>
              <a:t>NE</a:t>
            </a:r>
            <a:r>
              <a:rPr lang="hr-HR" dirty="0"/>
              <a:t> srednjeeuropski/srednjevjekovni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sz="4000" dirty="0"/>
              <a:t>Starigrad – </a:t>
            </a:r>
            <a:r>
              <a:rPr lang="hr-HR" sz="4000" b="1" dirty="0"/>
              <a:t>starigradski</a:t>
            </a:r>
            <a:r>
              <a:rPr lang="hr-HR" sz="4000" dirty="0"/>
              <a:t>, Starigrađanin, Starigrađanka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POŠTUJMO, ALI PRAVILNO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NE:</a:t>
            </a:r>
          </a:p>
          <a:p>
            <a:r>
              <a:rPr lang="hr-HR" sz="3600" dirty="0"/>
              <a:t>Gdje ste to kupila?</a:t>
            </a:r>
          </a:p>
          <a:p>
            <a:r>
              <a:rPr lang="hr-HR" sz="3600" dirty="0"/>
              <a:t>Bila ste na izletu?</a:t>
            </a:r>
          </a:p>
          <a:p>
            <a:r>
              <a:rPr lang="hr-HR" sz="3600" dirty="0"/>
              <a:t>Imala ste divno djetinjstvo.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DA:</a:t>
            </a:r>
          </a:p>
          <a:p>
            <a:r>
              <a:rPr lang="hr-HR" sz="3200" dirty="0"/>
              <a:t>Gdje ste to kupili?</a:t>
            </a:r>
          </a:p>
          <a:p>
            <a:r>
              <a:rPr lang="hr-HR" sz="3200" dirty="0"/>
              <a:t>Bili ste na izletu?</a:t>
            </a:r>
          </a:p>
          <a:p>
            <a:r>
              <a:rPr lang="hr-HR" sz="3200" dirty="0"/>
              <a:t>Imali ste divno djetinjstvo.</a:t>
            </a:r>
          </a:p>
          <a:p>
            <a:endParaRPr lang="hr-HR" sz="3200" dirty="0"/>
          </a:p>
          <a:p>
            <a:r>
              <a:rPr lang="hr-HR" sz="3200" b="1" dirty="0">
                <a:solidFill>
                  <a:srgbClr val="C00000"/>
                </a:solidFill>
              </a:rPr>
              <a:t>MNOŽINA, MUŠKI ROD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POŠTUJMO, ALI PRAVILNO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NE</a:t>
            </a:r>
            <a:r>
              <a:rPr lang="hr-HR" sz="4000" dirty="0"/>
              <a:t>:</a:t>
            </a:r>
          </a:p>
          <a:p>
            <a:pPr>
              <a:buNone/>
            </a:pPr>
            <a:endParaRPr lang="hr-HR" sz="4000" dirty="0"/>
          </a:p>
          <a:p>
            <a:pPr>
              <a:buNone/>
            </a:pPr>
            <a:r>
              <a:rPr lang="hr-HR" sz="4000" dirty="0"/>
              <a:t>Poštovana </a:t>
            </a:r>
            <a:r>
              <a:rPr lang="hr-HR" sz="4000" b="1" dirty="0">
                <a:solidFill>
                  <a:srgbClr val="C00000"/>
                </a:solidFill>
              </a:rPr>
              <a:t>gđo./gđice. </a:t>
            </a:r>
            <a:r>
              <a:rPr lang="hr-HR" sz="4000" dirty="0"/>
              <a:t>Ana...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DA</a:t>
            </a:r>
            <a:r>
              <a:rPr lang="hr-HR" sz="4000" dirty="0"/>
              <a:t>:</a:t>
            </a:r>
          </a:p>
          <a:p>
            <a:endParaRPr lang="hr-HR" sz="4000" dirty="0"/>
          </a:p>
          <a:p>
            <a:pPr>
              <a:buNone/>
            </a:pPr>
            <a:r>
              <a:rPr lang="hr-HR" sz="4000" dirty="0"/>
              <a:t>Poštovana </a:t>
            </a:r>
            <a:r>
              <a:rPr lang="hr-HR" sz="4000" b="1" dirty="0">
                <a:solidFill>
                  <a:srgbClr val="C00000"/>
                </a:solidFill>
              </a:rPr>
              <a:t>gđo/gđice</a:t>
            </a:r>
            <a:r>
              <a:rPr lang="hr-HR" sz="4000" dirty="0"/>
              <a:t> Ana...</a:t>
            </a:r>
          </a:p>
          <a:p>
            <a:pPr>
              <a:buNone/>
            </a:pPr>
            <a:r>
              <a:rPr lang="hr-HR" sz="4000" dirty="0"/>
              <a:t>Poštovani </a:t>
            </a:r>
            <a:r>
              <a:rPr lang="hr-HR" sz="4000" b="1" dirty="0">
                <a:solidFill>
                  <a:srgbClr val="FF0000"/>
                </a:solidFill>
              </a:rPr>
              <a:t>g./gosp. </a:t>
            </a:r>
            <a:r>
              <a:rPr lang="hr-HR" sz="4000" dirty="0"/>
              <a:t>Aniću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>
            <a:normAutofit/>
          </a:bodyPr>
          <a:lstStyle/>
          <a:p>
            <a:br>
              <a:rPr lang="hr-HR" b="1" dirty="0"/>
            </a:br>
            <a:endParaRPr lang="hr-H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4210064"/>
          </a:xfrm>
        </p:spPr>
        <p:txBody>
          <a:bodyPr>
            <a:noAutofit/>
          </a:bodyPr>
          <a:lstStyle/>
          <a:p>
            <a:endParaRPr lang="hr-HR" sz="4400" b="1" dirty="0">
              <a:solidFill>
                <a:srgbClr val="C00000"/>
              </a:solidFill>
            </a:endParaRPr>
          </a:p>
          <a:p>
            <a:r>
              <a:rPr lang="hr-HR" sz="4400" b="1" dirty="0">
                <a:solidFill>
                  <a:srgbClr val="C00000"/>
                </a:solidFill>
              </a:rPr>
              <a:t>DOBRO JUTRO</a:t>
            </a:r>
          </a:p>
          <a:p>
            <a:r>
              <a:rPr lang="hr-HR" sz="4400" b="1" dirty="0">
                <a:solidFill>
                  <a:srgbClr val="C00000"/>
                </a:solidFill>
              </a:rPr>
              <a:t>DOBAR DAN</a:t>
            </a:r>
          </a:p>
          <a:p>
            <a:r>
              <a:rPr lang="hr-HR" sz="4400" b="1" dirty="0">
                <a:solidFill>
                  <a:srgbClr val="C00000"/>
                </a:solidFill>
              </a:rPr>
              <a:t>DOBRA VEČER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IMENICE- PROSTORIJE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BLAGOVAONICA</a:t>
            </a:r>
          </a:p>
          <a:p>
            <a:r>
              <a:rPr lang="hr-HR" sz="4000" dirty="0"/>
              <a:t>KUPAONICA</a:t>
            </a:r>
          </a:p>
          <a:p>
            <a:r>
              <a:rPr lang="hr-HR" sz="4000" dirty="0"/>
              <a:t>PRODAVAONICA</a:t>
            </a:r>
          </a:p>
          <a:p>
            <a:r>
              <a:rPr lang="hr-HR" sz="4000" dirty="0"/>
              <a:t>PREDAVAONICA</a:t>
            </a:r>
          </a:p>
          <a:p>
            <a:r>
              <a:rPr lang="hr-HR" sz="4000" dirty="0"/>
              <a:t>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PEKARNICA</a:t>
            </a:r>
          </a:p>
          <a:p>
            <a:r>
              <a:rPr lang="hr-HR" sz="4000" dirty="0"/>
              <a:t>ČITAONICA</a:t>
            </a:r>
          </a:p>
          <a:p>
            <a:r>
              <a:rPr lang="hr-HR" sz="4000" dirty="0"/>
              <a:t>RADIONICA</a:t>
            </a:r>
          </a:p>
          <a:p>
            <a:r>
              <a:rPr lang="hr-HR" sz="4000" dirty="0"/>
              <a:t>ČEKAONICA</a:t>
            </a:r>
          </a:p>
          <a:p>
            <a:r>
              <a:rPr lang="hr-HR" sz="4000" dirty="0"/>
              <a:t>...</a:t>
            </a:r>
          </a:p>
          <a:p>
            <a:endParaRPr lang="hr-HR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IMENICE I PRIJEDLOZI   </a:t>
            </a:r>
            <a:r>
              <a:rPr lang="hr-HR" b="1" dirty="0">
                <a:solidFill>
                  <a:srgbClr val="FF0000"/>
                </a:solidFill>
              </a:rPr>
              <a:t>S/SA </a:t>
            </a:r>
            <a:r>
              <a:rPr lang="hr-HR" b="1" dirty="0"/>
              <a:t>  I   </a:t>
            </a:r>
            <a:r>
              <a:rPr lang="hr-HR" b="1" dirty="0">
                <a:solidFill>
                  <a:srgbClr val="FF0000"/>
                </a:solidFill>
              </a:rPr>
              <a:t>K/KA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SA 	S</a:t>
            </a:r>
            <a:r>
              <a:rPr lang="hr-HR" dirty="0"/>
              <a:t>ESTROM</a:t>
            </a:r>
          </a:p>
          <a:p>
            <a:r>
              <a:rPr lang="hr-HR" b="1" dirty="0"/>
              <a:t>SA 	Š</a:t>
            </a:r>
            <a:r>
              <a:rPr lang="hr-HR" dirty="0"/>
              <a:t>IMUNOM</a:t>
            </a:r>
          </a:p>
          <a:p>
            <a:r>
              <a:rPr lang="hr-HR" b="1" dirty="0"/>
              <a:t>SA 	Z</a:t>
            </a:r>
            <a:r>
              <a:rPr lang="hr-HR" dirty="0"/>
              <a:t>VJEZDANOM</a:t>
            </a:r>
          </a:p>
          <a:p>
            <a:r>
              <a:rPr lang="hr-HR" b="1" dirty="0"/>
              <a:t>SA 	Ž</a:t>
            </a:r>
            <a:r>
              <a:rPr lang="hr-HR" dirty="0"/>
              <a:t>ELJKOM</a:t>
            </a:r>
          </a:p>
          <a:p>
            <a:endParaRPr lang="hr-HR" dirty="0"/>
          </a:p>
          <a:p>
            <a:r>
              <a:rPr lang="hr-HR" b="1" dirty="0"/>
              <a:t>SA 	PS</a:t>
            </a:r>
            <a:r>
              <a:rPr lang="hr-HR" dirty="0"/>
              <a:t>OM</a:t>
            </a:r>
          </a:p>
          <a:p>
            <a:r>
              <a:rPr lang="hr-HR" b="1" dirty="0"/>
              <a:t>SA 	KS</a:t>
            </a:r>
            <a:r>
              <a:rPr lang="hr-HR" dirty="0"/>
              <a:t>ENIJOM</a:t>
            </a:r>
          </a:p>
          <a:p>
            <a:r>
              <a:rPr lang="hr-HR" dirty="0"/>
              <a:t>SA  </a:t>
            </a:r>
            <a:r>
              <a:rPr lang="hr-HR" b="1" dirty="0"/>
              <a:t>PŠ</a:t>
            </a:r>
            <a:r>
              <a:rPr lang="hr-HR" dirty="0"/>
              <a:t>ENICOM</a:t>
            </a:r>
          </a:p>
          <a:p>
            <a:endParaRPr lang="hr-HR" dirty="0"/>
          </a:p>
          <a:p>
            <a:r>
              <a:rPr lang="hr-HR" dirty="0"/>
              <a:t>SA 	MNOM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hr-HR" sz="4400" b="1" dirty="0"/>
          </a:p>
          <a:p>
            <a:r>
              <a:rPr lang="hr-HR" sz="4400" b="1" dirty="0"/>
              <a:t>KA K</a:t>
            </a:r>
            <a:r>
              <a:rPr lang="hr-HR" sz="4400" dirty="0"/>
              <a:t>UĆI</a:t>
            </a:r>
          </a:p>
          <a:p>
            <a:endParaRPr lang="hr-HR" sz="4400" dirty="0"/>
          </a:p>
          <a:p>
            <a:r>
              <a:rPr lang="hr-HR" sz="4400" b="1" dirty="0"/>
              <a:t>KA G</a:t>
            </a:r>
            <a:r>
              <a:rPr lang="hr-HR" sz="4400" dirty="0"/>
              <a:t>RADU</a:t>
            </a:r>
          </a:p>
          <a:p>
            <a:endParaRPr lang="hr-HR" sz="4400" dirty="0"/>
          </a:p>
          <a:p>
            <a:r>
              <a:rPr lang="hr-HR" sz="4400" b="1" dirty="0"/>
              <a:t>KA H</a:t>
            </a:r>
            <a:r>
              <a:rPr lang="hr-HR" sz="4400" dirty="0"/>
              <a:t>RAMU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DRUŠTVO I SREDSTVO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SA SAŠOM</a:t>
            </a:r>
          </a:p>
          <a:p>
            <a:r>
              <a:rPr lang="hr-HR" sz="4000" dirty="0"/>
              <a:t>S  ANOM</a:t>
            </a:r>
          </a:p>
          <a:p>
            <a:r>
              <a:rPr lang="hr-HR" sz="4000" dirty="0"/>
              <a:t>S PETROM</a:t>
            </a:r>
          </a:p>
          <a:p>
            <a:r>
              <a:rPr lang="hr-HR" sz="4000" dirty="0"/>
              <a:t>SA ZORICOM</a:t>
            </a:r>
          </a:p>
          <a:p>
            <a:r>
              <a:rPr lang="hr-HR" sz="4000" dirty="0"/>
              <a:t>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sz="4000" dirty="0"/>
              <a:t>ZRAKOPLOVOM</a:t>
            </a:r>
          </a:p>
          <a:p>
            <a:r>
              <a:rPr lang="hr-HR" sz="4000" dirty="0"/>
              <a:t>TRAMVAJEM</a:t>
            </a:r>
          </a:p>
          <a:p>
            <a:r>
              <a:rPr lang="hr-HR" sz="4000" dirty="0"/>
              <a:t>AUTOMOBILOM</a:t>
            </a:r>
          </a:p>
          <a:p>
            <a:r>
              <a:rPr lang="hr-HR" sz="4000" dirty="0"/>
              <a:t>BICIKLOM</a:t>
            </a:r>
          </a:p>
          <a:p>
            <a:r>
              <a:rPr lang="hr-HR" sz="4000" dirty="0"/>
              <a:t>OLOVKOM</a:t>
            </a:r>
          </a:p>
          <a:p>
            <a:r>
              <a:rPr lang="hr-HR" sz="4000" dirty="0"/>
              <a:t>GUMICOM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ŽIVO - NEŽIVO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>
                <a:solidFill>
                  <a:srgbClr val="C00000"/>
                </a:solidFill>
              </a:rPr>
              <a:t>KOJEG- ŽIVO</a:t>
            </a:r>
          </a:p>
          <a:p>
            <a:endParaRPr lang="hr-HR" dirty="0"/>
          </a:p>
          <a:p>
            <a:r>
              <a:rPr lang="hr-HR" dirty="0"/>
              <a:t>To je susjed </a:t>
            </a:r>
            <a:r>
              <a:rPr lang="hr-HR" b="1" dirty="0"/>
              <a:t>kojeg</a:t>
            </a:r>
            <a:r>
              <a:rPr lang="hr-HR" dirty="0"/>
              <a:t> znam od djetinjstva.</a:t>
            </a:r>
          </a:p>
          <a:p>
            <a:endParaRPr lang="hr-HR" dirty="0"/>
          </a:p>
          <a:p>
            <a:r>
              <a:rPr lang="hr-HR" dirty="0"/>
              <a:t>To je učenik </a:t>
            </a:r>
            <a:r>
              <a:rPr lang="hr-HR" b="1" dirty="0"/>
              <a:t>kojeg</a:t>
            </a:r>
            <a:r>
              <a:rPr lang="hr-HR" dirty="0"/>
              <a:t> smo pohvalili.</a:t>
            </a:r>
          </a:p>
          <a:p>
            <a:endParaRPr lang="hr-HR" dirty="0"/>
          </a:p>
          <a:p>
            <a:r>
              <a:rPr lang="hr-HR" b="1" dirty="0">
                <a:solidFill>
                  <a:srgbClr val="C00000"/>
                </a:solidFill>
              </a:rPr>
              <a:t>NE</a:t>
            </a:r>
            <a:r>
              <a:rPr lang="hr-HR" dirty="0"/>
              <a:t>: To je tanjur </a:t>
            </a:r>
            <a:r>
              <a:rPr lang="hr-HR" b="1" dirty="0"/>
              <a:t>kojeg</a:t>
            </a:r>
            <a:r>
              <a:rPr lang="hr-HR" dirty="0"/>
              <a:t> smo razbili.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>
                <a:solidFill>
                  <a:srgbClr val="C00000"/>
                </a:solidFill>
              </a:rPr>
              <a:t>KOJI- NEŽIVO</a:t>
            </a:r>
          </a:p>
          <a:p>
            <a:endParaRPr lang="hr-HR" dirty="0"/>
          </a:p>
          <a:p>
            <a:r>
              <a:rPr lang="hr-HR" dirty="0"/>
              <a:t>To je film </a:t>
            </a:r>
            <a:r>
              <a:rPr lang="hr-HR" b="1" dirty="0"/>
              <a:t>koji</a:t>
            </a:r>
            <a:r>
              <a:rPr lang="hr-HR" dirty="0"/>
              <a:t> nam se najviše svidio.</a:t>
            </a:r>
          </a:p>
          <a:p>
            <a:endParaRPr lang="hr-HR" dirty="0"/>
          </a:p>
          <a:p>
            <a:r>
              <a:rPr lang="hr-HR" dirty="0"/>
              <a:t>To je sporazum </a:t>
            </a:r>
            <a:r>
              <a:rPr lang="hr-HR" b="1" dirty="0"/>
              <a:t>koji</a:t>
            </a:r>
            <a:r>
              <a:rPr lang="hr-HR" dirty="0"/>
              <a:t> smo potpisali.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rgbClr val="0070C0"/>
                </a:solidFill>
              </a:rPr>
              <a:t>DVIJE-TRI O PRIJEDLOZIMA I PRILOZIMA, VEZNICIMA I VEZNIČKIM SKUPOVIMA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PRIJEDLOG</a:t>
            </a:r>
            <a:r>
              <a:rPr lang="hr-HR" dirty="0"/>
              <a:t> +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3200" dirty="0"/>
              <a:t>GLEDAM </a:t>
            </a:r>
            <a:r>
              <a:rPr lang="hr-HR" sz="3200" b="1" dirty="0"/>
              <a:t>U OČI</a:t>
            </a:r>
            <a:r>
              <a:rPr lang="hr-HR" sz="3200" dirty="0"/>
              <a:t>.</a:t>
            </a:r>
          </a:p>
          <a:p>
            <a:r>
              <a:rPr lang="hr-HR" sz="3200" dirty="0"/>
              <a:t>PAZIM </a:t>
            </a:r>
            <a:r>
              <a:rPr lang="hr-HR" sz="3200" b="1" dirty="0"/>
              <a:t>NA GLAS</a:t>
            </a:r>
            <a:r>
              <a:rPr lang="hr-HR" sz="3200" dirty="0"/>
              <a:t>.</a:t>
            </a:r>
          </a:p>
          <a:p>
            <a:r>
              <a:rPr lang="hr-HR" sz="3200" dirty="0"/>
              <a:t>KREĆEM </a:t>
            </a:r>
            <a:r>
              <a:rPr lang="hr-HR" sz="3200" b="1" dirty="0"/>
              <a:t>NA DALEKO </a:t>
            </a:r>
            <a:r>
              <a:rPr lang="hr-HR" sz="3200" dirty="0"/>
              <a:t>PUTOVANJE.</a:t>
            </a:r>
          </a:p>
          <a:p>
            <a:r>
              <a:rPr lang="hr-HR" sz="3200" dirty="0"/>
              <a:t>VJERUJEM </a:t>
            </a:r>
            <a:r>
              <a:rPr lang="hr-HR" sz="3200" b="1" dirty="0"/>
              <a:t>U ISTINU</a:t>
            </a:r>
            <a:r>
              <a:rPr lang="hr-HR" sz="3200" dirty="0"/>
              <a:t>.</a:t>
            </a:r>
          </a:p>
          <a:p>
            <a:r>
              <a:rPr lang="hr-HR" sz="3200" b="1" dirty="0"/>
              <a:t>PO TOM </a:t>
            </a:r>
            <a:r>
              <a:rPr lang="hr-HR" sz="3200" dirty="0"/>
              <a:t>SAM PUTU DOŠLA.</a:t>
            </a:r>
          </a:p>
          <a:p>
            <a:r>
              <a:rPr lang="hr-HR" sz="3200" dirty="0"/>
              <a:t>PADA MI </a:t>
            </a:r>
            <a:r>
              <a:rPr lang="hr-HR" sz="3200" b="1" dirty="0"/>
              <a:t>NA PAMET</a:t>
            </a:r>
            <a:r>
              <a:rPr lang="hr-HR" sz="3200" dirty="0"/>
              <a:t>...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PRIJEDLOG</a:t>
            </a:r>
            <a:r>
              <a:rPr lang="hr-HR" dirty="0">
                <a:solidFill>
                  <a:srgbClr val="FF0000"/>
                </a:solidFill>
              </a:rPr>
              <a:t>/ PRILOG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3200" b="1" dirty="0"/>
              <a:t>UOČI</a:t>
            </a:r>
            <a:r>
              <a:rPr lang="hr-HR" sz="3200" dirty="0"/>
              <a:t> BOŽIĆA...</a:t>
            </a:r>
          </a:p>
          <a:p>
            <a:r>
              <a:rPr lang="hr-HR" sz="3200" dirty="0"/>
              <a:t>ČITAM </a:t>
            </a:r>
            <a:r>
              <a:rPr lang="hr-HR" sz="3200" b="1" dirty="0">
                <a:solidFill>
                  <a:srgbClr val="C00000"/>
                </a:solidFill>
              </a:rPr>
              <a:t>NAGLAS</a:t>
            </a:r>
            <a:r>
              <a:rPr lang="hr-HR" sz="3200" dirty="0"/>
              <a:t>.</a:t>
            </a:r>
          </a:p>
          <a:p>
            <a:r>
              <a:rPr lang="hr-HR" sz="3200" dirty="0"/>
              <a:t>POZNAT JE </a:t>
            </a:r>
            <a:r>
              <a:rPr lang="hr-HR" sz="3200" b="1" dirty="0">
                <a:solidFill>
                  <a:srgbClr val="C00000"/>
                </a:solidFill>
              </a:rPr>
              <a:t>NADALEKO</a:t>
            </a:r>
            <a:r>
              <a:rPr lang="hr-HR" sz="3200" dirty="0"/>
              <a:t>.</a:t>
            </a:r>
          </a:p>
          <a:p>
            <a:r>
              <a:rPr lang="hr-HR" sz="3200" b="1" dirty="0">
                <a:solidFill>
                  <a:srgbClr val="C00000"/>
                </a:solidFill>
              </a:rPr>
              <a:t>UISTINU</a:t>
            </a:r>
            <a:r>
              <a:rPr lang="hr-HR" sz="3200" dirty="0"/>
              <a:t> TI VJERUJEM.</a:t>
            </a:r>
          </a:p>
          <a:p>
            <a:r>
              <a:rPr lang="hr-HR" sz="3200" b="1" dirty="0">
                <a:solidFill>
                  <a:srgbClr val="C00000"/>
                </a:solidFill>
              </a:rPr>
              <a:t>POTOM</a:t>
            </a:r>
            <a:r>
              <a:rPr lang="hr-HR" sz="3200" dirty="0"/>
              <a:t> SAM OTIŠLA.</a:t>
            </a:r>
          </a:p>
          <a:p>
            <a:r>
              <a:rPr lang="hr-HR" sz="3200" dirty="0"/>
              <a:t>NAUČITE PJESMU </a:t>
            </a:r>
            <a:r>
              <a:rPr lang="hr-HR" sz="3200" b="1" dirty="0">
                <a:solidFill>
                  <a:srgbClr val="C00000"/>
                </a:solidFill>
              </a:rPr>
              <a:t>NAPAMET</a:t>
            </a:r>
            <a:r>
              <a:rPr lang="hr-HR" sz="3200" dirty="0"/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5697559"/>
          </a:xfrm>
        </p:spPr>
        <p:txBody>
          <a:bodyPr>
            <a:normAutofit fontScale="92500" lnSpcReduction="10000"/>
          </a:bodyPr>
          <a:lstStyle/>
          <a:p>
            <a:r>
              <a:rPr lang="hr-HR" sz="4300" b="1" dirty="0">
                <a:solidFill>
                  <a:srgbClr val="FF0000"/>
                </a:solidFill>
              </a:rPr>
              <a:t>NE</a:t>
            </a:r>
            <a:r>
              <a:rPr lang="hr-HR" dirty="0"/>
              <a:t>:</a:t>
            </a:r>
          </a:p>
          <a:p>
            <a:r>
              <a:rPr lang="hr-HR" sz="4000" dirty="0"/>
              <a:t>ZA NIŠTA</a:t>
            </a:r>
          </a:p>
          <a:p>
            <a:r>
              <a:rPr lang="hr-HR" sz="4000" dirty="0"/>
              <a:t>ZA NIKOGA</a:t>
            </a:r>
          </a:p>
          <a:p>
            <a:r>
              <a:rPr lang="hr-HR" sz="4000" dirty="0"/>
              <a:t>U NIKOGA</a:t>
            </a:r>
          </a:p>
          <a:p>
            <a:r>
              <a:rPr lang="hr-HR" sz="4000" dirty="0"/>
              <a:t>S IKIM</a:t>
            </a:r>
          </a:p>
          <a:p>
            <a:r>
              <a:rPr lang="hr-HR" sz="4000" dirty="0"/>
              <a:t>NA NIKOJI</a:t>
            </a:r>
          </a:p>
          <a:p>
            <a:r>
              <a:rPr lang="hr-HR" sz="4000" dirty="0"/>
              <a:t>O NIKOME</a:t>
            </a:r>
          </a:p>
          <a:p>
            <a:r>
              <a:rPr lang="hr-HR" sz="4000" dirty="0"/>
              <a:t>OD NIČIJEG</a:t>
            </a:r>
          </a:p>
          <a:p>
            <a:r>
              <a:rPr lang="hr-HR" sz="4000" dirty="0"/>
              <a:t>ZBOG NIČEGA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697559"/>
          </a:xfrm>
        </p:spPr>
        <p:txBody>
          <a:bodyPr>
            <a:normAutofit fontScale="92500" lnSpcReduction="10000"/>
          </a:bodyPr>
          <a:lstStyle/>
          <a:p>
            <a:r>
              <a:rPr lang="hr-HR" sz="4300" b="1" dirty="0">
                <a:solidFill>
                  <a:srgbClr val="FF0000"/>
                </a:solidFill>
              </a:rPr>
              <a:t>DA</a:t>
            </a:r>
            <a:r>
              <a:rPr lang="hr-HR" dirty="0"/>
              <a:t>:</a:t>
            </a:r>
          </a:p>
          <a:p>
            <a:r>
              <a:rPr lang="hr-HR" sz="4000" dirty="0"/>
              <a:t>NI ZA ŠTO</a:t>
            </a:r>
          </a:p>
          <a:p>
            <a:r>
              <a:rPr lang="hr-HR" sz="4000" dirty="0"/>
              <a:t>NI ZA KOGA</a:t>
            </a:r>
          </a:p>
          <a:p>
            <a:r>
              <a:rPr lang="hr-HR" sz="4000" dirty="0"/>
              <a:t>NI U KOGA</a:t>
            </a:r>
          </a:p>
          <a:p>
            <a:r>
              <a:rPr lang="hr-HR" sz="4000" dirty="0"/>
              <a:t>I S KIM</a:t>
            </a:r>
          </a:p>
          <a:p>
            <a:r>
              <a:rPr lang="hr-HR" sz="4000" dirty="0"/>
              <a:t>NI NA KOJI</a:t>
            </a:r>
          </a:p>
          <a:p>
            <a:r>
              <a:rPr lang="hr-HR" sz="4000" dirty="0"/>
              <a:t>NI O KOME</a:t>
            </a:r>
          </a:p>
          <a:p>
            <a:r>
              <a:rPr lang="hr-HR" sz="4000" dirty="0"/>
              <a:t>NI OD ČIJEG</a:t>
            </a:r>
          </a:p>
          <a:p>
            <a:r>
              <a:rPr lang="hr-HR" sz="4000" dirty="0"/>
              <a:t>NI ZBOG ČEGA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BUDUĆI DA I POŠTO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POŠTO = VRIJEME</a:t>
            </a:r>
          </a:p>
          <a:p>
            <a:endParaRPr lang="hr-HR" dirty="0"/>
          </a:p>
          <a:p>
            <a:r>
              <a:rPr lang="hr-HR" b="1" dirty="0"/>
              <a:t>NE</a:t>
            </a:r>
            <a:r>
              <a:rPr lang="hr-HR" dirty="0"/>
              <a:t>: Pošto nije učio, nije dobio peticu.</a:t>
            </a:r>
          </a:p>
          <a:p>
            <a:endParaRPr lang="hr-HR" dirty="0"/>
          </a:p>
          <a:p>
            <a:r>
              <a:rPr lang="hr-HR" b="1" dirty="0"/>
              <a:t>DA</a:t>
            </a:r>
            <a:r>
              <a:rPr lang="hr-HR" dirty="0"/>
              <a:t>: Odmah pošto se vratio s praznika, počeo je učiti.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BUDUĆI DA = UZROK</a:t>
            </a:r>
          </a:p>
          <a:p>
            <a:endParaRPr lang="hr-HR" dirty="0"/>
          </a:p>
          <a:p>
            <a:r>
              <a:rPr lang="hr-HR" sz="4000" dirty="0"/>
              <a:t>Budući da nije učio, nije dobio peticu.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BUDUĆI DA I 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b="1" dirty="0"/>
              <a:t>NE</a:t>
            </a:r>
            <a:r>
              <a:rPr lang="hr-HR" dirty="0"/>
              <a:t>: Učenici se vole igrati </a:t>
            </a:r>
            <a:r>
              <a:rPr lang="hr-HR" b="1" dirty="0"/>
              <a:t>budući da </a:t>
            </a:r>
            <a:r>
              <a:rPr lang="hr-HR" dirty="0"/>
              <a:t>su još maleni.</a:t>
            </a:r>
          </a:p>
          <a:p>
            <a:endParaRPr lang="hr-HR" dirty="0"/>
          </a:p>
          <a:p>
            <a:r>
              <a:rPr lang="hr-HR" b="1" dirty="0"/>
              <a:t>DA</a:t>
            </a:r>
            <a:r>
              <a:rPr lang="hr-HR" dirty="0"/>
              <a:t>: </a:t>
            </a:r>
            <a:r>
              <a:rPr lang="hr-HR" b="1" dirty="0">
                <a:solidFill>
                  <a:srgbClr val="FF0000"/>
                </a:solidFill>
              </a:rPr>
              <a:t>Budući da </a:t>
            </a:r>
            <a:r>
              <a:rPr lang="hr-HR" dirty="0"/>
              <a:t>su još maleni</a:t>
            </a:r>
            <a:r>
              <a:rPr lang="hr-HR" b="1" dirty="0">
                <a:solidFill>
                  <a:srgbClr val="FF0000"/>
                </a:solidFill>
              </a:rPr>
              <a:t>,</a:t>
            </a:r>
            <a:r>
              <a:rPr lang="hr-HR" dirty="0"/>
              <a:t> učenici se vole igrati.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sz="4000" dirty="0"/>
          </a:p>
          <a:p>
            <a:r>
              <a:rPr lang="hr-HR" sz="4000" dirty="0"/>
              <a:t>DA: Učenici se vole igrati </a:t>
            </a:r>
            <a:r>
              <a:rPr lang="hr-HR" sz="4000" b="1" dirty="0">
                <a:solidFill>
                  <a:srgbClr val="FF0000"/>
                </a:solidFill>
              </a:rPr>
              <a:t>jer</a:t>
            </a:r>
            <a:r>
              <a:rPr lang="hr-HR" sz="4000" dirty="0"/>
              <a:t> su još maleni.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BUDUĆI I BUDUĆI 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3200" dirty="0"/>
              <a:t>NE: </a:t>
            </a:r>
            <a:r>
              <a:rPr lang="hr-HR" sz="3200" b="1" dirty="0"/>
              <a:t>Budući</a:t>
            </a:r>
            <a:r>
              <a:rPr lang="hr-HR" sz="3200" dirty="0"/>
              <a:t> su se trudili, svi će imati petice.</a:t>
            </a:r>
          </a:p>
          <a:p>
            <a:endParaRPr lang="hr-HR" sz="3200" dirty="0"/>
          </a:p>
          <a:p>
            <a:r>
              <a:rPr lang="hr-HR" sz="3200" dirty="0"/>
              <a:t>DA: To je njezin </a:t>
            </a:r>
            <a:r>
              <a:rPr lang="hr-HR" sz="3200" b="1" dirty="0">
                <a:solidFill>
                  <a:srgbClr val="FF0000"/>
                </a:solidFill>
              </a:rPr>
              <a:t>budući</a:t>
            </a:r>
            <a:r>
              <a:rPr lang="hr-HR" sz="3200" dirty="0"/>
              <a:t> muž.</a:t>
            </a:r>
          </a:p>
          <a:p>
            <a:endParaRPr lang="hr-HR" sz="3200" dirty="0"/>
          </a:p>
          <a:p>
            <a:r>
              <a:rPr lang="hr-HR" sz="3200" b="1" dirty="0"/>
              <a:t>PRIDJEV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DA: </a:t>
            </a:r>
            <a:r>
              <a:rPr lang="hr-HR" sz="4000" b="1" dirty="0"/>
              <a:t>Budući da </a:t>
            </a:r>
            <a:r>
              <a:rPr lang="hr-HR" sz="4000" dirty="0"/>
              <a:t>su se trudili, svi će imati petice.</a:t>
            </a:r>
          </a:p>
          <a:p>
            <a:endParaRPr lang="hr-HR" sz="4000" dirty="0"/>
          </a:p>
          <a:p>
            <a:r>
              <a:rPr lang="hr-HR" sz="3600" b="1" dirty="0"/>
              <a:t>VEZNIČKI SKUP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OBZIROM - S OBZIROM NA TO 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4000" dirty="0"/>
              <a:t>NE:</a:t>
            </a:r>
          </a:p>
          <a:p>
            <a:pPr>
              <a:buNone/>
            </a:pPr>
            <a:endParaRPr lang="hr-HR" sz="4000" dirty="0"/>
          </a:p>
          <a:p>
            <a:r>
              <a:rPr lang="hr-HR" sz="4000" dirty="0"/>
              <a:t>OBZIROM  DA</a:t>
            </a:r>
          </a:p>
          <a:p>
            <a:r>
              <a:rPr lang="hr-HR" sz="4000" dirty="0"/>
              <a:t>S OBZIROM DA</a:t>
            </a:r>
          </a:p>
          <a:p>
            <a:r>
              <a:rPr lang="hr-HR" sz="4000" dirty="0"/>
              <a:t>BEZ OBZIRA ŠTO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DA</a:t>
            </a:r>
            <a:r>
              <a:rPr lang="hr-HR" dirty="0"/>
              <a:t>:</a:t>
            </a:r>
          </a:p>
          <a:p>
            <a:r>
              <a:rPr lang="hr-HR" b="1" dirty="0">
                <a:solidFill>
                  <a:srgbClr val="FF0000"/>
                </a:solidFill>
              </a:rPr>
              <a:t>S OBZIROM NA TO DA</a:t>
            </a:r>
          </a:p>
          <a:p>
            <a:endParaRPr lang="hr-HR" dirty="0">
              <a:solidFill>
                <a:srgbClr val="FF0000"/>
              </a:solidFill>
            </a:endParaRPr>
          </a:p>
          <a:p>
            <a:r>
              <a:rPr lang="hr-HR" b="1" dirty="0">
                <a:solidFill>
                  <a:srgbClr val="FF0000"/>
                </a:solidFill>
              </a:rPr>
              <a:t>BEZ OBZIRA NA TO ŠTO</a:t>
            </a:r>
          </a:p>
          <a:p>
            <a:endParaRPr lang="hr-HR" b="1" dirty="0"/>
          </a:p>
          <a:p>
            <a:r>
              <a:rPr lang="hr-HR" b="1" dirty="0"/>
              <a:t>S obzirom na to da nisi </a:t>
            </a:r>
            <a:r>
              <a:rPr lang="hr-HR" dirty="0"/>
              <a:t>napravio zadaću</a:t>
            </a:r>
            <a:r>
              <a:rPr lang="hr-HR" b="1" dirty="0"/>
              <a:t>, ...</a:t>
            </a:r>
          </a:p>
          <a:p>
            <a:r>
              <a:rPr lang="hr-HR" b="1" dirty="0"/>
              <a:t>Bez obzira na to što nije došao, </a:t>
            </a:r>
            <a:r>
              <a:rPr lang="hr-HR" dirty="0"/>
              <a:t>ugovor je sklopljen</a:t>
            </a:r>
            <a:r>
              <a:rPr lang="hr-HR" b="1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POGREŠKA, POGREŠKA, POGREŠKICA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GREŠKA, POGREŠKA</a:t>
            </a:r>
          </a:p>
          <a:p>
            <a:r>
              <a:rPr lang="hr-HR" dirty="0"/>
              <a:t>STRELICA, STRELJAČ</a:t>
            </a:r>
          </a:p>
          <a:p>
            <a:r>
              <a:rPr lang="hr-HR" dirty="0"/>
              <a:t>POVREDA, UVREDA</a:t>
            </a:r>
          </a:p>
          <a:p>
            <a:r>
              <a:rPr lang="hr-HR" dirty="0"/>
              <a:t>VREDNIJI, VREDNOVANJE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IZA POKRIVENOG /R/ PIŠE SE /E/, A NE /JE/.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ALI...</a:t>
            </a:r>
          </a:p>
          <a:p>
            <a:r>
              <a:rPr lang="hr-HR" dirty="0"/>
              <a:t>BRIJEG- BR(J)EGOVI</a:t>
            </a:r>
          </a:p>
          <a:p>
            <a:r>
              <a:rPr lang="hr-HR" dirty="0"/>
              <a:t>CRIJEP – CR(J)EPOVI</a:t>
            </a:r>
          </a:p>
          <a:p>
            <a:r>
              <a:rPr lang="hr-HR" dirty="0"/>
              <a:t>GRIJEH – GR(J)EHOVI</a:t>
            </a:r>
          </a:p>
          <a:p>
            <a:r>
              <a:rPr lang="hr-HR" dirty="0"/>
              <a:t>KRIJES – KR(J)ESOVI</a:t>
            </a:r>
          </a:p>
          <a:p>
            <a:r>
              <a:rPr lang="hr-HR" dirty="0"/>
              <a:t>VRIJES – VR(J)ESOVI</a:t>
            </a:r>
          </a:p>
          <a:p>
            <a:r>
              <a:rPr lang="hr-HR" dirty="0"/>
              <a:t>ŽDRIJEB – ŽDR(J)EBOVI</a:t>
            </a:r>
          </a:p>
          <a:p>
            <a:r>
              <a:rPr lang="hr-HR" dirty="0"/>
              <a:t>SPRIJEČITI – SPR(J)EČAVATI</a:t>
            </a:r>
          </a:p>
          <a:p>
            <a:r>
              <a:rPr lang="hr-HR" dirty="0"/>
              <a:t>UNAPRIJEDITI – UNAPR(J)EĐENJE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U VEZI/SVEZI TOGA- U VEZI/SVEZI S ČIM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NE</a:t>
            </a:r>
            <a:r>
              <a:rPr lang="hr-HR" sz="3600" b="1" dirty="0"/>
              <a:t>:</a:t>
            </a:r>
          </a:p>
          <a:p>
            <a:endParaRPr lang="hr-HR" sz="3600" dirty="0"/>
          </a:p>
          <a:p>
            <a:r>
              <a:rPr lang="hr-HR" sz="3600" dirty="0"/>
              <a:t>U vezi vaše molbe...</a:t>
            </a:r>
          </a:p>
          <a:p>
            <a:r>
              <a:rPr lang="hr-HR" sz="3600" dirty="0"/>
              <a:t>U vezi vašeg prijedloga...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DA</a:t>
            </a:r>
            <a:r>
              <a:rPr lang="hr-HR" sz="3600" dirty="0"/>
              <a:t>:</a:t>
            </a:r>
          </a:p>
          <a:p>
            <a:endParaRPr lang="hr-HR" sz="3600" dirty="0"/>
          </a:p>
          <a:p>
            <a:r>
              <a:rPr lang="hr-HR" sz="3600" dirty="0"/>
              <a:t>U vezi </a:t>
            </a:r>
            <a:r>
              <a:rPr lang="hr-HR" sz="3600" b="1" dirty="0"/>
              <a:t>s vašom molbom</a:t>
            </a:r>
            <a:r>
              <a:rPr lang="hr-HR" sz="3600" dirty="0"/>
              <a:t>...</a:t>
            </a:r>
          </a:p>
          <a:p>
            <a:r>
              <a:rPr lang="hr-HR" sz="3600" dirty="0"/>
              <a:t>U vezi </a:t>
            </a:r>
            <a:r>
              <a:rPr lang="hr-HR" sz="3600" b="1" dirty="0"/>
              <a:t>s vašim prijedlogom</a:t>
            </a:r>
            <a:r>
              <a:rPr lang="hr-HR" sz="3600" dirty="0"/>
              <a:t>...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SLJEDEĆI - SLIJEDEĆI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sz="4000" b="1" dirty="0">
                <a:solidFill>
                  <a:srgbClr val="C00000"/>
                </a:solidFill>
              </a:rPr>
              <a:t>SLJEDEĆI</a:t>
            </a:r>
            <a:r>
              <a:rPr lang="hr-HR" sz="4000" dirty="0"/>
              <a:t> – PRIDJEV</a:t>
            </a:r>
          </a:p>
          <a:p>
            <a:endParaRPr lang="hr-HR" sz="4000" dirty="0"/>
          </a:p>
          <a:p>
            <a:r>
              <a:rPr lang="hr-HR" sz="4000" b="1" dirty="0"/>
              <a:t>Sljedeći</a:t>
            </a:r>
            <a:r>
              <a:rPr lang="hr-HR" sz="4000" dirty="0"/>
              <a:t> će put  biti bolje.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r-HR" sz="4000" b="1" dirty="0">
                <a:solidFill>
                  <a:srgbClr val="C00000"/>
                </a:solidFill>
              </a:rPr>
              <a:t>SLIJEDEĆI</a:t>
            </a:r>
            <a:r>
              <a:rPr lang="hr-HR" sz="4000" b="1" dirty="0"/>
              <a:t>-</a:t>
            </a:r>
            <a:r>
              <a:rPr lang="hr-HR" sz="4000" dirty="0"/>
              <a:t> GL. PRILOG SADAŠNJI</a:t>
            </a:r>
          </a:p>
          <a:p>
            <a:endParaRPr lang="hr-HR" sz="4000" dirty="0"/>
          </a:p>
          <a:p>
            <a:r>
              <a:rPr lang="hr-HR" sz="4000" b="1" dirty="0"/>
              <a:t>Slijedeći</a:t>
            </a:r>
            <a:r>
              <a:rPr lang="hr-HR" sz="4000" dirty="0"/>
              <a:t> put/ tramvajsku prugu, došao je na pravo mjesto.</a:t>
            </a:r>
            <a:r>
              <a:rPr lang="hr-HR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ZBOG - RADI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4000" b="1" dirty="0">
                <a:solidFill>
                  <a:srgbClr val="C00000"/>
                </a:solidFill>
              </a:rPr>
              <a:t>ZGOG= UZROK</a:t>
            </a:r>
            <a:r>
              <a:rPr lang="hr-HR" sz="4000" dirty="0">
                <a:solidFill>
                  <a:srgbClr val="C00000"/>
                </a:solidFill>
              </a:rPr>
              <a:t>	</a:t>
            </a:r>
          </a:p>
          <a:p>
            <a:endParaRPr lang="hr-HR" sz="4000" dirty="0"/>
          </a:p>
          <a:p>
            <a:r>
              <a:rPr lang="hr-HR" sz="4000" dirty="0"/>
              <a:t>Nazvao sam te </a:t>
            </a:r>
            <a:r>
              <a:rPr lang="hr-HR" sz="4000" b="1" dirty="0">
                <a:solidFill>
                  <a:srgbClr val="C00000"/>
                </a:solidFill>
              </a:rPr>
              <a:t>zbog</a:t>
            </a:r>
            <a:r>
              <a:rPr lang="hr-HR" sz="4000" dirty="0"/>
              <a:t> dogovora. (jer smo se dogovorili)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sz="4000" b="1" dirty="0">
                <a:solidFill>
                  <a:srgbClr val="C00000"/>
                </a:solidFill>
              </a:rPr>
              <a:t>RADI= NAMJERA</a:t>
            </a:r>
          </a:p>
          <a:p>
            <a:endParaRPr lang="hr-HR" sz="4000" dirty="0"/>
          </a:p>
          <a:p>
            <a:r>
              <a:rPr lang="hr-HR" sz="4000" dirty="0"/>
              <a:t>Nazvao sam te </a:t>
            </a:r>
            <a:r>
              <a:rPr lang="hr-HR" sz="4000" b="1" dirty="0">
                <a:solidFill>
                  <a:srgbClr val="C00000"/>
                </a:solidFill>
              </a:rPr>
              <a:t>radi</a:t>
            </a:r>
            <a:r>
              <a:rPr lang="hr-HR" sz="4000" dirty="0"/>
              <a:t> dogovora. (s namjerom da se dogovorimo)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KROZ- prostor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NE</a:t>
            </a:r>
            <a:r>
              <a:rPr lang="hr-HR" dirty="0"/>
              <a:t>:</a:t>
            </a:r>
          </a:p>
          <a:p>
            <a:r>
              <a:rPr lang="hr-HR" b="1" dirty="0"/>
              <a:t>Kroz</a:t>
            </a:r>
            <a:r>
              <a:rPr lang="hr-HR" dirty="0"/>
              <a:t> učenje stječemo znanje.</a:t>
            </a:r>
          </a:p>
          <a:p>
            <a:r>
              <a:rPr lang="hr-HR" b="1" dirty="0"/>
              <a:t>Kroz</a:t>
            </a:r>
            <a:r>
              <a:rPr lang="hr-HR" dirty="0"/>
              <a:t> dan puno sam toga napravila.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DA</a:t>
            </a:r>
            <a:r>
              <a:rPr lang="hr-HR" dirty="0"/>
              <a:t>: </a:t>
            </a:r>
          </a:p>
          <a:p>
            <a:r>
              <a:rPr lang="hr-HR" dirty="0"/>
              <a:t>Učenjem stječemo znanje.</a:t>
            </a:r>
          </a:p>
          <a:p>
            <a:r>
              <a:rPr lang="hr-HR" dirty="0"/>
              <a:t>Tijekom dana puno sam toga napravila.</a:t>
            </a:r>
          </a:p>
          <a:p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DA</a:t>
            </a:r>
            <a:r>
              <a:rPr lang="hr-HR" dirty="0"/>
              <a:t>:</a:t>
            </a:r>
          </a:p>
          <a:p>
            <a:r>
              <a:rPr lang="hr-HR" sz="5200" dirty="0"/>
              <a:t>Gledam </a:t>
            </a:r>
            <a:r>
              <a:rPr lang="hr-HR" sz="5200" b="1" dirty="0"/>
              <a:t>kroz</a:t>
            </a:r>
            <a:r>
              <a:rPr lang="hr-HR" sz="5200" dirty="0"/>
              <a:t> prozor.</a:t>
            </a:r>
          </a:p>
          <a:p>
            <a:r>
              <a:rPr lang="hr-HR" sz="5200" dirty="0"/>
              <a:t>Šetam </a:t>
            </a:r>
            <a:r>
              <a:rPr lang="hr-HR" sz="5200" b="1" dirty="0"/>
              <a:t>kroz</a:t>
            </a:r>
            <a:r>
              <a:rPr lang="hr-HR" sz="5200" dirty="0"/>
              <a:t> šumu.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NI...NI – NITI...NITI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600" dirty="0"/>
              <a:t>Ni učenika ni učitelja...</a:t>
            </a:r>
          </a:p>
          <a:p>
            <a:r>
              <a:rPr lang="hr-HR" sz="3600" dirty="0"/>
              <a:t>Ni pameti ni sreće...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POVEZIVANJE IMENSKIH RIJEČI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/>
              <a:t>Niti imam vremena niti želim to napraviti.</a:t>
            </a:r>
          </a:p>
          <a:p>
            <a:r>
              <a:rPr lang="hr-HR" sz="3200" dirty="0"/>
              <a:t>Niti želim čitati lektiru niti učiti za ispit.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POVEZIVANJE NIJEČNIH REČENICA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EH, TAJ NI...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NE</a:t>
            </a:r>
            <a:r>
              <a:rPr lang="hr-HR" dirty="0"/>
              <a:t>:</a:t>
            </a:r>
          </a:p>
          <a:p>
            <a:r>
              <a:rPr lang="hr-HR" dirty="0"/>
              <a:t>Od učenika se </a:t>
            </a:r>
            <a:r>
              <a:rPr lang="hr-HR" b="1" dirty="0"/>
              <a:t>ni</a:t>
            </a:r>
            <a:r>
              <a:rPr lang="hr-HR" dirty="0"/>
              <a:t> ne može više očekivati.</a:t>
            </a:r>
          </a:p>
          <a:p>
            <a:r>
              <a:rPr lang="hr-HR" dirty="0"/>
              <a:t>Vi </a:t>
            </a:r>
            <a:r>
              <a:rPr lang="hr-HR" b="1" dirty="0"/>
              <a:t>ni</a:t>
            </a:r>
            <a:r>
              <a:rPr lang="hr-HR" dirty="0"/>
              <a:t> ne možete učiniti drugačije.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DA</a:t>
            </a:r>
            <a:r>
              <a:rPr lang="hr-HR" dirty="0"/>
              <a:t>:</a:t>
            </a:r>
          </a:p>
          <a:p>
            <a:r>
              <a:rPr lang="hr-HR" dirty="0"/>
              <a:t>U praznu školu </a:t>
            </a:r>
            <a:r>
              <a:rPr lang="hr-HR" dirty="0">
                <a:solidFill>
                  <a:srgbClr val="FF0000"/>
                </a:solidFill>
              </a:rPr>
              <a:t>ni</a:t>
            </a:r>
            <a:r>
              <a:rPr lang="hr-HR" dirty="0"/>
              <a:t> učitelj ne dolazi.</a:t>
            </a:r>
          </a:p>
          <a:p>
            <a:endParaRPr lang="hr-HR" dirty="0"/>
          </a:p>
          <a:p>
            <a:pPr>
              <a:buNone/>
            </a:pP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DA</a:t>
            </a:r>
            <a:r>
              <a:rPr lang="hr-HR" sz="4000" dirty="0"/>
              <a:t>:</a:t>
            </a:r>
          </a:p>
          <a:p>
            <a:r>
              <a:rPr lang="hr-HR" sz="4000" dirty="0"/>
              <a:t>Od učenika se </a:t>
            </a:r>
            <a:r>
              <a:rPr lang="hr-HR" sz="4000" b="1" dirty="0">
                <a:solidFill>
                  <a:srgbClr val="FF0000"/>
                </a:solidFill>
              </a:rPr>
              <a:t>i</a:t>
            </a:r>
            <a:r>
              <a:rPr lang="hr-HR" sz="4000" dirty="0"/>
              <a:t> ne može više očekivati.</a:t>
            </a:r>
          </a:p>
          <a:p>
            <a:r>
              <a:rPr lang="hr-HR" sz="4000" dirty="0"/>
              <a:t>Vi </a:t>
            </a:r>
            <a:r>
              <a:rPr lang="hr-HR" sz="4000" b="1" dirty="0">
                <a:solidFill>
                  <a:srgbClr val="FF0000"/>
                </a:solidFill>
              </a:rPr>
              <a:t>i</a:t>
            </a:r>
            <a:r>
              <a:rPr lang="hr-HR" sz="4000" dirty="0"/>
              <a:t> ne možete učiniti drugačije.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JE L’ (jel) - 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C00000"/>
                </a:solidFill>
              </a:rPr>
              <a:t>NE</a:t>
            </a:r>
            <a:r>
              <a:rPr lang="hr-HR" dirty="0"/>
              <a:t>:</a:t>
            </a:r>
          </a:p>
          <a:p>
            <a:pPr>
              <a:buNone/>
            </a:pPr>
            <a:r>
              <a:rPr lang="hr-HR" sz="3200" dirty="0"/>
              <a:t>Zakasnio sam </a:t>
            </a:r>
            <a:r>
              <a:rPr lang="hr-HR" sz="3200" b="1" dirty="0"/>
              <a:t>je l’</a:t>
            </a:r>
            <a:r>
              <a:rPr lang="hr-HR" sz="3200" dirty="0"/>
              <a:t> nije bilo tramvaja.</a:t>
            </a:r>
          </a:p>
          <a:p>
            <a:pPr>
              <a:buNone/>
            </a:pPr>
            <a:endParaRPr lang="hr-HR" sz="3200" dirty="0"/>
          </a:p>
          <a:p>
            <a:pPr>
              <a:buNone/>
            </a:pPr>
            <a:r>
              <a:rPr lang="hr-HR" sz="3200" dirty="0"/>
              <a:t>Tramvaji nisu vozili </a:t>
            </a:r>
            <a:r>
              <a:rPr lang="hr-HR" sz="3200" b="1" dirty="0"/>
              <a:t>je l’</a:t>
            </a:r>
            <a:r>
              <a:rPr lang="hr-HR" sz="3200" dirty="0"/>
              <a:t> se dogodila prometna nesreća.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b="1" dirty="0">
                <a:solidFill>
                  <a:srgbClr val="C00000"/>
                </a:solidFill>
              </a:rPr>
              <a:t>DA</a:t>
            </a:r>
            <a:r>
              <a:rPr lang="hr-HR" dirty="0"/>
              <a:t>:</a:t>
            </a:r>
          </a:p>
          <a:p>
            <a:pPr>
              <a:buNone/>
            </a:pPr>
            <a:r>
              <a:rPr lang="hr-HR" sz="3200" dirty="0"/>
              <a:t>Zakasnio sam </a:t>
            </a:r>
            <a:r>
              <a:rPr lang="hr-HR" sz="3200" b="1" dirty="0"/>
              <a:t>jer</a:t>
            </a:r>
            <a:r>
              <a:rPr lang="hr-HR" sz="3200" dirty="0"/>
              <a:t> nije bilo tramvaja.</a:t>
            </a:r>
          </a:p>
          <a:p>
            <a:endParaRPr lang="hr-HR" sz="3200" dirty="0"/>
          </a:p>
          <a:p>
            <a:pPr>
              <a:buNone/>
            </a:pPr>
            <a:r>
              <a:rPr lang="hr-HR" sz="3200" dirty="0"/>
              <a:t>Tramvaji nisu vozili </a:t>
            </a:r>
            <a:r>
              <a:rPr lang="hr-HR" sz="3200" b="1" dirty="0"/>
              <a:t>jer</a:t>
            </a:r>
            <a:r>
              <a:rPr lang="hr-HR" sz="3200" dirty="0"/>
              <a:t> se dogodila prometna nesreća.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DA LI – JE 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NE</a:t>
            </a:r>
            <a:r>
              <a:rPr lang="hr-HR" sz="3600" dirty="0"/>
              <a:t>: </a:t>
            </a:r>
            <a:r>
              <a:rPr lang="hr-HR" sz="3600" b="1" dirty="0"/>
              <a:t>Da li </a:t>
            </a:r>
            <a:r>
              <a:rPr lang="hr-HR" sz="3600" dirty="0"/>
              <a:t>je došao Fran ili Lovro?</a:t>
            </a:r>
          </a:p>
          <a:p>
            <a:endParaRPr lang="hr-HR" sz="3600" dirty="0"/>
          </a:p>
          <a:p>
            <a:r>
              <a:rPr lang="hr-HR" sz="3600" b="1" dirty="0">
                <a:solidFill>
                  <a:srgbClr val="C00000"/>
                </a:solidFill>
              </a:rPr>
              <a:t>DA</a:t>
            </a:r>
            <a:r>
              <a:rPr lang="hr-HR" sz="3600" dirty="0"/>
              <a:t>: Ne znam </a:t>
            </a:r>
            <a:r>
              <a:rPr lang="hr-HR" sz="3600" b="1" dirty="0"/>
              <a:t>da li </a:t>
            </a:r>
            <a:r>
              <a:rPr lang="hr-HR" sz="3600" dirty="0"/>
              <a:t>da se smijem ili da plačem!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rgbClr val="C00000"/>
                </a:solidFill>
              </a:rPr>
              <a:t>DA</a:t>
            </a:r>
            <a:r>
              <a:rPr lang="hr-HR" sz="3200" dirty="0"/>
              <a:t>: </a:t>
            </a:r>
            <a:r>
              <a:rPr lang="hr-HR" sz="3200" b="1" dirty="0"/>
              <a:t>Je li </a:t>
            </a:r>
            <a:r>
              <a:rPr lang="hr-HR" sz="3200" dirty="0"/>
              <a:t>došao Fran ili Lovro?</a:t>
            </a:r>
          </a:p>
          <a:p>
            <a:endParaRPr lang="hr-HR" sz="3200" dirty="0"/>
          </a:p>
          <a:p>
            <a:r>
              <a:rPr lang="hr-HR" sz="3200" b="1" dirty="0">
                <a:solidFill>
                  <a:srgbClr val="C00000"/>
                </a:solidFill>
              </a:rPr>
              <a:t>NE</a:t>
            </a:r>
            <a:r>
              <a:rPr lang="hr-HR" sz="3200" dirty="0"/>
              <a:t>: </a:t>
            </a:r>
            <a:r>
              <a:rPr lang="hr-HR" sz="3200" b="1" dirty="0"/>
              <a:t>Je li </a:t>
            </a:r>
            <a:r>
              <a:rPr lang="hr-HR" sz="3200" dirty="0"/>
              <a:t>treba doći u petak u školu?</a:t>
            </a:r>
          </a:p>
          <a:p>
            <a:endParaRPr lang="hr-HR" sz="3200" dirty="0"/>
          </a:p>
          <a:p>
            <a:r>
              <a:rPr lang="hr-HR" sz="3200" b="1" dirty="0">
                <a:solidFill>
                  <a:srgbClr val="C00000"/>
                </a:solidFill>
              </a:rPr>
              <a:t>DA</a:t>
            </a:r>
            <a:r>
              <a:rPr lang="hr-HR" sz="3200" dirty="0"/>
              <a:t>: Treba </a:t>
            </a:r>
            <a:r>
              <a:rPr lang="hr-HR" sz="3200" b="1" dirty="0"/>
              <a:t>li</a:t>
            </a:r>
            <a:r>
              <a:rPr lang="hr-HR" sz="3200" dirty="0"/>
              <a:t> u petak doći u školu?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GDJE, KAMO, KUDA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>
                <a:solidFill>
                  <a:srgbClr val="C00000"/>
                </a:solidFill>
              </a:rPr>
              <a:t>GDJE – MJESTO</a:t>
            </a:r>
            <a:r>
              <a:rPr lang="hr-HR" dirty="0"/>
              <a:t>	</a:t>
            </a:r>
          </a:p>
          <a:p>
            <a:pPr>
              <a:buNone/>
            </a:pPr>
            <a:r>
              <a:rPr lang="hr-HR" dirty="0"/>
              <a:t>		GDJE SI? = DOMA. Bio sam </a:t>
            </a:r>
            <a:r>
              <a:rPr lang="hr-HR" b="1" dirty="0"/>
              <a:t>kod</a:t>
            </a:r>
            <a:r>
              <a:rPr lang="hr-HR" dirty="0"/>
              <a:t> prijatelja.</a:t>
            </a:r>
          </a:p>
          <a:p>
            <a:endParaRPr lang="hr-HR" dirty="0"/>
          </a:p>
          <a:p>
            <a:r>
              <a:rPr lang="hr-HR" b="1" dirty="0">
                <a:solidFill>
                  <a:srgbClr val="C00000"/>
                </a:solidFill>
              </a:rPr>
              <a:t>KAMO – CILJ	</a:t>
            </a:r>
            <a:r>
              <a:rPr lang="hr-HR" dirty="0"/>
              <a:t>	</a:t>
            </a:r>
          </a:p>
          <a:p>
            <a:pPr>
              <a:buNone/>
            </a:pPr>
            <a:r>
              <a:rPr lang="hr-HR" dirty="0"/>
              <a:t>		KAMO IDEŠ? = NA MORE. Idem </a:t>
            </a:r>
            <a:r>
              <a:rPr lang="hr-HR" b="1" dirty="0"/>
              <a:t>(k) </a:t>
            </a:r>
            <a:r>
              <a:rPr lang="hr-HR" dirty="0"/>
              <a:t>prijatelju.</a:t>
            </a:r>
          </a:p>
          <a:p>
            <a:endParaRPr lang="hr-HR" dirty="0"/>
          </a:p>
          <a:p>
            <a:r>
              <a:rPr lang="hr-HR" b="1" dirty="0">
                <a:solidFill>
                  <a:srgbClr val="C00000"/>
                </a:solidFill>
              </a:rPr>
              <a:t>KUDA – SMJER</a:t>
            </a:r>
            <a:r>
              <a:rPr lang="hr-HR" dirty="0"/>
              <a:t>	</a:t>
            </a:r>
          </a:p>
          <a:p>
            <a:pPr>
              <a:buNone/>
            </a:pPr>
            <a:r>
              <a:rPr lang="hr-HR" dirty="0"/>
              <a:t>		KUDA IDEŠ? AUTOCESTOM PREKO LIKE...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POKOJA</a:t>
            </a:r>
            <a:r>
              <a:rPr lang="hr-HR" dirty="0"/>
              <a:t> RIJEČ O ZAMJENICAMA...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OVAJ-</a:t>
            </a:r>
            <a:r>
              <a:rPr lang="hr-HR" dirty="0"/>
              <a:t> Ovaj je stol prljav. (Stol do govornika.)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TAJ-</a:t>
            </a:r>
            <a:r>
              <a:rPr lang="hr-HR" dirty="0"/>
              <a:t> Taj je stol prljav. (Stol do sugovornika.)</a:t>
            </a:r>
          </a:p>
          <a:p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ONAJ-</a:t>
            </a:r>
            <a:r>
              <a:rPr lang="hr-HR" dirty="0"/>
              <a:t> Onaj je stol u Aninoj sobi prljav. (Stol daleko od govornika i sugovornika.)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DATUMI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- </a:t>
            </a:r>
            <a:r>
              <a:rPr lang="hr-HR" b="1" dirty="0">
                <a:solidFill>
                  <a:srgbClr val="FF0000"/>
                </a:solidFill>
              </a:rPr>
              <a:t>NE </a:t>
            </a:r>
          </a:p>
          <a:p>
            <a:pPr>
              <a:buNone/>
            </a:pPr>
            <a:r>
              <a:rPr lang="hr-HR" dirty="0"/>
              <a:t>U ZAGREBU</a:t>
            </a:r>
            <a:r>
              <a:rPr lang="hr-HR" b="1" dirty="0">
                <a:solidFill>
                  <a:srgbClr val="FF0000"/>
                </a:solidFill>
              </a:rPr>
              <a:t>,</a:t>
            </a:r>
            <a:r>
              <a:rPr lang="hr-HR" dirty="0"/>
              <a:t> 13. </a:t>
            </a:r>
            <a:r>
              <a:rPr lang="hr-HR" b="1" dirty="0">
                <a:solidFill>
                  <a:srgbClr val="FF0000"/>
                </a:solidFill>
              </a:rPr>
              <a:t>LIPNJA</a:t>
            </a:r>
            <a:r>
              <a:rPr lang="hr-HR" dirty="0"/>
              <a:t> 2013.</a:t>
            </a:r>
          </a:p>
          <a:p>
            <a:pPr>
              <a:buNone/>
            </a:pPr>
            <a:r>
              <a:rPr lang="hr-HR" dirty="0"/>
              <a:t>U ZAGREBU 13. </a:t>
            </a:r>
            <a:r>
              <a:rPr lang="hr-HR" b="1" dirty="0">
                <a:solidFill>
                  <a:srgbClr val="FF0000"/>
                </a:solidFill>
              </a:rPr>
              <a:t>LIPANJ</a:t>
            </a:r>
            <a:r>
              <a:rPr lang="hr-HR" dirty="0"/>
              <a:t> 2013.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Od 1990-</a:t>
            </a:r>
            <a:r>
              <a:rPr lang="hr-HR" dirty="0">
                <a:solidFill>
                  <a:srgbClr val="FF0000"/>
                </a:solidFill>
              </a:rPr>
              <a:t>tih</a:t>
            </a:r>
            <a:r>
              <a:rPr lang="hr-HR" dirty="0"/>
              <a:t> godina...</a:t>
            </a:r>
          </a:p>
          <a:p>
            <a:pPr>
              <a:buNone/>
            </a:pPr>
            <a:r>
              <a:rPr lang="hr-HR" dirty="0"/>
              <a:t>Od 2008</a:t>
            </a:r>
            <a:r>
              <a:rPr lang="hr-HR" dirty="0">
                <a:solidFill>
                  <a:srgbClr val="FF0000"/>
                </a:solidFill>
              </a:rPr>
              <a:t>.-e</a:t>
            </a:r>
            <a:r>
              <a:rPr lang="hr-HR" dirty="0"/>
              <a:t> godine...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b="1" dirty="0">
                <a:solidFill>
                  <a:srgbClr val="FF0000"/>
                </a:solidFill>
              </a:rPr>
              <a:t>DA</a:t>
            </a:r>
          </a:p>
          <a:p>
            <a:pPr>
              <a:buNone/>
            </a:pPr>
            <a:r>
              <a:rPr lang="hr-HR" dirty="0"/>
              <a:t>U ZAGREBU 13. </a:t>
            </a:r>
            <a:r>
              <a:rPr lang="hr-HR" b="1" dirty="0">
                <a:solidFill>
                  <a:srgbClr val="FF0000"/>
                </a:solidFill>
              </a:rPr>
              <a:t>LIPNJA</a:t>
            </a:r>
            <a:r>
              <a:rPr lang="hr-HR" dirty="0"/>
              <a:t> 2013.</a:t>
            </a:r>
          </a:p>
          <a:p>
            <a:pPr>
              <a:buNone/>
            </a:pPr>
            <a:r>
              <a:rPr lang="hr-HR" dirty="0"/>
              <a:t>ZAGREB</a:t>
            </a:r>
            <a:r>
              <a:rPr lang="hr-HR" b="1" dirty="0"/>
              <a:t>,</a:t>
            </a:r>
            <a:r>
              <a:rPr lang="hr-HR" dirty="0"/>
              <a:t> 13. </a:t>
            </a:r>
            <a:r>
              <a:rPr lang="hr-HR" b="1" dirty="0">
                <a:solidFill>
                  <a:srgbClr val="FF0000"/>
                </a:solidFill>
              </a:rPr>
              <a:t>LIPNJA</a:t>
            </a:r>
            <a:r>
              <a:rPr lang="hr-HR" dirty="0"/>
              <a:t> 2013.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Od 1990-</a:t>
            </a:r>
            <a:r>
              <a:rPr lang="hr-HR" dirty="0">
                <a:solidFill>
                  <a:srgbClr val="FF0000"/>
                </a:solidFill>
              </a:rPr>
              <a:t>ih</a:t>
            </a:r>
            <a:r>
              <a:rPr lang="hr-HR" dirty="0"/>
              <a:t> godina...</a:t>
            </a:r>
          </a:p>
          <a:p>
            <a:pPr>
              <a:buNone/>
            </a:pPr>
            <a:r>
              <a:rPr lang="hr-HR" dirty="0"/>
              <a:t>Od 2008</a:t>
            </a:r>
            <a:r>
              <a:rPr lang="hr-HR" dirty="0">
                <a:solidFill>
                  <a:srgbClr val="FF0000"/>
                </a:solidFill>
              </a:rPr>
              <a:t>.</a:t>
            </a:r>
            <a:r>
              <a:rPr lang="hr-HR" dirty="0"/>
              <a:t> godine...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TRIKOVI ZA –Č- I –Ć-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889015"/>
          </a:xfrm>
        </p:spPr>
        <p:txBody>
          <a:bodyPr>
            <a:noAutofit/>
          </a:bodyPr>
          <a:lstStyle/>
          <a:p>
            <a:pPr algn="ctr"/>
            <a:r>
              <a:rPr lang="hr-HR" sz="4800" dirty="0"/>
              <a:t>Č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Prema   –k- ili –c- u osnovi</a:t>
            </a:r>
          </a:p>
          <a:p>
            <a:endParaRPr lang="hr-HR" dirty="0"/>
          </a:p>
          <a:p>
            <a:r>
              <a:rPr lang="hr-HR" dirty="0"/>
              <a:t>vojnik – vojniče</a:t>
            </a:r>
          </a:p>
          <a:p>
            <a:r>
              <a:rPr lang="hr-HR" dirty="0"/>
              <a:t>jak – jači</a:t>
            </a:r>
          </a:p>
          <a:p>
            <a:r>
              <a:rPr lang="hr-HR" dirty="0"/>
              <a:t>klicati – kličem</a:t>
            </a:r>
          </a:p>
          <a:p>
            <a:r>
              <a:rPr lang="hr-HR" dirty="0"/>
              <a:t>vikati – vičem</a:t>
            </a:r>
          </a:p>
          <a:p>
            <a:r>
              <a:rPr lang="hr-HR" dirty="0"/>
              <a:t>baciti – bačen</a:t>
            </a:r>
          </a:p>
          <a:p>
            <a:r>
              <a:rPr lang="hr-HR" dirty="0"/>
              <a:t>buka – bučan</a:t>
            </a:r>
          </a:p>
          <a:p>
            <a:r>
              <a:rPr lang="hr-HR" dirty="0"/>
              <a:t>ruka – ručica</a:t>
            </a:r>
          </a:p>
          <a:p>
            <a:r>
              <a:rPr lang="hr-HR" dirty="0"/>
              <a:t>bolnica -bolničar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800" dirty="0"/>
              <a:t>Ć</a:t>
            </a:r>
            <a:endParaRPr lang="en-US" sz="4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Prema –t- ili –sk- u osnovi</a:t>
            </a:r>
          </a:p>
          <a:p>
            <a:endParaRPr lang="hr-HR" dirty="0"/>
          </a:p>
          <a:p>
            <a:r>
              <a:rPr lang="hr-HR" dirty="0"/>
              <a:t>ljut – ljući</a:t>
            </a:r>
          </a:p>
          <a:p>
            <a:r>
              <a:rPr lang="hr-HR" dirty="0"/>
              <a:t>kretati – krećem</a:t>
            </a:r>
          </a:p>
          <a:p>
            <a:r>
              <a:rPr lang="hr-HR" dirty="0"/>
              <a:t>šaptati – šapćem</a:t>
            </a:r>
          </a:p>
          <a:p>
            <a:r>
              <a:rPr lang="hr-HR" dirty="0"/>
              <a:t>pljeskati – plješćem</a:t>
            </a:r>
          </a:p>
          <a:p>
            <a:r>
              <a:rPr lang="hr-HR" dirty="0"/>
              <a:t>pritiskati – pritišćem</a:t>
            </a:r>
          </a:p>
          <a:p>
            <a:r>
              <a:rPr lang="hr-HR" dirty="0"/>
              <a:t>list – lišće</a:t>
            </a:r>
          </a:p>
          <a:p>
            <a:r>
              <a:rPr lang="hr-HR" dirty="0"/>
              <a:t>brat – braća</a:t>
            </a:r>
          </a:p>
          <a:p>
            <a:r>
              <a:rPr lang="hr-HR" dirty="0"/>
              <a:t>pamtiti - pmaćenje</a:t>
            </a:r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GLAGOLI - INFINITIV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RADITI</a:t>
            </a:r>
          </a:p>
          <a:p>
            <a:r>
              <a:rPr lang="hr-HR" dirty="0"/>
              <a:t>PISATI</a:t>
            </a:r>
          </a:p>
          <a:p>
            <a:r>
              <a:rPr lang="hr-HR" dirty="0"/>
              <a:t>HTJETI</a:t>
            </a:r>
          </a:p>
          <a:p>
            <a:r>
              <a:rPr lang="hr-HR" dirty="0"/>
              <a:t>ŽELJETI</a:t>
            </a:r>
          </a:p>
          <a:p>
            <a:r>
              <a:rPr lang="hr-HR" dirty="0"/>
              <a:t>MORATI</a:t>
            </a:r>
          </a:p>
          <a:p>
            <a:r>
              <a:rPr lang="hr-HR" dirty="0"/>
              <a:t>ČITATI</a:t>
            </a:r>
          </a:p>
          <a:p>
            <a:r>
              <a:rPr lang="hr-HR" dirty="0"/>
              <a:t>PISATI</a:t>
            </a:r>
          </a:p>
          <a:p>
            <a:r>
              <a:rPr lang="hr-HR" dirty="0"/>
              <a:t>HODATI</a:t>
            </a:r>
          </a:p>
          <a:p>
            <a:r>
              <a:rPr lang="hr-HR" dirty="0"/>
              <a:t>TREBATI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endParaRPr lang="hr-HR" dirty="0"/>
          </a:p>
          <a:p>
            <a:r>
              <a:rPr lang="hr-HR" dirty="0"/>
              <a:t>PEĆI</a:t>
            </a:r>
          </a:p>
          <a:p>
            <a:r>
              <a:rPr lang="hr-HR" dirty="0"/>
              <a:t>REĆI</a:t>
            </a:r>
          </a:p>
          <a:p>
            <a:r>
              <a:rPr lang="hr-HR" dirty="0"/>
              <a:t>DOĆI</a:t>
            </a:r>
          </a:p>
          <a:p>
            <a:r>
              <a:rPr lang="hr-HR" dirty="0"/>
              <a:t>MOĆI</a:t>
            </a:r>
          </a:p>
          <a:p>
            <a:r>
              <a:rPr lang="hr-HR" dirty="0"/>
              <a:t>...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ČESTICA NE + GLAGOL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NEĆU</a:t>
            </a:r>
          </a:p>
          <a:p>
            <a:r>
              <a:rPr lang="hr-HR" dirty="0"/>
              <a:t>NEĆEŠ</a:t>
            </a:r>
          </a:p>
          <a:p>
            <a:r>
              <a:rPr lang="hr-HR" dirty="0"/>
              <a:t>NEĆE</a:t>
            </a:r>
          </a:p>
          <a:p>
            <a:r>
              <a:rPr lang="hr-HR" dirty="0"/>
              <a:t>NEĆEMO</a:t>
            </a:r>
          </a:p>
          <a:p>
            <a:r>
              <a:rPr lang="hr-HR" dirty="0"/>
              <a:t>NEĆETE</a:t>
            </a:r>
          </a:p>
          <a:p>
            <a:r>
              <a:rPr lang="hr-HR" dirty="0"/>
              <a:t>NEĆE</a:t>
            </a:r>
          </a:p>
          <a:p>
            <a:endParaRPr lang="hr-HR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b="1" dirty="0"/>
              <a:t>NE     MOGU</a:t>
            </a:r>
          </a:p>
          <a:p>
            <a:r>
              <a:rPr lang="hr-HR" b="1" dirty="0"/>
              <a:t>NE     ŽELIM</a:t>
            </a:r>
          </a:p>
          <a:p>
            <a:r>
              <a:rPr lang="hr-HR" b="1" dirty="0"/>
              <a:t>NE     VIDIM</a:t>
            </a:r>
          </a:p>
          <a:p>
            <a:r>
              <a:rPr lang="hr-HR" b="1" dirty="0"/>
              <a:t>NE     GLEDAM</a:t>
            </a:r>
          </a:p>
          <a:p>
            <a:r>
              <a:rPr lang="hr-HR" b="1" dirty="0"/>
              <a:t>NE     ČITAM</a:t>
            </a:r>
          </a:p>
          <a:p>
            <a:r>
              <a:rPr lang="hr-HR" b="1" dirty="0"/>
              <a:t>NE     VOLIM</a:t>
            </a:r>
          </a:p>
          <a:p>
            <a:r>
              <a:rPr lang="hr-HR" b="1" dirty="0"/>
              <a:t>NE     MISLIM</a:t>
            </a:r>
          </a:p>
          <a:p>
            <a:r>
              <a:rPr lang="hr-HR" b="1" dirty="0"/>
              <a:t>NE      PIŠEM</a:t>
            </a:r>
            <a:endParaRPr lang="en-US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AORIST I FUTUR PRVI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JA </a:t>
            </a:r>
            <a:r>
              <a:rPr lang="hr-HR" b="1" dirty="0"/>
              <a:t>BIH</a:t>
            </a:r>
          </a:p>
          <a:p>
            <a:r>
              <a:rPr lang="hr-HR" dirty="0"/>
              <a:t>TI BI</a:t>
            </a:r>
          </a:p>
          <a:p>
            <a:r>
              <a:rPr lang="hr-HR" dirty="0"/>
              <a:t>ON BI</a:t>
            </a:r>
          </a:p>
          <a:p>
            <a:endParaRPr lang="hr-HR" dirty="0"/>
          </a:p>
          <a:p>
            <a:r>
              <a:rPr lang="hr-HR" dirty="0"/>
              <a:t>MI </a:t>
            </a:r>
            <a:r>
              <a:rPr lang="hr-HR" b="1" dirty="0"/>
              <a:t>BISMO</a:t>
            </a:r>
          </a:p>
          <a:p>
            <a:r>
              <a:rPr lang="hr-HR" dirty="0"/>
              <a:t>VI </a:t>
            </a:r>
            <a:r>
              <a:rPr lang="hr-HR" b="1" dirty="0"/>
              <a:t>BISTE</a:t>
            </a:r>
          </a:p>
          <a:p>
            <a:r>
              <a:rPr lang="hr-HR" dirty="0"/>
              <a:t>ONI BI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JA </a:t>
            </a:r>
            <a:r>
              <a:rPr lang="hr-HR" b="1" dirty="0"/>
              <a:t>ĆU</a:t>
            </a:r>
            <a:r>
              <a:rPr lang="hr-HR" dirty="0"/>
              <a:t> </a:t>
            </a:r>
            <a:r>
              <a:rPr lang="hr-HR" b="1" dirty="0"/>
              <a:t>BITI </a:t>
            </a:r>
            <a:r>
              <a:rPr lang="hr-HR" dirty="0"/>
              <a:t>/ </a:t>
            </a:r>
            <a:r>
              <a:rPr lang="hr-HR" b="1" dirty="0"/>
              <a:t>BIT</a:t>
            </a:r>
            <a:r>
              <a:rPr lang="hr-HR" dirty="0"/>
              <a:t> ĆU</a:t>
            </a:r>
          </a:p>
          <a:p>
            <a:r>
              <a:rPr lang="hr-HR" dirty="0"/>
              <a:t>TI </a:t>
            </a:r>
            <a:r>
              <a:rPr lang="hr-HR" b="1" dirty="0"/>
              <a:t>ĆEŠ</a:t>
            </a:r>
            <a:r>
              <a:rPr lang="hr-HR" dirty="0"/>
              <a:t> </a:t>
            </a:r>
            <a:r>
              <a:rPr lang="hr-HR" b="1" dirty="0"/>
              <a:t>BITI </a:t>
            </a:r>
            <a:r>
              <a:rPr lang="hr-HR" dirty="0"/>
              <a:t>/ </a:t>
            </a:r>
            <a:r>
              <a:rPr lang="hr-HR" b="1" dirty="0"/>
              <a:t>BIT</a:t>
            </a:r>
            <a:r>
              <a:rPr lang="hr-HR" dirty="0"/>
              <a:t> ĆEŠ</a:t>
            </a:r>
          </a:p>
          <a:p>
            <a:r>
              <a:rPr lang="hr-HR" dirty="0"/>
              <a:t>ON </a:t>
            </a:r>
            <a:r>
              <a:rPr lang="hr-HR" b="1" dirty="0"/>
              <a:t>ĆE</a:t>
            </a:r>
            <a:r>
              <a:rPr lang="hr-HR" dirty="0"/>
              <a:t> </a:t>
            </a:r>
            <a:r>
              <a:rPr lang="hr-HR" b="1" dirty="0"/>
              <a:t>BITI </a:t>
            </a:r>
            <a:r>
              <a:rPr lang="hr-HR" dirty="0"/>
              <a:t>/ </a:t>
            </a:r>
            <a:r>
              <a:rPr lang="hr-HR" b="1" dirty="0"/>
              <a:t>BIT</a:t>
            </a:r>
            <a:r>
              <a:rPr lang="hr-HR" dirty="0"/>
              <a:t> ĆE</a:t>
            </a:r>
          </a:p>
          <a:p>
            <a:endParaRPr lang="hr-HR" dirty="0"/>
          </a:p>
          <a:p>
            <a:r>
              <a:rPr lang="hr-HR" dirty="0"/>
              <a:t>MI ĆEMO BITI / BIT ĆEMO</a:t>
            </a:r>
          </a:p>
          <a:p>
            <a:r>
              <a:rPr lang="hr-HR" dirty="0"/>
              <a:t>VI ĆETE BITI / BIT ĆETE</a:t>
            </a:r>
          </a:p>
          <a:p>
            <a:r>
              <a:rPr lang="hr-HR" dirty="0"/>
              <a:t>ONI ĆE BITI / BIT ĆE</a:t>
            </a:r>
          </a:p>
          <a:p>
            <a:endParaRPr lang="hr-HR" dirty="0"/>
          </a:p>
          <a:p>
            <a:r>
              <a:rPr lang="hr-HR" b="1" dirty="0">
                <a:solidFill>
                  <a:srgbClr val="C00000"/>
                </a:solidFill>
              </a:rPr>
              <a:t>IZGOVOR</a:t>
            </a:r>
            <a:r>
              <a:rPr lang="hr-HR" dirty="0"/>
              <a:t>: BIĆU, BIĆEŠ...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FUTUR PRVI U REČENICAMA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4000" b="1" dirty="0">
                <a:solidFill>
                  <a:srgbClr val="C00000"/>
                </a:solidFill>
              </a:rPr>
              <a:t>NE</a:t>
            </a:r>
            <a:r>
              <a:rPr lang="hr-HR" dirty="0"/>
              <a:t>:</a:t>
            </a:r>
          </a:p>
          <a:p>
            <a:pPr>
              <a:buNone/>
            </a:pPr>
            <a:r>
              <a:rPr lang="hr-HR" sz="4000" dirty="0"/>
              <a:t>Kad ću imati</a:t>
            </a:r>
          </a:p>
          <a:p>
            <a:pPr>
              <a:buNone/>
            </a:pPr>
            <a:r>
              <a:rPr lang="hr-HR" sz="4000" dirty="0"/>
              <a:t>vremena, doći ću</a:t>
            </a:r>
          </a:p>
          <a:p>
            <a:pPr>
              <a:buNone/>
            </a:pPr>
            <a:r>
              <a:rPr lang="hr-HR" sz="4000" dirty="0"/>
              <a:t>k tebi.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hr-HR" sz="3200" b="1" dirty="0">
                <a:solidFill>
                  <a:srgbClr val="C00000"/>
                </a:solidFill>
              </a:rPr>
              <a:t>DA</a:t>
            </a:r>
            <a:r>
              <a:rPr lang="hr-HR" sz="3200" dirty="0"/>
              <a:t>:</a:t>
            </a:r>
          </a:p>
          <a:p>
            <a:pPr>
              <a:buNone/>
            </a:pPr>
            <a:r>
              <a:rPr lang="hr-HR" sz="3200" dirty="0"/>
              <a:t>Kad </a:t>
            </a:r>
            <a:r>
              <a:rPr lang="hr-HR" sz="3200" b="1" dirty="0"/>
              <a:t>budem</a:t>
            </a:r>
            <a:r>
              <a:rPr lang="hr-HR" sz="3200" dirty="0"/>
              <a:t> </a:t>
            </a:r>
            <a:r>
              <a:rPr lang="hr-HR" sz="3200" b="1" dirty="0"/>
              <a:t>imala</a:t>
            </a:r>
            <a:r>
              <a:rPr lang="hr-HR" sz="3200" dirty="0"/>
              <a:t> vremena, doći ću k tebi.</a:t>
            </a:r>
          </a:p>
          <a:p>
            <a:pPr>
              <a:buNone/>
            </a:pPr>
            <a:r>
              <a:rPr lang="hr-HR" sz="3200" b="1" dirty="0"/>
              <a:t>ILI</a:t>
            </a:r>
          </a:p>
          <a:p>
            <a:pPr>
              <a:buNone/>
            </a:pPr>
            <a:endParaRPr lang="hr-HR" sz="3200" dirty="0"/>
          </a:p>
          <a:p>
            <a:pPr>
              <a:buNone/>
            </a:pPr>
            <a:r>
              <a:rPr lang="hr-HR" sz="3200" dirty="0"/>
              <a:t>Kad </a:t>
            </a:r>
            <a:r>
              <a:rPr lang="hr-HR" sz="3200" b="1" dirty="0"/>
              <a:t>nađem</a:t>
            </a:r>
            <a:r>
              <a:rPr lang="hr-HR" sz="3200" dirty="0"/>
              <a:t> vremena, doći ću k tebi.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RADNJE, STANJA I ZBIVANJA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NE</a:t>
            </a:r>
            <a:r>
              <a:rPr lang="hr-HR" dirty="0"/>
              <a:t>:</a:t>
            </a:r>
          </a:p>
          <a:p>
            <a:endParaRPr lang="hr-HR" dirty="0"/>
          </a:p>
          <a:p>
            <a:r>
              <a:rPr lang="hr-HR" dirty="0"/>
              <a:t>SJESTI SE.</a:t>
            </a:r>
          </a:p>
          <a:p>
            <a:r>
              <a:rPr lang="hr-HR" dirty="0"/>
              <a:t>KORISTITI PRAVOPIS.</a:t>
            </a:r>
          </a:p>
          <a:p>
            <a:r>
              <a:rPr lang="hr-HR" dirty="0"/>
              <a:t>ČUDI ME.</a:t>
            </a:r>
          </a:p>
          <a:p>
            <a:r>
              <a:rPr lang="hr-HR" dirty="0"/>
              <a:t>RADUJE ME.</a:t>
            </a:r>
          </a:p>
          <a:p>
            <a:r>
              <a:rPr lang="hr-HR" dirty="0"/>
              <a:t>IZNENADIO ME.</a:t>
            </a:r>
          </a:p>
          <a:p>
            <a:r>
              <a:rPr lang="hr-HR" dirty="0"/>
              <a:t>LAŽI ME.</a:t>
            </a:r>
          </a:p>
          <a:p>
            <a:r>
              <a:rPr lang="hr-HR" dirty="0"/>
              <a:t>ODMORI, ZASLUŽIO SI.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DA</a:t>
            </a:r>
            <a:r>
              <a:rPr lang="hr-HR" dirty="0"/>
              <a:t>:</a:t>
            </a:r>
          </a:p>
          <a:p>
            <a:endParaRPr lang="hr-HR" dirty="0"/>
          </a:p>
          <a:p>
            <a:r>
              <a:rPr lang="hr-HR" dirty="0"/>
              <a:t>SJESTI.</a:t>
            </a:r>
          </a:p>
          <a:p>
            <a:r>
              <a:rPr lang="hr-HR" dirty="0"/>
              <a:t>KORISTITI SE PRAVOPISOM.</a:t>
            </a:r>
          </a:p>
          <a:p>
            <a:r>
              <a:rPr lang="hr-HR" dirty="0"/>
              <a:t>ČUDITI SE </a:t>
            </a:r>
            <a:r>
              <a:rPr lang="hr-HR" b="1" dirty="0">
                <a:solidFill>
                  <a:srgbClr val="FF0000"/>
                </a:solidFill>
              </a:rPr>
              <a:t>KOME</a:t>
            </a:r>
            <a:r>
              <a:rPr lang="hr-HR" dirty="0"/>
              <a:t>.</a:t>
            </a:r>
          </a:p>
          <a:p>
            <a:r>
              <a:rPr lang="hr-HR" dirty="0"/>
              <a:t>RADOVATI SE </a:t>
            </a:r>
            <a:r>
              <a:rPr lang="hr-HR" b="1" dirty="0">
                <a:solidFill>
                  <a:srgbClr val="FF0000"/>
                </a:solidFill>
              </a:rPr>
              <a:t>KOME</a:t>
            </a:r>
            <a:r>
              <a:rPr lang="hr-HR" dirty="0"/>
              <a:t>.</a:t>
            </a:r>
          </a:p>
          <a:p>
            <a:r>
              <a:rPr lang="hr-HR" dirty="0"/>
              <a:t>IZNENADITI SE </a:t>
            </a:r>
            <a:r>
              <a:rPr lang="hr-HR" b="1" dirty="0">
                <a:solidFill>
                  <a:srgbClr val="FF0000"/>
                </a:solidFill>
              </a:rPr>
              <a:t>KIM/ČIM</a:t>
            </a:r>
            <a:r>
              <a:rPr lang="hr-HR" dirty="0"/>
              <a:t>. </a:t>
            </a:r>
          </a:p>
          <a:p>
            <a:r>
              <a:rPr lang="hr-HR" dirty="0"/>
              <a:t>LAGATI </a:t>
            </a:r>
            <a:r>
              <a:rPr lang="hr-HR" b="1" dirty="0">
                <a:solidFill>
                  <a:srgbClr val="FF0000"/>
                </a:solidFill>
              </a:rPr>
              <a:t>KOMU</a:t>
            </a:r>
            <a:r>
              <a:rPr lang="hr-HR" dirty="0"/>
              <a:t> NE KOGA.</a:t>
            </a:r>
          </a:p>
          <a:p>
            <a:r>
              <a:rPr lang="hr-HR" dirty="0"/>
              <a:t>ODMORI SE, ZASLUŽIO SI.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GLAGOLSKI PRIDJEV RADNI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800" dirty="0"/>
              <a:t>HTJETI</a:t>
            </a:r>
          </a:p>
          <a:p>
            <a:r>
              <a:rPr lang="hr-HR" sz="4800" dirty="0"/>
              <a:t>VIDJETI	</a:t>
            </a:r>
          </a:p>
          <a:p>
            <a:r>
              <a:rPr lang="hr-HR" sz="4800" dirty="0"/>
              <a:t>ŽELJETI</a:t>
            </a:r>
          </a:p>
          <a:p>
            <a:r>
              <a:rPr lang="hr-HR" sz="4800" dirty="0"/>
              <a:t>VOLJETI</a:t>
            </a:r>
          </a:p>
          <a:p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HTIO, HTJELA</a:t>
            </a:r>
          </a:p>
          <a:p>
            <a:r>
              <a:rPr lang="hr-HR" sz="4400" dirty="0"/>
              <a:t>VIDIO, VIDJELA</a:t>
            </a:r>
          </a:p>
          <a:p>
            <a:r>
              <a:rPr lang="hr-HR" sz="4400" dirty="0"/>
              <a:t>ŽELIO, ŽELJELA</a:t>
            </a:r>
          </a:p>
          <a:p>
            <a:r>
              <a:rPr lang="hr-HR" sz="4400" dirty="0"/>
              <a:t>VOLIO, VOLJELA</a:t>
            </a:r>
            <a:endParaRPr lang="en-US" sz="4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rgbClr val="C00000"/>
                </a:solidFill>
              </a:rPr>
              <a:t>kakav, čiji, od čega je... </a:t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>PRIDJEVI i GENITIV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film–festival</a:t>
            </a:r>
          </a:p>
          <a:p>
            <a:r>
              <a:rPr lang="hr-HR" dirty="0"/>
              <a:t>dizel–gorivo</a:t>
            </a:r>
          </a:p>
          <a:p>
            <a:r>
              <a:rPr lang="hr-HR" dirty="0"/>
              <a:t>dizel-motor</a:t>
            </a:r>
          </a:p>
          <a:p>
            <a:r>
              <a:rPr lang="hr-HR" dirty="0"/>
              <a:t>red vožnje</a:t>
            </a:r>
          </a:p>
          <a:p>
            <a:r>
              <a:rPr lang="hr-HR" dirty="0"/>
              <a:t>bejzbol-palica</a:t>
            </a:r>
          </a:p>
          <a:p>
            <a:r>
              <a:rPr lang="hr-HR" dirty="0"/>
              <a:t>lož-ulje</a:t>
            </a:r>
          </a:p>
          <a:p>
            <a:r>
              <a:rPr lang="hr-HR" dirty="0"/>
              <a:t>vaterpolo utakmica</a:t>
            </a:r>
          </a:p>
          <a:p>
            <a:r>
              <a:rPr lang="hr-HR" dirty="0"/>
              <a:t>internet stranica</a:t>
            </a:r>
          </a:p>
          <a:p>
            <a:r>
              <a:rPr lang="hr-HR" dirty="0"/>
              <a:t>internet-kafić</a:t>
            </a:r>
          </a:p>
          <a:p>
            <a:r>
              <a:rPr lang="hr-HR" dirty="0"/>
              <a:t>torba od Marka</a:t>
            </a:r>
          </a:p>
          <a:p>
            <a:r>
              <a:rPr lang="hr-HR" dirty="0"/>
              <a:t>igralište škole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filmski festival</a:t>
            </a:r>
          </a:p>
          <a:p>
            <a:r>
              <a:rPr lang="hr-HR" dirty="0"/>
              <a:t>dizelsko gorivo</a:t>
            </a:r>
          </a:p>
          <a:p>
            <a:r>
              <a:rPr lang="hr-HR" dirty="0"/>
              <a:t>dizelski motor</a:t>
            </a:r>
          </a:p>
          <a:p>
            <a:r>
              <a:rPr lang="hr-HR" dirty="0"/>
              <a:t>vozni red</a:t>
            </a:r>
          </a:p>
          <a:p>
            <a:r>
              <a:rPr lang="hr-HR" dirty="0"/>
              <a:t>bejzbolska palica</a:t>
            </a:r>
          </a:p>
          <a:p>
            <a:r>
              <a:rPr lang="hr-HR" dirty="0"/>
              <a:t>loživo ulje</a:t>
            </a:r>
          </a:p>
          <a:p>
            <a:r>
              <a:rPr lang="hr-HR" dirty="0"/>
              <a:t>vaterpolska utakmica</a:t>
            </a:r>
          </a:p>
          <a:p>
            <a:r>
              <a:rPr lang="hr-HR" dirty="0"/>
              <a:t>internetska stranica</a:t>
            </a:r>
          </a:p>
          <a:p>
            <a:r>
              <a:rPr lang="hr-HR" dirty="0"/>
              <a:t>internetski kafić</a:t>
            </a:r>
          </a:p>
          <a:p>
            <a:r>
              <a:rPr lang="hr-HR" dirty="0"/>
              <a:t>Markova torba</a:t>
            </a:r>
          </a:p>
          <a:p>
            <a:r>
              <a:rPr lang="hr-HR" dirty="0"/>
              <a:t>školsko igralište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C00000"/>
                </a:solidFill>
              </a:rPr>
              <a:t>BROJITI</a:t>
            </a:r>
            <a:r>
              <a:rPr lang="hr-HR" dirty="0"/>
              <a:t>, BROJIM, BROJITE...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dva učenika, dvaju</a:t>
            </a:r>
          </a:p>
          <a:p>
            <a:pPr>
              <a:buNone/>
            </a:pPr>
            <a:r>
              <a:rPr lang="hr-HR" dirty="0"/>
              <a:t>učenika, dvama</a:t>
            </a:r>
          </a:p>
          <a:p>
            <a:pPr>
              <a:buNone/>
            </a:pPr>
            <a:r>
              <a:rPr lang="hr-HR" dirty="0"/>
              <a:t>učenicima... </a:t>
            </a:r>
            <a:r>
              <a:rPr lang="hr-HR" b="1" dirty="0"/>
              <a:t>(predstavnici</a:t>
            </a:r>
          </a:p>
          <a:p>
            <a:pPr>
              <a:buNone/>
            </a:pPr>
            <a:r>
              <a:rPr lang="hr-HR" b="1" dirty="0"/>
              <a:t>dvaju razreda, sudar</a:t>
            </a:r>
          </a:p>
          <a:p>
            <a:pPr>
              <a:buNone/>
            </a:pPr>
            <a:r>
              <a:rPr lang="hr-HR" b="1" dirty="0"/>
              <a:t>dvaju automobila,</a:t>
            </a:r>
          </a:p>
          <a:p>
            <a:pPr>
              <a:buNone/>
            </a:pPr>
            <a:r>
              <a:rPr lang="hr-HR" b="1" dirty="0"/>
              <a:t>pohvale  dvama</a:t>
            </a:r>
          </a:p>
          <a:p>
            <a:pPr>
              <a:buNone/>
            </a:pPr>
            <a:r>
              <a:rPr lang="hr-HR" b="1" dirty="0"/>
              <a:t>učenicima...)</a:t>
            </a:r>
          </a:p>
          <a:p>
            <a:pPr>
              <a:buNone/>
            </a:pPr>
            <a:endParaRPr lang="hr-HR" b="1" dirty="0"/>
          </a:p>
          <a:p>
            <a:pPr>
              <a:buNone/>
            </a:pPr>
            <a:r>
              <a:rPr lang="hr-HR" b="1" dirty="0">
                <a:solidFill>
                  <a:srgbClr val="C00000"/>
                </a:solidFill>
              </a:rPr>
              <a:t>ALI</a:t>
            </a:r>
          </a:p>
          <a:p>
            <a:pPr>
              <a:buNone/>
            </a:pPr>
            <a:r>
              <a:rPr lang="hr-HR" b="1" dirty="0"/>
              <a:t>Surađujemo </a:t>
            </a:r>
            <a:r>
              <a:rPr lang="hr-HR" b="1" dirty="0">
                <a:solidFill>
                  <a:srgbClr val="C00000"/>
                </a:solidFill>
              </a:rPr>
              <a:t>s</a:t>
            </a:r>
            <a:r>
              <a:rPr lang="hr-HR" b="1" dirty="0"/>
              <a:t> dva</a:t>
            </a:r>
          </a:p>
          <a:p>
            <a:pPr>
              <a:buNone/>
            </a:pPr>
            <a:r>
              <a:rPr lang="hr-HR" b="1" dirty="0"/>
              <a:t>učenika./Surađujemo</a:t>
            </a:r>
            <a:r>
              <a:rPr lang="hr-HR" b="1" dirty="0">
                <a:solidFill>
                  <a:srgbClr val="C00000"/>
                </a:solidFill>
              </a:rPr>
              <a:t> s </a:t>
            </a:r>
            <a:r>
              <a:rPr lang="hr-HR" b="1" dirty="0"/>
              <a:t>dvama</a:t>
            </a:r>
          </a:p>
          <a:p>
            <a:pPr>
              <a:buNone/>
            </a:pPr>
            <a:r>
              <a:rPr lang="hr-HR" b="1" dirty="0"/>
              <a:t>učenicima.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3600" dirty="0"/>
              <a:t>Rekla sam ti </a:t>
            </a:r>
            <a:r>
              <a:rPr lang="hr-HR" sz="3600" b="1" dirty="0">
                <a:solidFill>
                  <a:srgbClr val="C00000"/>
                </a:solidFill>
              </a:rPr>
              <a:t>jedanput, dvaput (dva  puta), triput (tri puta), četiri  puta, pet  puta... stoput (sto puta).</a:t>
            </a:r>
          </a:p>
          <a:p>
            <a:endParaRPr lang="hr-HR" sz="3600" b="1" dirty="0">
              <a:solidFill>
                <a:srgbClr val="C00000"/>
              </a:solidFill>
            </a:endParaRPr>
          </a:p>
          <a:p>
            <a:r>
              <a:rPr lang="hr-HR" sz="3600" dirty="0"/>
              <a:t>Rekla sam ti </a:t>
            </a:r>
            <a:r>
              <a:rPr lang="hr-HR" sz="3600" b="1" dirty="0">
                <a:solidFill>
                  <a:srgbClr val="C00000"/>
                </a:solidFill>
              </a:rPr>
              <a:t>milijun </a:t>
            </a:r>
            <a:r>
              <a:rPr lang="hr-HR" sz="3600" dirty="0"/>
              <a:t>puta</a:t>
            </a:r>
            <a:r>
              <a:rPr lang="hr-HR" sz="3600" b="1" dirty="0"/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C00000"/>
                </a:solidFill>
              </a:rPr>
              <a:t>BROJITI</a:t>
            </a:r>
            <a:r>
              <a:rPr lang="hr-HR" dirty="0"/>
              <a:t>, BROJIM, BROJITE...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/>
              <a:t>Došla su </a:t>
            </a:r>
            <a:r>
              <a:rPr lang="hr-HR" sz="3200" b="1" dirty="0">
                <a:solidFill>
                  <a:srgbClr val="C00000"/>
                </a:solidFill>
              </a:rPr>
              <a:t>trojica</a:t>
            </a:r>
            <a:r>
              <a:rPr lang="hr-HR" sz="3200" dirty="0"/>
              <a:t>. (muškarca)</a:t>
            </a:r>
          </a:p>
          <a:p>
            <a:r>
              <a:rPr lang="hr-HR" sz="3200" dirty="0"/>
              <a:t>Došle su </a:t>
            </a:r>
            <a:r>
              <a:rPr lang="hr-HR" sz="3200" b="1" dirty="0">
                <a:solidFill>
                  <a:srgbClr val="C00000"/>
                </a:solidFill>
              </a:rPr>
              <a:t>tri</a:t>
            </a:r>
            <a:r>
              <a:rPr lang="hr-HR" sz="3200" dirty="0"/>
              <a:t>. (žene)</a:t>
            </a:r>
          </a:p>
          <a:p>
            <a:r>
              <a:rPr lang="hr-HR" sz="3200" dirty="0"/>
              <a:t>Došlo je</a:t>
            </a:r>
          </a:p>
          <a:p>
            <a:pPr>
              <a:buNone/>
            </a:pPr>
            <a:r>
              <a:rPr lang="hr-HR" sz="3200" b="1" dirty="0">
                <a:solidFill>
                  <a:srgbClr val="C00000"/>
                </a:solidFill>
              </a:rPr>
              <a:t>troje/četvero/petero</a:t>
            </a:r>
            <a:r>
              <a:rPr lang="hr-HR" sz="3200" dirty="0"/>
              <a:t>.</a:t>
            </a:r>
          </a:p>
          <a:p>
            <a:pPr>
              <a:buNone/>
            </a:pPr>
            <a:r>
              <a:rPr lang="hr-HR" dirty="0"/>
              <a:t>(žene+muškarci+djeca...)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/>
              <a:t>Dvadeset (i) tri broda </a:t>
            </a:r>
            <a:r>
              <a:rPr lang="hr-HR" sz="3200" b="1" dirty="0">
                <a:solidFill>
                  <a:srgbClr val="C00000"/>
                </a:solidFill>
              </a:rPr>
              <a:t>su</a:t>
            </a:r>
            <a:r>
              <a:rPr lang="hr-HR" sz="3200" dirty="0"/>
              <a:t> uplovila.</a:t>
            </a:r>
          </a:p>
          <a:p>
            <a:r>
              <a:rPr lang="hr-HR" sz="3200" dirty="0"/>
              <a:t>Dvadeset (i) sedam brodova </a:t>
            </a:r>
            <a:r>
              <a:rPr lang="hr-HR" sz="3200" b="1" dirty="0">
                <a:solidFill>
                  <a:srgbClr val="C00000"/>
                </a:solidFill>
              </a:rPr>
              <a:t>je</a:t>
            </a:r>
            <a:r>
              <a:rPr lang="hr-HR" sz="3200" dirty="0"/>
              <a:t> uplovilo.</a:t>
            </a:r>
          </a:p>
          <a:p>
            <a:endParaRPr lang="hr-HR" sz="3200" dirty="0"/>
          </a:p>
          <a:p>
            <a:r>
              <a:rPr lang="hr-HR" sz="3200" dirty="0"/>
              <a:t>Jučer </a:t>
            </a:r>
            <a:r>
              <a:rPr lang="hr-HR" sz="3200" b="1" dirty="0"/>
              <a:t>su</a:t>
            </a:r>
            <a:r>
              <a:rPr lang="hr-HR" sz="3200" dirty="0"/>
              <a:t> </a:t>
            </a:r>
            <a:r>
              <a:rPr lang="hr-HR" sz="3200" b="1" dirty="0"/>
              <a:t>bila</a:t>
            </a:r>
            <a:r>
              <a:rPr lang="hr-HR" sz="3200" dirty="0"/>
              <a:t> 23 stupnja.</a:t>
            </a:r>
          </a:p>
          <a:p>
            <a:r>
              <a:rPr lang="hr-HR" sz="3200" dirty="0"/>
              <a:t>Jučer </a:t>
            </a:r>
            <a:r>
              <a:rPr lang="hr-HR" sz="3200" b="1" dirty="0"/>
              <a:t>je</a:t>
            </a:r>
            <a:r>
              <a:rPr lang="hr-HR" sz="3200" dirty="0"/>
              <a:t> </a:t>
            </a:r>
            <a:r>
              <a:rPr lang="hr-HR" sz="3200" b="1" dirty="0"/>
              <a:t>bilo</a:t>
            </a:r>
            <a:r>
              <a:rPr lang="hr-HR" sz="3200" dirty="0"/>
              <a:t> 25 stupnjeva.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KRATICE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HDZ, HDZ-a</a:t>
            </a:r>
          </a:p>
          <a:p>
            <a:r>
              <a:rPr lang="hr-HR" sz="3600" dirty="0"/>
              <a:t>EU, EU-a</a:t>
            </a:r>
          </a:p>
          <a:p>
            <a:r>
              <a:rPr lang="hr-HR" sz="3600" dirty="0"/>
              <a:t>NATO, NATO-ov</a:t>
            </a:r>
          </a:p>
          <a:p>
            <a:r>
              <a:rPr lang="hr-HR" sz="3600" dirty="0"/>
              <a:t>UNESCO, UNESCO-ov</a:t>
            </a:r>
          </a:p>
          <a:p>
            <a:r>
              <a:rPr lang="hr-HR" sz="3600" dirty="0"/>
              <a:t>INA, INA-in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Nama, Nami</a:t>
            </a:r>
          </a:p>
          <a:p>
            <a:r>
              <a:rPr lang="hr-HR" sz="4000" dirty="0"/>
              <a:t>Fina, Fini</a:t>
            </a:r>
          </a:p>
          <a:p>
            <a:r>
              <a:rPr lang="hr-HR" sz="4000" dirty="0"/>
              <a:t>Unesco, Unescov</a:t>
            </a:r>
          </a:p>
          <a:p>
            <a:r>
              <a:rPr lang="hr-HR" sz="4000" dirty="0"/>
              <a:t>Ina, Ine, Inin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RAZLIKUJMO </a:t>
            </a:r>
            <a:r>
              <a:rPr lang="hr-HR" b="1" dirty="0">
                <a:solidFill>
                  <a:srgbClr val="C00000"/>
                </a:solidFill>
              </a:rPr>
              <a:t>PRAVOPISNE ZNAKOVE</a:t>
            </a:r>
            <a:r>
              <a:rPr lang="hr-HR" dirty="0"/>
              <a:t>...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88901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CRTICA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zamjenjuje zarez, navodnike  u tiskanim tekstovima</a:t>
            </a:r>
          </a:p>
          <a:p>
            <a:r>
              <a:rPr lang="hr-HR" dirty="0"/>
              <a:t>kod nabrajanja, dijaloga u</a:t>
            </a:r>
          </a:p>
          <a:p>
            <a:pPr>
              <a:buNone/>
            </a:pPr>
            <a:r>
              <a:rPr lang="hr-HR" dirty="0"/>
              <a:t>tiskanim tekstovima</a:t>
            </a:r>
          </a:p>
          <a:p>
            <a:pPr>
              <a:buNone/>
            </a:pPr>
            <a:r>
              <a:rPr lang="hr-HR" dirty="0"/>
              <a:t>	- prvo</a:t>
            </a:r>
          </a:p>
          <a:p>
            <a:pPr>
              <a:buNone/>
            </a:pPr>
            <a:r>
              <a:rPr lang="hr-HR" dirty="0"/>
              <a:t>	- drugo</a:t>
            </a:r>
          </a:p>
          <a:p>
            <a:r>
              <a:rPr lang="hr-HR" dirty="0"/>
              <a:t>pola sata – sat, htjela – ne htjela, </a:t>
            </a:r>
          </a:p>
          <a:p>
            <a:r>
              <a:rPr lang="hr-HR" dirty="0"/>
              <a:t>utakmica Hajduk – Dinamo  1 - 1/ Split - Zagreb</a:t>
            </a:r>
          </a:p>
          <a:p>
            <a:r>
              <a:rPr lang="hr-HR" dirty="0"/>
              <a:t>10 – 12 sati (</a:t>
            </a:r>
            <a:r>
              <a:rPr lang="hr-HR" b="1" dirty="0">
                <a:solidFill>
                  <a:srgbClr val="FF0000"/>
                </a:solidFill>
              </a:rPr>
              <a:t>ne od 10 – 12 sati</a:t>
            </a:r>
            <a:r>
              <a:rPr lang="hr-HR" dirty="0"/>
              <a:t>), 30 – 45 minuta, A – Ž, let New York - London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SPOJNICA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a-mol, pH-vrijednost, 18-karatni</a:t>
            </a:r>
          </a:p>
          <a:p>
            <a:r>
              <a:rPr lang="hr-HR" dirty="0"/>
              <a:t>spomen-ploča, rak-rana, istok-sjeveroistok</a:t>
            </a:r>
          </a:p>
          <a:p>
            <a:r>
              <a:rPr lang="hr-HR" dirty="0"/>
              <a:t>70-ih godina, 100-tinjak, HDZ-a,UN-ov</a:t>
            </a:r>
          </a:p>
          <a:p>
            <a:r>
              <a:rPr lang="hr-HR" dirty="0"/>
              <a:t>više-manje, kako-tako, rekla-kazala, vau-vau, bum-bum, čašica-dvije, dvije-tri, lijevo-desno, </a:t>
            </a:r>
            <a:r>
              <a:rPr lang="hr-HR" b="1" dirty="0">
                <a:solidFill>
                  <a:srgbClr val="C00000"/>
                </a:solidFill>
              </a:rPr>
              <a:t>hoćeš-nećeš</a:t>
            </a:r>
            <a:r>
              <a:rPr lang="hr-HR" dirty="0"/>
              <a:t>...</a:t>
            </a:r>
          </a:p>
          <a:p>
            <a:r>
              <a:rPr lang="hr-HR" dirty="0"/>
              <a:t>k-u-ć-i-c-a / kuć-ic-a /ku-ći-ca</a:t>
            </a:r>
          </a:p>
          <a:p>
            <a:r>
              <a:rPr lang="hr-HR" dirty="0"/>
              <a:t>Ivana Brlić-Mažuranić</a:t>
            </a:r>
          </a:p>
          <a:p>
            <a:r>
              <a:rPr lang="hr-HR" dirty="0"/>
              <a:t>Babić-Finka-Moguš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TKO PJEVA ZLO, NE MISLI?! </a:t>
            </a:r>
            <a:br>
              <a:rPr lang="hr-HR" b="1" dirty="0"/>
            </a:br>
            <a:r>
              <a:rPr lang="hr-HR" b="1" dirty="0">
                <a:solidFill>
                  <a:srgbClr val="FF0000"/>
                </a:solidFill>
              </a:rPr>
              <a:t>ZAREZ</a:t>
            </a:r>
            <a:r>
              <a:rPr lang="hr-HR" dirty="0"/>
              <a:t>,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VOKATIV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Ivane!</a:t>
            </a:r>
          </a:p>
          <a:p>
            <a:r>
              <a:rPr lang="hr-HR" dirty="0"/>
              <a:t>Marko!</a:t>
            </a:r>
          </a:p>
          <a:p>
            <a:r>
              <a:rPr lang="hr-HR" b="1" dirty="0">
                <a:solidFill>
                  <a:srgbClr val="FF0000"/>
                </a:solidFill>
              </a:rPr>
              <a:t>Ivane</a:t>
            </a:r>
            <a:r>
              <a:rPr lang="hr-HR" dirty="0"/>
              <a:t>, zašto ne pišeš?</a:t>
            </a:r>
          </a:p>
          <a:p>
            <a:r>
              <a:rPr lang="hr-HR" dirty="0"/>
              <a:t>Jesi li napisao zadaću, </a:t>
            </a:r>
            <a:r>
              <a:rPr lang="hr-HR" b="1" dirty="0">
                <a:solidFill>
                  <a:srgbClr val="FF0000"/>
                </a:solidFill>
              </a:rPr>
              <a:t>Nikola</a:t>
            </a:r>
            <a:r>
              <a:rPr lang="hr-HR" dirty="0"/>
              <a:t>?</a:t>
            </a:r>
          </a:p>
          <a:p>
            <a:r>
              <a:rPr lang="hr-HR" dirty="0"/>
              <a:t>Ti si, </a:t>
            </a:r>
            <a:r>
              <a:rPr lang="hr-HR" b="1" dirty="0">
                <a:solidFill>
                  <a:srgbClr val="FF0000"/>
                </a:solidFill>
              </a:rPr>
              <a:t>Majo</a:t>
            </a:r>
            <a:r>
              <a:rPr lang="hr-HR" dirty="0"/>
              <a:t>, najbolje napisala provjeru.</a:t>
            </a:r>
          </a:p>
          <a:p>
            <a:r>
              <a:rPr lang="hr-HR" dirty="0"/>
              <a:t>Ti, </a:t>
            </a:r>
            <a:r>
              <a:rPr lang="hr-HR" b="1" dirty="0">
                <a:solidFill>
                  <a:srgbClr val="FF0000"/>
                </a:solidFill>
              </a:rPr>
              <a:t>srećo moja jedina</a:t>
            </a:r>
            <a:r>
              <a:rPr lang="hr-HR" dirty="0"/>
              <a:t>, danas ništa ne trebaš raditi.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USKLICI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Oj! Ej! </a:t>
            </a:r>
          </a:p>
          <a:p>
            <a:r>
              <a:rPr lang="hr-HR" dirty="0"/>
              <a:t>Oho, došao si?</a:t>
            </a:r>
          </a:p>
          <a:p>
            <a:r>
              <a:rPr lang="hr-HR" dirty="0"/>
              <a:t>Ne volim to, grrr!</a:t>
            </a:r>
          </a:p>
          <a:p>
            <a:r>
              <a:rPr lang="hr-HR" dirty="0"/>
              <a:t>Aha, sjetila sam se!</a:t>
            </a:r>
          </a:p>
          <a:p>
            <a:r>
              <a:rPr lang="hr-HR" dirty="0"/>
              <a:t>Ja, hmmm, to ne znam.</a:t>
            </a:r>
          </a:p>
          <a:p>
            <a:r>
              <a:rPr lang="hr-HR" dirty="0"/>
              <a:t>Čulo se tres pa bum pa pljas.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NE ZAVISE JEDNA O DRUGOJ...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SUPROTNA I ZAKLJUČNA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Učio sam, ali nisam naučio.</a:t>
            </a:r>
          </a:p>
          <a:p>
            <a:r>
              <a:rPr lang="hr-HR" dirty="0"/>
              <a:t>Učio sam, dakle dobit ću peticu.</a:t>
            </a:r>
          </a:p>
          <a:p>
            <a:endParaRPr lang="hr-HR" dirty="0"/>
          </a:p>
          <a:p>
            <a:r>
              <a:rPr lang="hr-HR" dirty="0"/>
              <a:t>A, ALI, NEGO, NO, VEĆ</a:t>
            </a:r>
          </a:p>
          <a:p>
            <a:r>
              <a:rPr lang="hr-HR" dirty="0"/>
              <a:t>DAKLE, ZATO, STOGA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2800" dirty="0"/>
              <a:t>ISKLJUČNA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Svi su došli, jedino je Maja bolesna.</a:t>
            </a:r>
          </a:p>
          <a:p>
            <a:r>
              <a:rPr lang="hr-HR" dirty="0"/>
              <a:t>Napravila sam zadaću, samo jedan zadatak nisam znala.</a:t>
            </a:r>
          </a:p>
          <a:p>
            <a:endParaRPr lang="hr-HR" dirty="0"/>
          </a:p>
          <a:p>
            <a:r>
              <a:rPr lang="hr-HR" dirty="0"/>
              <a:t>SAMO, SAMO ŠTO, JEDINO, JEDINO ŠTO, TEK, TEK ŠTO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ZAREZ TU, ZAREZ TAMO...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NABRAJANJE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Kupio sam kruh, mlijeko, čarli, prašak za robu.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sz="4400" b="1" dirty="0">
                <a:solidFill>
                  <a:srgbClr val="FF0000"/>
                </a:solidFill>
              </a:rPr>
              <a:t>PAZI!!!</a:t>
            </a:r>
          </a:p>
          <a:p>
            <a:r>
              <a:rPr lang="hr-HR" b="1" dirty="0"/>
              <a:t>REČENIČNI NIZ</a:t>
            </a:r>
          </a:p>
          <a:p>
            <a:r>
              <a:rPr lang="hr-HR" dirty="0"/>
              <a:t>Kupio sam kruh, otišao platiti račune, oprao auto, i skuhao ručak.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NAKNADNO   DODAVANJE / UMETANJE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Zaboravio sam, možda, nešto kupiti.</a:t>
            </a:r>
          </a:p>
          <a:p>
            <a:r>
              <a:rPr lang="hr-HR" dirty="0"/>
              <a:t>Ona će, sigurno, doći na vrijeme.</a:t>
            </a:r>
          </a:p>
          <a:p>
            <a:r>
              <a:rPr lang="hr-HR" dirty="0"/>
              <a:t>Ana, moja prijateljica iz razreda, otišla je na more.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ZA DNEVNIK ČITANJA...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/>
          <a:p>
            <a:pPr>
              <a:buNone/>
            </a:pPr>
            <a:r>
              <a:rPr lang="hr-HR" dirty="0"/>
              <a:t>“Dobro sam” , rekla je  Ana.</a:t>
            </a:r>
          </a:p>
          <a:p>
            <a:pPr>
              <a:buNone/>
            </a:pPr>
            <a:r>
              <a:rPr lang="hr-HR" dirty="0"/>
              <a:t>“Kako si?” pitala je Ana.</a:t>
            </a:r>
          </a:p>
          <a:p>
            <a:pPr>
              <a:buNone/>
            </a:pPr>
            <a:r>
              <a:rPr lang="hr-HR" dirty="0"/>
              <a:t>“Odlično!” viknula je Ana.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“Završila sam” , rekla je </a:t>
            </a:r>
          </a:p>
          <a:p>
            <a:pPr>
              <a:buNone/>
            </a:pPr>
            <a:r>
              <a:rPr lang="hr-HR" dirty="0"/>
              <a:t>Ana, “iako sam mislila da </a:t>
            </a:r>
          </a:p>
          <a:p>
            <a:pPr>
              <a:buNone/>
            </a:pPr>
            <a:r>
              <a:rPr lang="hr-HR" dirty="0"/>
              <a:t>neću.”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Ana je rekla: “Dobro sam.”</a:t>
            </a:r>
          </a:p>
          <a:p>
            <a:r>
              <a:rPr lang="hr-HR" dirty="0"/>
              <a:t>Pitala je Ana: “Kako si?”</a:t>
            </a:r>
          </a:p>
          <a:p>
            <a:r>
              <a:rPr lang="hr-HR" dirty="0"/>
              <a:t>Viknula je Ana: “Odlično!”</a:t>
            </a:r>
          </a:p>
          <a:p>
            <a:r>
              <a:rPr lang="hr-HR" dirty="0"/>
              <a:t>Ana je rekla:”Odlično sam” , i nastavila:”Ne može bolje!”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928670"/>
            <a:ext cx="4040188" cy="639762"/>
          </a:xfrm>
        </p:spPr>
        <p:txBody>
          <a:bodyPr>
            <a:noAutofit/>
          </a:bodyPr>
          <a:lstStyle/>
          <a:p>
            <a:r>
              <a:rPr lang="hr-HR" sz="3600" dirty="0">
                <a:solidFill>
                  <a:srgbClr val="0070C0"/>
                </a:solidFill>
              </a:rPr>
              <a:t>ISTICANJE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To me jako, jako boli.</a:t>
            </a:r>
          </a:p>
          <a:p>
            <a:r>
              <a:rPr lang="hr-HR" sz="3600" dirty="0"/>
              <a:t>Napisala je lijepu, baš lijepu zadaću.</a:t>
            </a:r>
          </a:p>
          <a:p>
            <a:r>
              <a:rPr lang="hr-HR" sz="3600" dirty="0"/>
              <a:t>Bila je najljepša, i to na cijeloj školi.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071546"/>
            <a:ext cx="4041775" cy="639762"/>
          </a:xfrm>
        </p:spPr>
        <p:txBody>
          <a:bodyPr>
            <a:noAutofit/>
          </a:bodyPr>
          <a:lstStyle/>
          <a:p>
            <a:r>
              <a:rPr lang="hr-HR" sz="3600" dirty="0">
                <a:solidFill>
                  <a:srgbClr val="C00000"/>
                </a:solidFill>
              </a:rPr>
              <a:t>INVERZIJA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Kad dođeš, pozvoni.</a:t>
            </a:r>
          </a:p>
          <a:p>
            <a:r>
              <a:rPr lang="hr-HR" sz="3200" dirty="0"/>
              <a:t>Ako ne stignem danas, sutra ću napisati zadaću.</a:t>
            </a:r>
          </a:p>
          <a:p>
            <a:r>
              <a:rPr lang="hr-HR" sz="3200" dirty="0"/>
              <a:t>Iako sam umorna, pomoći ću mami oprati suđe.</a:t>
            </a:r>
            <a:endParaRPr lang="en-US" sz="32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RAZLIKUJMO</a:t>
            </a:r>
            <a:r>
              <a:rPr lang="hr-HR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pričati-</a:t>
            </a:r>
            <a:r>
              <a:rPr lang="hr-HR" dirty="0"/>
              <a:t> u značenju pripovijedati, opisivati nešto/nekoga, usmeno kazivati...(pričati priču)</a:t>
            </a:r>
          </a:p>
          <a:p>
            <a:r>
              <a:rPr lang="hr-HR" b="1" dirty="0">
                <a:solidFill>
                  <a:srgbClr val="FF0000"/>
                </a:solidFill>
              </a:rPr>
              <a:t>crveniti-</a:t>
            </a:r>
            <a:r>
              <a:rPr lang="hr-HR" dirty="0"/>
              <a:t> činiti što crvenim, </a:t>
            </a:r>
            <a:r>
              <a:rPr lang="hr-HR" b="1" dirty="0">
                <a:solidFill>
                  <a:srgbClr val="FF0000"/>
                </a:solidFill>
              </a:rPr>
              <a:t>bojiti</a:t>
            </a:r>
            <a:r>
              <a:rPr lang="hr-HR" dirty="0"/>
              <a:t> u crveno</a:t>
            </a:r>
          </a:p>
          <a:p>
            <a:r>
              <a:rPr lang="hr-HR" b="1" dirty="0">
                <a:solidFill>
                  <a:srgbClr val="FF0000"/>
                </a:solidFill>
              </a:rPr>
              <a:t>zahvaliti kome</a:t>
            </a:r>
            <a:r>
              <a:rPr lang="hr-HR" dirty="0"/>
              <a:t>- reći nekome hvala</a:t>
            </a:r>
          </a:p>
          <a:p>
            <a:r>
              <a:rPr lang="hr-HR" b="1" dirty="0">
                <a:solidFill>
                  <a:srgbClr val="FF0000"/>
                </a:solidFill>
              </a:rPr>
              <a:t>tko god, što god</a:t>
            </a:r>
            <a:r>
              <a:rPr lang="hr-HR" dirty="0"/>
              <a:t>...(neodređenost: svatko, svašta)</a:t>
            </a:r>
          </a:p>
          <a:p>
            <a:pPr lvl="1"/>
            <a:r>
              <a:rPr lang="hr-HR" b="1" dirty="0"/>
              <a:t>Tko god </a:t>
            </a:r>
            <a:r>
              <a:rPr lang="hr-HR" dirty="0"/>
              <a:t>zna odgovor, neka se javi. (bilo tko, svi koji znaju)</a:t>
            </a:r>
          </a:p>
          <a:p>
            <a:r>
              <a:rPr lang="hr-HR" b="1" dirty="0">
                <a:solidFill>
                  <a:srgbClr val="FF0000"/>
                </a:solidFill>
              </a:rPr>
              <a:t>posljednji</a:t>
            </a:r>
            <a:r>
              <a:rPr lang="hr-HR" dirty="0"/>
              <a:t> – onaj koji se ne ponavlja više, na kraju zbivanja u vremenu (posljednji pozdrav)</a:t>
            </a:r>
          </a:p>
          <a:p>
            <a:pPr lvl="1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hr-HR" sz="2000" b="1" dirty="0">
                <a:solidFill>
                  <a:srgbClr val="FF0000"/>
                </a:solidFill>
              </a:rPr>
              <a:t>govoriti-</a:t>
            </a:r>
            <a:r>
              <a:rPr lang="hr-HR" sz="2000" dirty="0"/>
              <a:t> sposobnost prenošenja poruke govorom (govoriti engleski)</a:t>
            </a:r>
          </a:p>
          <a:p>
            <a:r>
              <a:rPr lang="hr-HR" sz="2000" b="1" dirty="0">
                <a:solidFill>
                  <a:srgbClr val="FF0000"/>
                </a:solidFill>
              </a:rPr>
              <a:t>crvenjeti</a:t>
            </a:r>
            <a:r>
              <a:rPr lang="hr-HR" sz="2000" dirty="0"/>
              <a:t> (se)- postajati crven</a:t>
            </a:r>
          </a:p>
          <a:p>
            <a:r>
              <a:rPr lang="hr-HR" sz="2000" b="1" dirty="0">
                <a:solidFill>
                  <a:srgbClr val="FF0000"/>
                </a:solidFill>
              </a:rPr>
              <a:t>zahvaliti se</a:t>
            </a:r>
            <a:r>
              <a:rPr lang="hr-HR" sz="2000" b="1" dirty="0"/>
              <a:t>- </a:t>
            </a:r>
            <a:r>
              <a:rPr lang="hr-HR" sz="2000" dirty="0"/>
              <a:t>ljubazno nekoga odbiti</a:t>
            </a:r>
          </a:p>
          <a:p>
            <a:r>
              <a:rPr lang="hr-HR" sz="2000" b="1" dirty="0">
                <a:solidFill>
                  <a:srgbClr val="FF0000"/>
                </a:solidFill>
              </a:rPr>
              <a:t>tkogod, štogod</a:t>
            </a:r>
            <a:r>
              <a:rPr lang="hr-HR" sz="2000" dirty="0"/>
              <a:t>...(netko, nešto) </a:t>
            </a:r>
          </a:p>
          <a:p>
            <a:pPr marL="342900" lvl="1" indent="-342900">
              <a:buNone/>
            </a:pPr>
            <a:r>
              <a:rPr lang="hr-HR" sz="2000" dirty="0"/>
              <a:t>-  Zna li </a:t>
            </a:r>
            <a:r>
              <a:rPr lang="hr-HR" sz="2000" b="1" dirty="0"/>
              <a:t>tkogod</a:t>
            </a:r>
            <a:r>
              <a:rPr lang="hr-HR" sz="2000" dirty="0"/>
              <a:t> odgovor? (netko)</a:t>
            </a:r>
          </a:p>
          <a:p>
            <a:r>
              <a:rPr lang="hr-HR" sz="2000" b="1" dirty="0">
                <a:solidFill>
                  <a:srgbClr val="FF0000"/>
                </a:solidFill>
              </a:rPr>
              <a:t>zadnji- </a:t>
            </a:r>
            <a:r>
              <a:rPr lang="hr-HR" sz="2000" dirty="0"/>
              <a:t>na kraju niza, reda (zadnja kuća u nizu, zadnji red u kinu)</a:t>
            </a:r>
          </a:p>
          <a:p>
            <a:pPr lvl="1">
              <a:buNone/>
            </a:pPr>
            <a:endParaRPr lang="hr-HR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PIŠIMO I GOVORIMO...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/>
              <a:t>četiri - </a:t>
            </a:r>
            <a:r>
              <a:rPr lang="hr-HR" dirty="0"/>
              <a:t>četri</a:t>
            </a:r>
          </a:p>
          <a:p>
            <a:r>
              <a:rPr lang="hr-HR" b="1" dirty="0"/>
              <a:t>dobro- </a:t>
            </a:r>
            <a:r>
              <a:rPr lang="hr-HR" dirty="0"/>
              <a:t>o.k.</a:t>
            </a:r>
          </a:p>
          <a:p>
            <a:r>
              <a:rPr lang="hr-HR" b="1" dirty="0"/>
              <a:t>držak- </a:t>
            </a:r>
            <a:r>
              <a:rPr lang="hr-HR" dirty="0"/>
              <a:t>drška</a:t>
            </a:r>
          </a:p>
          <a:p>
            <a:r>
              <a:rPr lang="hr-HR" b="1" dirty="0"/>
              <a:t>izvrsno-</a:t>
            </a:r>
            <a:r>
              <a:rPr lang="hr-HR" dirty="0"/>
              <a:t> super</a:t>
            </a:r>
          </a:p>
          <a:p>
            <a:r>
              <a:rPr lang="hr-HR" b="1" dirty="0"/>
              <a:t>računalo-</a:t>
            </a:r>
            <a:r>
              <a:rPr lang="hr-HR" dirty="0"/>
              <a:t> kompjuter</a:t>
            </a:r>
          </a:p>
          <a:p>
            <a:r>
              <a:rPr lang="hr-HR" b="1" dirty="0"/>
              <a:t>kontaktirajte s nama/s razrednikom/obratite nam se  </a:t>
            </a:r>
            <a:r>
              <a:rPr lang="hr-HR" dirty="0"/>
              <a:t>- kontaktirajte nas/razrednika (contact us) </a:t>
            </a:r>
          </a:p>
          <a:p>
            <a:r>
              <a:rPr lang="hr-HR" b="1" dirty="0"/>
              <a:t>materinski jezik</a:t>
            </a:r>
            <a:r>
              <a:rPr lang="hr-HR" dirty="0"/>
              <a:t>- materinji jezik</a:t>
            </a:r>
          </a:p>
          <a:p>
            <a:r>
              <a:rPr lang="hr-HR" b="1" dirty="0"/>
              <a:t>mirisati na što </a:t>
            </a:r>
            <a:r>
              <a:rPr lang="hr-HR" dirty="0"/>
              <a:t>– mirisati po čemu</a:t>
            </a:r>
          </a:p>
          <a:p>
            <a:r>
              <a:rPr lang="hr-HR" b="1" dirty="0"/>
              <a:t>mnogo bliže/mnogo bolje</a:t>
            </a:r>
            <a:r>
              <a:rPr lang="hr-HR" dirty="0"/>
              <a:t>- </a:t>
            </a:r>
          </a:p>
          <a:p>
            <a:pPr>
              <a:buNone/>
            </a:pPr>
            <a:r>
              <a:rPr lang="hr-HR" dirty="0"/>
              <a:t>daleko bliže/daleko bolje</a:t>
            </a:r>
          </a:p>
          <a:p>
            <a:r>
              <a:rPr lang="hr-HR" b="1" dirty="0"/>
              <a:t>naranča/narančast</a:t>
            </a:r>
            <a:r>
              <a:rPr lang="hr-HR" dirty="0"/>
              <a:t> – narandža, narandžast</a:t>
            </a:r>
          </a:p>
          <a:p>
            <a:pPr>
              <a:buNone/>
            </a:pPr>
            <a:endParaRPr lang="hr-HR" dirty="0"/>
          </a:p>
          <a:p>
            <a:endParaRPr lang="hr-HR" b="1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/>
              <a:t>opekline/otekline- </a:t>
            </a:r>
            <a:r>
              <a:rPr lang="hr-HR" dirty="0"/>
              <a:t>opekotine / ?</a:t>
            </a:r>
          </a:p>
          <a:p>
            <a:r>
              <a:rPr lang="hr-HR" b="1" dirty="0"/>
              <a:t>originalan (izvoran)</a:t>
            </a:r>
            <a:r>
              <a:rPr lang="hr-HR" dirty="0"/>
              <a:t>-orginalan</a:t>
            </a:r>
          </a:p>
          <a:p>
            <a:r>
              <a:rPr lang="hr-HR" b="1" dirty="0"/>
              <a:t>pisač-</a:t>
            </a:r>
            <a:r>
              <a:rPr lang="hr-HR" dirty="0"/>
              <a:t> printer</a:t>
            </a:r>
            <a:endParaRPr lang="hr-HR" b="1" dirty="0"/>
          </a:p>
          <a:p>
            <a:r>
              <a:rPr lang="hr-HR" b="1" dirty="0"/>
              <a:t>posmrtan-</a:t>
            </a:r>
            <a:r>
              <a:rPr lang="hr-HR" dirty="0"/>
              <a:t> postuman</a:t>
            </a:r>
          </a:p>
          <a:p>
            <a:r>
              <a:rPr lang="hr-HR" b="1" dirty="0"/>
              <a:t>prvi put- </a:t>
            </a:r>
            <a:r>
              <a:rPr lang="hr-HR" dirty="0"/>
              <a:t>po prvi put</a:t>
            </a:r>
          </a:p>
          <a:p>
            <a:r>
              <a:rPr lang="hr-HR" b="1" dirty="0"/>
              <a:t>roza (ružičast)</a:t>
            </a:r>
            <a:r>
              <a:rPr lang="hr-HR" dirty="0"/>
              <a:t> – rozi/rozo</a:t>
            </a:r>
          </a:p>
          <a:p>
            <a:r>
              <a:rPr lang="hr-HR" b="1" dirty="0"/>
              <a:t>sa šlagom ili bez njega- </a:t>
            </a:r>
            <a:r>
              <a:rPr lang="hr-HR" dirty="0"/>
              <a:t>sa ili bez šlaga</a:t>
            </a:r>
          </a:p>
          <a:p>
            <a:r>
              <a:rPr lang="hr-HR" b="1" dirty="0"/>
              <a:t>stube/stubište</a:t>
            </a:r>
            <a:r>
              <a:rPr lang="hr-HR" dirty="0"/>
              <a:t>- stepenice</a:t>
            </a:r>
          </a:p>
          <a:p>
            <a:r>
              <a:rPr lang="hr-HR" b="1" dirty="0"/>
              <a:t>sumnja</a:t>
            </a:r>
            <a:r>
              <a:rPr lang="hr-HR" dirty="0"/>
              <a:t> – sumlja</a:t>
            </a:r>
          </a:p>
          <a:p>
            <a:r>
              <a:rPr lang="hr-HR" b="1" dirty="0"/>
              <a:t>zrakoplov/zrakoplovna luka- </a:t>
            </a:r>
            <a:r>
              <a:rPr lang="hr-HR" dirty="0"/>
              <a:t>avion</a:t>
            </a:r>
          </a:p>
          <a:p>
            <a:endParaRPr lang="hr-HR" dirty="0"/>
          </a:p>
          <a:p>
            <a:endParaRPr lang="hr-HR" b="1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PLEONAZMI/”VIŠKOVI”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840303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mala kućica/velika većina</a:t>
            </a:r>
          </a:p>
          <a:p>
            <a:r>
              <a:rPr lang="hr-HR" dirty="0"/>
              <a:t>popeti se gore/spustiti se dolje</a:t>
            </a:r>
          </a:p>
          <a:p>
            <a:r>
              <a:rPr lang="hr-HR" dirty="0"/>
              <a:t>cirka oko/oko desetak</a:t>
            </a:r>
          </a:p>
          <a:p>
            <a:r>
              <a:rPr lang="hr-HR" dirty="0"/>
              <a:t>no međutim</a:t>
            </a:r>
          </a:p>
          <a:p>
            <a:r>
              <a:rPr lang="hr-HR" dirty="0"/>
              <a:t>kako i na koji način</a:t>
            </a:r>
          </a:p>
          <a:p>
            <a:r>
              <a:rPr lang="hr-HR" dirty="0"/>
              <a:t>beskonačno mnogo/često puta</a:t>
            </a:r>
          </a:p>
          <a:p>
            <a:r>
              <a:rPr lang="hr-HR" dirty="0"/>
              <a:t>obadva</a:t>
            </a:r>
          </a:p>
          <a:p>
            <a:r>
              <a:rPr lang="hr-HR" dirty="0"/>
              <a:t>ja osobno</a:t>
            </a:r>
          </a:p>
          <a:p>
            <a:r>
              <a:rPr lang="hr-HR" dirty="0"/>
              <a:t>žena vozačica/žena novinarka...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4840303"/>
          </a:xfrm>
        </p:spPr>
        <p:txBody>
          <a:bodyPr>
            <a:normAutofit fontScale="85000" lnSpcReduction="20000"/>
          </a:bodyPr>
          <a:lstStyle/>
          <a:p>
            <a:r>
              <a:rPr lang="hr-HR" sz="3300" dirty="0"/>
              <a:t>najoptimalniji/</a:t>
            </a:r>
          </a:p>
          <a:p>
            <a:pPr>
              <a:buNone/>
            </a:pPr>
            <a:r>
              <a:rPr lang="hr-HR" sz="3300" dirty="0"/>
              <a:t>najminimalniji/</a:t>
            </a:r>
          </a:p>
          <a:p>
            <a:pPr>
              <a:buNone/>
            </a:pPr>
            <a:r>
              <a:rPr lang="hr-HR" sz="3300" dirty="0"/>
              <a:t>najmaksimalniji</a:t>
            </a:r>
          </a:p>
          <a:p>
            <a:r>
              <a:rPr lang="hr-HR" sz="3300" dirty="0"/>
              <a:t>skoncentrirati  - </a:t>
            </a:r>
            <a:r>
              <a:rPr lang="hr-HR" sz="3300" b="1" dirty="0"/>
              <a:t>dvovidni</a:t>
            </a:r>
            <a:r>
              <a:rPr lang="hr-HR" sz="3300" dirty="0"/>
              <a:t> (</a:t>
            </a:r>
            <a:r>
              <a:rPr lang="hr-HR" sz="3300" b="1" dirty="0"/>
              <a:t>USREDOTOČITI SE</a:t>
            </a:r>
            <a:r>
              <a:rPr lang="hr-HR" sz="3300" dirty="0"/>
              <a:t>)</a:t>
            </a:r>
          </a:p>
          <a:p>
            <a:r>
              <a:rPr lang="hr-HR" sz="3300" dirty="0"/>
              <a:t>više prioriteta/alternativa</a:t>
            </a:r>
          </a:p>
          <a:p>
            <a:r>
              <a:rPr lang="hr-HR" sz="3300" dirty="0"/>
              <a:t>nadopuna</a:t>
            </a:r>
          </a:p>
          <a:p>
            <a:r>
              <a:rPr lang="hr-HR" sz="3300" dirty="0"/>
              <a:t>nužno potrebno</a:t>
            </a:r>
          </a:p>
          <a:p>
            <a:r>
              <a:rPr lang="hr-HR" sz="3300" dirty="0"/>
              <a:t>mjesec lipanj</a:t>
            </a:r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JOŠ MALO PODATAKA I ZADATAKA</a:t>
            </a:r>
            <a:br>
              <a:rPr lang="hr-HR" dirty="0"/>
            </a:br>
            <a:r>
              <a:rPr lang="hr-HR" dirty="0"/>
              <a:t>-</a:t>
            </a:r>
            <a:r>
              <a:rPr lang="hr-HR" b="1" dirty="0"/>
              <a:t>dak, -dac, -tak, -tac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hitac – hitci</a:t>
            </a:r>
          </a:p>
          <a:p>
            <a:r>
              <a:rPr lang="hr-HR" dirty="0"/>
              <a:t>kutak – kutci</a:t>
            </a:r>
          </a:p>
          <a:p>
            <a:r>
              <a:rPr lang="hr-HR" dirty="0"/>
              <a:t>metak – metci</a:t>
            </a:r>
          </a:p>
          <a:p>
            <a:r>
              <a:rPr lang="hr-HR" dirty="0"/>
              <a:t>sudac – sudci</a:t>
            </a:r>
          </a:p>
          <a:p>
            <a:r>
              <a:rPr lang="hr-HR" dirty="0"/>
              <a:t>svetac – svetci</a:t>
            </a:r>
          </a:p>
          <a:p>
            <a:r>
              <a:rPr lang="hr-HR" dirty="0"/>
              <a:t>patak – patci</a:t>
            </a:r>
          </a:p>
          <a:p>
            <a:r>
              <a:rPr lang="hr-HR" dirty="0"/>
              <a:t>petak - petci</a:t>
            </a:r>
          </a:p>
          <a:p>
            <a:r>
              <a:rPr lang="hr-HR" dirty="0"/>
              <a:t>podatak – podatci</a:t>
            </a:r>
          </a:p>
          <a:p>
            <a:r>
              <a:rPr lang="hr-HR" dirty="0"/>
              <a:t>uradak - uradci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izvadak – izvadci</a:t>
            </a:r>
          </a:p>
          <a:p>
            <a:r>
              <a:rPr lang="hr-HR" dirty="0"/>
              <a:t>izuzetak - izuzetci</a:t>
            </a:r>
          </a:p>
          <a:p>
            <a:r>
              <a:rPr lang="hr-HR" dirty="0"/>
              <a:t>desetak – desetci</a:t>
            </a:r>
          </a:p>
          <a:p>
            <a:r>
              <a:rPr lang="hr-HR" dirty="0"/>
              <a:t>dobitak – dobitci</a:t>
            </a:r>
          </a:p>
          <a:p>
            <a:r>
              <a:rPr lang="hr-HR" dirty="0"/>
              <a:t>nedostatak – nedostatci</a:t>
            </a:r>
          </a:p>
          <a:p>
            <a:r>
              <a:rPr lang="hr-HR" dirty="0"/>
              <a:t>početak – početci</a:t>
            </a:r>
          </a:p>
          <a:p>
            <a:r>
              <a:rPr lang="hr-HR" dirty="0"/>
              <a:t>podatak – podatci</a:t>
            </a:r>
          </a:p>
          <a:p>
            <a:r>
              <a:rPr lang="hr-HR" dirty="0"/>
              <a:t>svršetak – svršetci</a:t>
            </a:r>
          </a:p>
          <a:p>
            <a:r>
              <a:rPr lang="hr-HR" dirty="0"/>
              <a:t>želudac - želudci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ŠKOLE NA </a:t>
            </a:r>
            <a:r>
              <a:rPr lang="hr-HR" b="1" dirty="0">
                <a:solidFill>
                  <a:srgbClr val="FF0000"/>
                </a:solidFill>
              </a:rPr>
              <a:t>PLANETU ZEMLJA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5400" dirty="0"/>
              <a:t>Posjetili smo </a:t>
            </a:r>
            <a:r>
              <a:rPr lang="hr-HR" sz="5400" b="1" dirty="0">
                <a:solidFill>
                  <a:srgbClr val="C00000"/>
                </a:solidFill>
              </a:rPr>
              <a:t>Osnovnu školu “Vladimir Vidrić”</a:t>
            </a:r>
            <a:r>
              <a:rPr lang="hr-HR" sz="5400" b="1" dirty="0"/>
              <a:t>.</a:t>
            </a:r>
          </a:p>
          <a:p>
            <a:r>
              <a:rPr lang="hr-HR" sz="5400" dirty="0"/>
              <a:t>Posjetili smo </a:t>
            </a:r>
            <a:r>
              <a:rPr lang="hr-HR" sz="5400" b="1" dirty="0">
                <a:solidFill>
                  <a:srgbClr val="C00000"/>
                </a:solidFill>
              </a:rPr>
              <a:t>Osnovnu školu </a:t>
            </a:r>
            <a:r>
              <a:rPr lang="hr-HR" sz="5400" b="1" i="1" dirty="0">
                <a:solidFill>
                  <a:srgbClr val="C00000"/>
                </a:solidFill>
              </a:rPr>
              <a:t>Vladimir Vidrić</a:t>
            </a:r>
            <a:r>
              <a:rPr lang="hr-HR" sz="5400" b="1" dirty="0"/>
              <a:t>.</a:t>
            </a:r>
          </a:p>
          <a:p>
            <a:r>
              <a:rPr lang="hr-HR" sz="5400" dirty="0"/>
              <a:t>Posjetili smo </a:t>
            </a:r>
            <a:r>
              <a:rPr lang="hr-HR" sz="5400" b="1" dirty="0">
                <a:solidFill>
                  <a:srgbClr val="C00000"/>
                </a:solidFill>
              </a:rPr>
              <a:t>Osnovnu školu Vladimira Vidrića</a:t>
            </a:r>
            <a:r>
              <a:rPr lang="hr-HR" sz="5400" dirty="0"/>
              <a:t>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143008"/>
          </a:xfrm>
        </p:spPr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NA KRAJU...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7200928" cy="4214842"/>
          </a:xfrm>
        </p:spPr>
        <p:txBody>
          <a:bodyPr>
            <a:no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HVALA LIJEPA</a:t>
            </a:r>
          </a:p>
          <a:p>
            <a:r>
              <a:rPr lang="hr-HR" sz="3600" b="1" dirty="0">
                <a:solidFill>
                  <a:srgbClr val="C00000"/>
                </a:solidFill>
              </a:rPr>
              <a:t>MAJA MAJIĆ</a:t>
            </a:r>
          </a:p>
          <a:p>
            <a:r>
              <a:rPr lang="hr-HR" sz="3600" b="1" dirty="0">
                <a:solidFill>
                  <a:srgbClr val="C00000"/>
                </a:solidFill>
              </a:rPr>
              <a:t>ILI</a:t>
            </a:r>
          </a:p>
          <a:p>
            <a:endParaRPr lang="hr-HR" sz="3600" b="1" dirty="0">
              <a:solidFill>
                <a:srgbClr val="C00000"/>
              </a:solidFill>
            </a:endParaRPr>
          </a:p>
          <a:p>
            <a:r>
              <a:rPr lang="hr-HR" sz="3600" b="1" dirty="0">
                <a:solidFill>
                  <a:srgbClr val="C00000"/>
                </a:solidFill>
              </a:rPr>
              <a:t>HVALA LIJEPA</a:t>
            </a:r>
            <a:r>
              <a:rPr lang="hr-HR" sz="3600" b="1" dirty="0">
                <a:solidFill>
                  <a:schemeClr val="tx1"/>
                </a:solidFill>
              </a:rPr>
              <a:t>,</a:t>
            </a:r>
            <a:r>
              <a:rPr lang="hr-HR" sz="3600" b="1" dirty="0">
                <a:solidFill>
                  <a:srgbClr val="C00000"/>
                </a:solidFill>
              </a:rPr>
              <a:t> MAJA MAJIĆ</a:t>
            </a:r>
            <a:r>
              <a:rPr lang="hr-HR" sz="36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IMENA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857784"/>
          </a:xfrm>
        </p:spPr>
        <p:txBody>
          <a:bodyPr>
            <a:normAutofit/>
          </a:bodyPr>
          <a:lstStyle/>
          <a:p>
            <a:r>
              <a:rPr lang="hr-HR" sz="4000" dirty="0"/>
              <a:t>Na vijeću smo pohvalili: Mat</a:t>
            </a:r>
            <a:r>
              <a:rPr lang="hr-HR" sz="4000" b="1" dirty="0">
                <a:solidFill>
                  <a:srgbClr val="C00000"/>
                </a:solidFill>
              </a:rPr>
              <a:t>u</a:t>
            </a:r>
            <a:r>
              <a:rPr lang="hr-HR" sz="4000" dirty="0"/>
              <a:t> Matić</a:t>
            </a:r>
            <a:r>
              <a:rPr lang="hr-HR" sz="4000" b="1" dirty="0">
                <a:solidFill>
                  <a:srgbClr val="C00000"/>
                </a:solidFill>
              </a:rPr>
              <a:t>a</a:t>
            </a:r>
            <a:r>
              <a:rPr lang="hr-HR" sz="4000" dirty="0"/>
              <a:t>, Ant</a:t>
            </a:r>
            <a:r>
              <a:rPr lang="hr-HR" sz="4000" b="1" dirty="0">
                <a:solidFill>
                  <a:srgbClr val="C00000"/>
                </a:solidFill>
              </a:rPr>
              <a:t>u</a:t>
            </a:r>
            <a:r>
              <a:rPr lang="hr-HR" sz="4000" dirty="0"/>
              <a:t> Antić</a:t>
            </a:r>
            <a:r>
              <a:rPr lang="hr-HR" sz="4000" b="1" dirty="0">
                <a:solidFill>
                  <a:srgbClr val="C00000"/>
                </a:solidFill>
              </a:rPr>
              <a:t>a</a:t>
            </a:r>
            <a:r>
              <a:rPr lang="hr-HR" sz="4000" dirty="0"/>
              <a:t>, Nik</a:t>
            </a:r>
            <a:r>
              <a:rPr lang="hr-HR" sz="4000" b="1" dirty="0">
                <a:solidFill>
                  <a:srgbClr val="C00000"/>
                </a:solidFill>
              </a:rPr>
              <a:t>u</a:t>
            </a:r>
            <a:r>
              <a:rPr lang="hr-HR" sz="4000" dirty="0"/>
              <a:t> Nikić</a:t>
            </a:r>
            <a:r>
              <a:rPr lang="hr-HR" sz="4000" b="1" dirty="0">
                <a:solidFill>
                  <a:srgbClr val="C00000"/>
                </a:solidFill>
              </a:rPr>
              <a:t>a</a:t>
            </a:r>
            <a:r>
              <a:rPr lang="hr-HR" sz="4000" b="1" dirty="0"/>
              <a:t>, </a:t>
            </a:r>
            <a:r>
              <a:rPr lang="hr-HR" sz="4000" dirty="0"/>
              <a:t>An</a:t>
            </a:r>
            <a:r>
              <a:rPr lang="hr-HR" sz="4000" b="1" dirty="0">
                <a:solidFill>
                  <a:srgbClr val="C00000"/>
                </a:solidFill>
              </a:rPr>
              <a:t>u</a:t>
            </a:r>
            <a:r>
              <a:rPr lang="hr-HR" sz="4000" dirty="0"/>
              <a:t> Anić, Maj</a:t>
            </a:r>
            <a:r>
              <a:rPr lang="hr-HR" sz="4000" b="1" dirty="0">
                <a:solidFill>
                  <a:srgbClr val="FF0000"/>
                </a:solidFill>
              </a:rPr>
              <a:t>u</a:t>
            </a:r>
            <a:r>
              <a:rPr lang="hr-HR" sz="4000" dirty="0"/>
              <a:t> Majić.</a:t>
            </a:r>
          </a:p>
          <a:p>
            <a:pPr>
              <a:buNone/>
            </a:pPr>
            <a:endParaRPr lang="hr-HR" sz="40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8736"/>
            <a:ext cx="4038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3200" b="1" dirty="0">
                <a:solidFill>
                  <a:srgbClr val="C00000"/>
                </a:solidFill>
              </a:rPr>
              <a:t>ALI</a:t>
            </a:r>
            <a:r>
              <a:rPr lang="hr-HR" sz="3200" dirty="0"/>
              <a:t>:</a:t>
            </a:r>
          </a:p>
          <a:p>
            <a:pPr>
              <a:buFontTx/>
              <a:buChar char="-"/>
            </a:pPr>
            <a:r>
              <a:rPr lang="hr-HR" sz="3200" dirty="0"/>
              <a:t> Nećemo zaboraviti ni Marij</a:t>
            </a:r>
            <a:r>
              <a:rPr lang="hr-HR" sz="3200" b="1" dirty="0">
                <a:solidFill>
                  <a:srgbClr val="C00000"/>
                </a:solidFill>
              </a:rPr>
              <a:t>u</a:t>
            </a:r>
            <a:r>
              <a:rPr lang="hr-HR" sz="3200" dirty="0">
                <a:solidFill>
                  <a:srgbClr val="C00000"/>
                </a:solidFill>
              </a:rPr>
              <a:t> </a:t>
            </a:r>
            <a:r>
              <a:rPr lang="hr-HR" sz="3200" dirty="0"/>
              <a:t>Rukavin</a:t>
            </a:r>
            <a:r>
              <a:rPr lang="hr-HR" sz="3200" b="1" dirty="0">
                <a:solidFill>
                  <a:srgbClr val="C00000"/>
                </a:solidFill>
              </a:rPr>
              <a:t>u</a:t>
            </a:r>
            <a:r>
              <a:rPr lang="hr-HR" sz="3200" dirty="0"/>
              <a:t>/Rukavin</a:t>
            </a:r>
            <a:r>
              <a:rPr lang="hr-HR" sz="3200" b="1" dirty="0">
                <a:solidFill>
                  <a:srgbClr val="C00000"/>
                </a:solidFill>
              </a:rPr>
              <a:t>a</a:t>
            </a:r>
            <a:r>
              <a:rPr lang="hr-HR" sz="3200" b="1" dirty="0"/>
              <a:t> (prezimena na –a)</a:t>
            </a:r>
            <a:r>
              <a:rPr lang="hr-HR" sz="3200" dirty="0"/>
              <a:t>, Ines Inesić </a:t>
            </a:r>
            <a:r>
              <a:rPr lang="hr-HR" sz="3200" b="1" dirty="0"/>
              <a:t>(ime na ništični nastavak)</a:t>
            </a:r>
            <a:r>
              <a:rPr lang="hr-HR" sz="3200" dirty="0"/>
              <a:t>,</a:t>
            </a:r>
            <a:r>
              <a:rPr lang="hr-HR" sz="3200" b="1" dirty="0"/>
              <a:t> </a:t>
            </a:r>
            <a:r>
              <a:rPr lang="hr-HR" sz="3200" dirty="0"/>
              <a:t>Mar</a:t>
            </a:r>
            <a:r>
              <a:rPr lang="hr-HR" sz="3200" b="1" dirty="0">
                <a:solidFill>
                  <a:srgbClr val="C00000"/>
                </a:solidFill>
              </a:rPr>
              <a:t>u</a:t>
            </a:r>
            <a:r>
              <a:rPr lang="hr-HR" sz="3200" dirty="0"/>
              <a:t> Torbic</a:t>
            </a:r>
            <a:r>
              <a:rPr lang="hr-HR" sz="3200" b="1" dirty="0">
                <a:solidFill>
                  <a:srgbClr val="C00000"/>
                </a:solidFill>
              </a:rPr>
              <a:t>a</a:t>
            </a:r>
            <a:r>
              <a:rPr lang="hr-HR" sz="3200" dirty="0"/>
              <a:t>/Vesel</a:t>
            </a:r>
            <a:r>
              <a:rPr lang="hr-HR" sz="3200" b="1" dirty="0">
                <a:solidFill>
                  <a:srgbClr val="C00000"/>
                </a:solidFill>
              </a:rPr>
              <a:t>a</a:t>
            </a:r>
            <a:r>
              <a:rPr lang="hr-HR" sz="3200" b="1" dirty="0"/>
              <a:t> (opće imenice)</a:t>
            </a:r>
            <a:r>
              <a:rPr lang="hr-HR" sz="3200" dirty="0"/>
              <a:t> i Marij</a:t>
            </a:r>
            <a:r>
              <a:rPr lang="hr-HR" sz="3200" b="1" dirty="0">
                <a:solidFill>
                  <a:srgbClr val="C00000"/>
                </a:solidFill>
              </a:rPr>
              <a:t>u</a:t>
            </a:r>
            <a:r>
              <a:rPr lang="hr-HR" sz="3200" dirty="0"/>
              <a:t> Jurić Zagork</a:t>
            </a:r>
            <a:r>
              <a:rPr lang="hr-HR" sz="3200" b="1" dirty="0">
                <a:solidFill>
                  <a:srgbClr val="C00000"/>
                </a:solidFill>
              </a:rPr>
              <a:t>u</a:t>
            </a:r>
            <a:r>
              <a:rPr lang="hr-HR" sz="32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txBody>
          <a:bodyPr>
            <a:normAutofit/>
          </a:bodyPr>
          <a:lstStyle/>
          <a:p>
            <a:r>
              <a:rPr lang="hr-HR" dirty="0"/>
              <a:t>Mar</a:t>
            </a:r>
            <a:r>
              <a:rPr lang="hr-HR" b="1" dirty="0"/>
              <a:t>io</a:t>
            </a:r>
            <a:r>
              <a:rPr lang="hr-HR" dirty="0"/>
              <a:t> – Marija (Marijem, Mariom), Anton</a:t>
            </a:r>
            <a:r>
              <a:rPr lang="hr-HR" b="1" dirty="0"/>
              <a:t>io</a:t>
            </a:r>
            <a:r>
              <a:rPr lang="hr-HR" dirty="0"/>
              <a:t> – Antonija (Antonijem, Antoniom)</a:t>
            </a:r>
          </a:p>
          <a:p>
            <a:r>
              <a:rPr lang="hr-HR" dirty="0"/>
              <a:t>M</a:t>
            </a:r>
            <a:r>
              <a:rPr lang="hr-HR" b="1" dirty="0"/>
              <a:t>ia</a:t>
            </a:r>
            <a:r>
              <a:rPr lang="hr-HR" dirty="0"/>
              <a:t> – Mije, T</a:t>
            </a:r>
            <a:r>
              <a:rPr lang="hr-HR" b="1" dirty="0"/>
              <a:t>ia</a:t>
            </a:r>
            <a:r>
              <a:rPr lang="hr-HR" dirty="0"/>
              <a:t> – Tije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b="1" dirty="0">
                <a:solidFill>
                  <a:srgbClr val="C00000"/>
                </a:solidFill>
              </a:rPr>
              <a:t>ALI</a:t>
            </a:r>
          </a:p>
          <a:p>
            <a:r>
              <a:rPr lang="hr-HR" dirty="0"/>
              <a:t>Andr</a:t>
            </a:r>
            <a:r>
              <a:rPr lang="hr-HR" b="1" dirty="0"/>
              <a:t>ea</a:t>
            </a:r>
            <a:r>
              <a:rPr lang="hr-HR" dirty="0"/>
              <a:t> – Andree, T</a:t>
            </a:r>
            <a:r>
              <a:rPr lang="hr-HR" b="1" dirty="0"/>
              <a:t>ea</a:t>
            </a:r>
            <a:r>
              <a:rPr lang="hr-HR" dirty="0"/>
              <a:t> – Tee</a:t>
            </a:r>
          </a:p>
          <a:p>
            <a:r>
              <a:rPr lang="hr-HR" dirty="0"/>
              <a:t>Mat</a:t>
            </a:r>
            <a:r>
              <a:rPr lang="hr-HR" b="1" dirty="0"/>
              <a:t>eo</a:t>
            </a:r>
            <a:r>
              <a:rPr lang="hr-HR" dirty="0"/>
              <a:t> – Matee, T</a:t>
            </a:r>
            <a:r>
              <a:rPr lang="hr-HR" b="1" dirty="0"/>
              <a:t>eo</a:t>
            </a:r>
            <a:r>
              <a:rPr lang="hr-HR" dirty="0"/>
              <a:t> - Tea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42918"/>
            <a:ext cx="4038600" cy="5483245"/>
          </a:xfrm>
        </p:spPr>
        <p:txBody>
          <a:bodyPr>
            <a:normAutofit/>
          </a:bodyPr>
          <a:lstStyle/>
          <a:p>
            <a:r>
              <a:rPr lang="hr-HR" dirty="0"/>
              <a:t>Camus </a:t>
            </a:r>
            <a:r>
              <a:rPr lang="hr-HR" dirty="0">
                <a:cs typeface="Times New Roman"/>
              </a:rPr>
              <a:t>[kam</a:t>
            </a:r>
            <a:r>
              <a:rPr lang="hr-HR" b="1" dirty="0">
                <a:cs typeface="Times New Roman"/>
              </a:rPr>
              <a:t>i</a:t>
            </a:r>
            <a:r>
              <a:rPr lang="hr-HR" dirty="0">
                <a:cs typeface="Times New Roman"/>
              </a:rPr>
              <a:t>] – Camusja, Camusjev</a:t>
            </a:r>
          </a:p>
          <a:p>
            <a:r>
              <a:rPr lang="hr-HR" dirty="0">
                <a:cs typeface="Times New Roman"/>
              </a:rPr>
              <a:t>Denis [den</a:t>
            </a:r>
            <a:r>
              <a:rPr lang="hr-HR" b="1" dirty="0">
                <a:cs typeface="Times New Roman"/>
              </a:rPr>
              <a:t>i</a:t>
            </a:r>
            <a:r>
              <a:rPr lang="hr-HR" dirty="0">
                <a:cs typeface="Times New Roman"/>
              </a:rPr>
              <a:t>] – Denisja, Denisjev</a:t>
            </a:r>
          </a:p>
          <a:p>
            <a:r>
              <a:rPr lang="hr-HR" dirty="0">
                <a:cs typeface="Times New Roman"/>
              </a:rPr>
              <a:t>Chelsea [čelz</a:t>
            </a:r>
            <a:r>
              <a:rPr lang="hr-HR" b="1" dirty="0">
                <a:cs typeface="Times New Roman"/>
              </a:rPr>
              <a:t>i</a:t>
            </a:r>
            <a:r>
              <a:rPr lang="hr-HR" dirty="0">
                <a:cs typeface="Times New Roman"/>
              </a:rPr>
              <a:t>]  - Chelseaja, Chelseajev</a:t>
            </a:r>
          </a:p>
          <a:p>
            <a:r>
              <a:rPr lang="hr-HR" dirty="0">
                <a:cs typeface="Times New Roman"/>
              </a:rPr>
              <a:t>Kennedy [kened</a:t>
            </a:r>
            <a:r>
              <a:rPr lang="hr-HR" b="1" dirty="0">
                <a:cs typeface="Times New Roman"/>
              </a:rPr>
              <a:t>i</a:t>
            </a:r>
            <a:r>
              <a:rPr lang="hr-HR" dirty="0">
                <a:cs typeface="Times New Roman"/>
              </a:rPr>
              <a:t>] – Kennedyja, Kennedyjev</a:t>
            </a:r>
          </a:p>
          <a:p>
            <a:r>
              <a:rPr lang="hr-HR" dirty="0">
                <a:cs typeface="Times New Roman"/>
              </a:rPr>
              <a:t>FOI – FOI-ja, FOI-jem</a:t>
            </a:r>
          </a:p>
          <a:p>
            <a:r>
              <a:rPr lang="hr-HR" dirty="0">
                <a:cs typeface="Times New Roman"/>
              </a:rPr>
              <a:t>CIA – CIA-je, CIA-jom</a:t>
            </a:r>
          </a:p>
          <a:p>
            <a:endParaRPr lang="hr-HR" dirty="0">
              <a:latin typeface="Times New Roman"/>
              <a:cs typeface="Times New Roman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b="1" dirty="0">
                <a:solidFill>
                  <a:srgbClr val="0070C0"/>
                </a:solidFill>
              </a:rPr>
              <a:t>ALI...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4000" dirty="0"/>
              <a:t>Bresc</a:t>
            </a:r>
            <a:r>
              <a:rPr lang="hr-HR" sz="4000" b="1" dirty="0"/>
              <a:t>ia</a:t>
            </a:r>
            <a:r>
              <a:rPr lang="hr-HR" sz="4000" dirty="0"/>
              <a:t> </a:t>
            </a:r>
            <a:r>
              <a:rPr lang="hr-HR" sz="4000" dirty="0">
                <a:cs typeface="Times New Roman"/>
              </a:rPr>
              <a:t>[breš</a:t>
            </a:r>
            <a:r>
              <a:rPr lang="hr-HR" sz="4000" b="1" dirty="0">
                <a:cs typeface="Times New Roman"/>
              </a:rPr>
              <a:t>a</a:t>
            </a:r>
            <a:r>
              <a:rPr lang="hr-HR" sz="4000" dirty="0">
                <a:cs typeface="Times New Roman"/>
              </a:rPr>
              <a:t>] – Brescie, Brescii</a:t>
            </a:r>
            <a:endParaRPr lang="hr-HR" sz="4000" dirty="0"/>
          </a:p>
          <a:p>
            <a:r>
              <a:rPr lang="hr-HR" sz="4000" dirty="0"/>
              <a:t>Perug</a:t>
            </a:r>
            <a:r>
              <a:rPr lang="hr-HR" sz="4000" b="1" dirty="0"/>
              <a:t>ia</a:t>
            </a:r>
            <a:r>
              <a:rPr lang="hr-HR" sz="4000" dirty="0"/>
              <a:t> </a:t>
            </a:r>
            <a:r>
              <a:rPr lang="hr-HR" sz="4000" dirty="0">
                <a:cs typeface="Times New Roman"/>
              </a:rPr>
              <a:t>[peruđ</a:t>
            </a:r>
            <a:r>
              <a:rPr lang="hr-HR" sz="4000" b="1" dirty="0">
                <a:cs typeface="Times New Roman"/>
              </a:rPr>
              <a:t>a</a:t>
            </a:r>
            <a:r>
              <a:rPr lang="hr-HR" sz="4000" dirty="0">
                <a:cs typeface="Times New Roman"/>
              </a:rPr>
              <a:t>] – Perugie, Perugii</a:t>
            </a:r>
          </a:p>
          <a:p>
            <a:r>
              <a:rPr lang="hr-HR" sz="4000" dirty="0"/>
              <a:t>Nag</a:t>
            </a:r>
            <a:r>
              <a:rPr lang="hr-HR" sz="4000" b="1" dirty="0"/>
              <a:t>y </a:t>
            </a:r>
            <a:r>
              <a:rPr lang="hr-HR" sz="4000" dirty="0">
                <a:cs typeface="Times New Roman"/>
              </a:rPr>
              <a:t>[nađ] – Nagya, Nagyem</a:t>
            </a:r>
            <a:endParaRPr lang="hr-HR" sz="4000" dirty="0"/>
          </a:p>
          <a:p>
            <a:r>
              <a:rPr lang="hr-HR" sz="4000" dirty="0"/>
              <a:t>Gy</a:t>
            </a:r>
            <a:r>
              <a:rPr lang="hr-HR" sz="4000" dirty="0">
                <a:cs typeface="Times New Roman"/>
              </a:rPr>
              <a:t>ö</a:t>
            </a:r>
            <a:r>
              <a:rPr lang="hr-HR" sz="4000" dirty="0"/>
              <a:t>rg</a:t>
            </a:r>
            <a:r>
              <a:rPr lang="hr-HR" sz="4000" b="1" dirty="0"/>
              <a:t>y</a:t>
            </a:r>
            <a:r>
              <a:rPr lang="hr-HR" sz="4000" dirty="0"/>
              <a:t> </a:t>
            </a:r>
            <a:r>
              <a:rPr lang="hr-HR" sz="4000" dirty="0">
                <a:cs typeface="Times New Roman"/>
              </a:rPr>
              <a:t>[đerđ] – </a:t>
            </a:r>
            <a:r>
              <a:rPr lang="hr-HR" sz="4000" dirty="0"/>
              <a:t>Gy</a:t>
            </a:r>
            <a:r>
              <a:rPr lang="hr-HR" sz="4000" dirty="0">
                <a:cs typeface="Times New Roman"/>
              </a:rPr>
              <a:t>ö</a:t>
            </a:r>
            <a:r>
              <a:rPr lang="hr-HR" sz="4000" dirty="0"/>
              <a:t>rgya, Gy</a:t>
            </a:r>
            <a:r>
              <a:rPr lang="hr-HR" sz="4000" dirty="0">
                <a:cs typeface="Times New Roman"/>
              </a:rPr>
              <a:t>ö</a:t>
            </a:r>
            <a:r>
              <a:rPr lang="hr-HR" sz="4000" dirty="0"/>
              <a:t>rgyov</a:t>
            </a:r>
          </a:p>
          <a:p>
            <a:endParaRPr lang="hr-HR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4000" dirty="0"/>
              <a:t>Philippe </a:t>
            </a:r>
            <a:r>
              <a:rPr lang="hr-HR" sz="4000" dirty="0">
                <a:cs typeface="Times New Roman"/>
              </a:rPr>
              <a:t>[filip] – Phillipea</a:t>
            </a:r>
          </a:p>
          <a:p>
            <a:r>
              <a:rPr lang="hr-HR" sz="4000" dirty="0">
                <a:cs typeface="Times New Roman"/>
              </a:rPr>
              <a:t>Shakespeare [šekspir]  - Shakespearea</a:t>
            </a:r>
          </a:p>
          <a:p>
            <a:r>
              <a:rPr lang="hr-HR" sz="4000" dirty="0">
                <a:cs typeface="Times New Roman"/>
              </a:rPr>
              <a:t>Petrarca [petrarka] – Petrarce, Petrarcom</a:t>
            </a:r>
            <a:endParaRPr lang="hr-H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1291</TotalTime>
  <Words>3127</Words>
  <Application>Microsoft Office PowerPoint</Application>
  <PresentationFormat>On-screen Show (4:3)</PresentationFormat>
  <Paragraphs>698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Calibri</vt:lpstr>
      <vt:lpstr>Times New Roman</vt:lpstr>
      <vt:lpstr>Office Theme</vt:lpstr>
      <vt:lpstr>PRAVOPISNI SAVJETI prema Hrvatskome pravopisu Instituta za hrvatski jezik i jezikoslovlje </vt:lpstr>
      <vt:lpstr> </vt:lpstr>
      <vt:lpstr>POGREŠKA, POGREŠKA, POGREŠKICA</vt:lpstr>
      <vt:lpstr>DATUMI</vt:lpstr>
      <vt:lpstr>KRATICE</vt:lpstr>
      <vt:lpstr>ŠKOLE NA PLANETU ZEMLJA</vt:lpstr>
      <vt:lpstr>IMENA</vt:lpstr>
      <vt:lpstr>PowerPoint Presentation</vt:lpstr>
      <vt:lpstr>ALI...</vt:lpstr>
      <vt:lpstr>OBITELJ...</vt:lpstr>
      <vt:lpstr>VELIKO SLOVO</vt:lpstr>
      <vt:lpstr>PowerPoint Presentation</vt:lpstr>
      <vt:lpstr>PowerPoint Presentation</vt:lpstr>
      <vt:lpstr>PUTUJMO...</vt:lpstr>
      <vt:lpstr>malo slovo</vt:lpstr>
      <vt:lpstr>PowerPoint Presentation</vt:lpstr>
      <vt:lpstr>PowerPoint Presentation</vt:lpstr>
      <vt:lpstr>POŠTUJMO, ALI PRAVILNO</vt:lpstr>
      <vt:lpstr>POŠTUJMO, ALI PRAVILNO</vt:lpstr>
      <vt:lpstr>IMENICE- PROSTORIJE</vt:lpstr>
      <vt:lpstr>IMENICE I PRIJEDLOZI   S/SA   I   K/KA</vt:lpstr>
      <vt:lpstr>DRUŠTVO I SREDSTVO</vt:lpstr>
      <vt:lpstr>ŽIVO - NEŽIVO</vt:lpstr>
      <vt:lpstr>DVIJE-TRI O PRIJEDLOZIMA I PRILOZIMA, VEZNICIMA I VEZNIČKIM SKUPOVIMA</vt:lpstr>
      <vt:lpstr>PowerPoint Presentation</vt:lpstr>
      <vt:lpstr>BUDUĆI DA I POŠTO</vt:lpstr>
      <vt:lpstr>BUDUĆI DA I JER</vt:lpstr>
      <vt:lpstr>BUDUĆI I BUDUĆI DA</vt:lpstr>
      <vt:lpstr>OBZIROM - S OBZIROM NA TO DA</vt:lpstr>
      <vt:lpstr>U VEZI/SVEZI TOGA- U VEZI/SVEZI S ČIM</vt:lpstr>
      <vt:lpstr>SLJEDEĆI - SLIJEDEĆI</vt:lpstr>
      <vt:lpstr>ZBOG - RADI</vt:lpstr>
      <vt:lpstr>KROZ- prostor</vt:lpstr>
      <vt:lpstr>NI...NI – NITI...NITI</vt:lpstr>
      <vt:lpstr>EH, TAJ NI...</vt:lpstr>
      <vt:lpstr>JE L’ (jel) - JER</vt:lpstr>
      <vt:lpstr>DA LI – JE LI</vt:lpstr>
      <vt:lpstr>GDJE, KAMO, KUDA</vt:lpstr>
      <vt:lpstr>POKOJA RIJEČ O ZAMJENICAMA...</vt:lpstr>
      <vt:lpstr>TRIKOVI ZA –Č- I –Ć-</vt:lpstr>
      <vt:lpstr>GLAGOLI - INFINITIV</vt:lpstr>
      <vt:lpstr>ČESTICA NE + GLAGOL</vt:lpstr>
      <vt:lpstr>AORIST I FUTUR PRVI</vt:lpstr>
      <vt:lpstr>FUTUR PRVI U REČENICAMA</vt:lpstr>
      <vt:lpstr>RADNJE, STANJA I ZBIVANJA</vt:lpstr>
      <vt:lpstr>GLAGOLSKI PRIDJEV RADNI</vt:lpstr>
      <vt:lpstr>kakav, čiji, od čega je...  PRIDJEVI i GENITIV</vt:lpstr>
      <vt:lpstr>BROJITI, BROJIM, BROJITE...</vt:lpstr>
      <vt:lpstr>BROJITI, BROJIM, BROJITE...</vt:lpstr>
      <vt:lpstr>RAZLIKUJMO PRAVOPISNE ZNAKOVE...</vt:lpstr>
      <vt:lpstr>TKO PJEVA ZLO, NE MISLI?!  ZAREZ,</vt:lpstr>
      <vt:lpstr>NE ZAVISE JEDNA O DRUGOJ...</vt:lpstr>
      <vt:lpstr>ZAREZ TU, ZAREZ TAMO...</vt:lpstr>
      <vt:lpstr>ZA DNEVNIK ČITANJA...</vt:lpstr>
      <vt:lpstr>PowerPoint Presentation</vt:lpstr>
      <vt:lpstr>RAZLIKUJMO...</vt:lpstr>
      <vt:lpstr>PIŠIMO I GOVORIMO...</vt:lpstr>
      <vt:lpstr>PLEONAZMI/”VIŠKOVI”</vt:lpstr>
      <vt:lpstr>JOŠ MALO PODATAKA I ZADATAKA -dak, -dac, -tak, -tac</vt:lpstr>
      <vt:lpstr>NA KRAJU...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Anita</dc:creator>
  <cp:lastModifiedBy>Anita Kiš</cp:lastModifiedBy>
  <cp:revision>227</cp:revision>
  <dcterms:created xsi:type="dcterms:W3CDTF">2013-06-11T10:13:42Z</dcterms:created>
  <dcterms:modified xsi:type="dcterms:W3CDTF">2020-03-20T16:55:32Z</dcterms:modified>
</cp:coreProperties>
</file>