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0" r:id="rId5"/>
    <p:sldId id="259" r:id="rId6"/>
    <p:sldId id="260" r:id="rId7"/>
    <p:sldId id="281" r:id="rId8"/>
    <p:sldId id="261" r:id="rId9"/>
    <p:sldId id="262" r:id="rId10"/>
    <p:sldId id="263" r:id="rId11"/>
    <p:sldId id="264" r:id="rId12"/>
    <p:sldId id="265" r:id="rId13"/>
    <p:sldId id="268" r:id="rId14"/>
    <p:sldId id="279" r:id="rId1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914" y="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265A-247B-4812-BEFC-3A17C8BE0BC4}" type="datetimeFigureOut">
              <a:rPr lang="sr-Latn-CS" smtClean="0"/>
              <a:pPr/>
              <a:t>25.11.2016.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CC24-470A-4222-8AB4-9FBDE7AE054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265A-247B-4812-BEFC-3A17C8BE0BC4}" type="datetimeFigureOut">
              <a:rPr lang="sr-Latn-CS" smtClean="0"/>
              <a:pPr/>
              <a:t>25.11.2016.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CC24-470A-4222-8AB4-9FBDE7AE054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265A-247B-4812-BEFC-3A17C8BE0BC4}" type="datetimeFigureOut">
              <a:rPr lang="sr-Latn-CS" smtClean="0"/>
              <a:pPr/>
              <a:t>25.11.2016.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CC24-470A-4222-8AB4-9FBDE7AE054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265A-247B-4812-BEFC-3A17C8BE0BC4}" type="datetimeFigureOut">
              <a:rPr lang="sr-Latn-CS" smtClean="0"/>
              <a:pPr/>
              <a:t>25.11.2016.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CC24-470A-4222-8AB4-9FBDE7AE054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265A-247B-4812-BEFC-3A17C8BE0BC4}" type="datetimeFigureOut">
              <a:rPr lang="sr-Latn-CS" smtClean="0"/>
              <a:pPr/>
              <a:t>25.11.2016.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CC24-470A-4222-8AB4-9FBDE7AE054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265A-247B-4812-BEFC-3A17C8BE0BC4}" type="datetimeFigureOut">
              <a:rPr lang="sr-Latn-CS" smtClean="0"/>
              <a:pPr/>
              <a:t>25.11.2016.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CC24-470A-4222-8AB4-9FBDE7AE054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265A-247B-4812-BEFC-3A17C8BE0BC4}" type="datetimeFigureOut">
              <a:rPr lang="sr-Latn-CS" smtClean="0"/>
              <a:pPr/>
              <a:t>25.11.2016.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CC24-470A-4222-8AB4-9FBDE7AE054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265A-247B-4812-BEFC-3A17C8BE0BC4}" type="datetimeFigureOut">
              <a:rPr lang="sr-Latn-CS" smtClean="0"/>
              <a:pPr/>
              <a:t>25.11.2016.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CC24-470A-4222-8AB4-9FBDE7AE054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265A-247B-4812-BEFC-3A17C8BE0BC4}" type="datetimeFigureOut">
              <a:rPr lang="sr-Latn-CS" smtClean="0"/>
              <a:pPr/>
              <a:t>25.11.2016.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CC24-470A-4222-8AB4-9FBDE7AE054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265A-247B-4812-BEFC-3A17C8BE0BC4}" type="datetimeFigureOut">
              <a:rPr lang="sr-Latn-CS" smtClean="0"/>
              <a:pPr/>
              <a:t>25.11.2016.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CC24-470A-4222-8AB4-9FBDE7AE054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265A-247B-4812-BEFC-3A17C8BE0BC4}" type="datetimeFigureOut">
              <a:rPr lang="sr-Latn-CS" smtClean="0"/>
              <a:pPr/>
              <a:t>25.11.2016.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CC24-470A-4222-8AB4-9FBDE7AE054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2265A-247B-4812-BEFC-3A17C8BE0BC4}" type="datetimeFigureOut">
              <a:rPr lang="sr-Latn-CS" smtClean="0"/>
              <a:pPr/>
              <a:t>25.11.2016.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CC24-470A-4222-8AB4-9FBDE7AE0549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5736" y="1556792"/>
            <a:ext cx="4261962" cy="258532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hr-HR" sz="5400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algn="ctr"/>
            <a:r>
              <a:rPr lang="hr-HR" sz="5400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PREHRANA</a:t>
            </a:r>
          </a:p>
          <a:p>
            <a:pPr algn="ctr"/>
            <a:endParaRPr lang="hr-HR" sz="5400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4932040" y="6165304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/>
              <a:t>Ivana </a:t>
            </a:r>
            <a:r>
              <a:rPr lang="hr-HR" dirty="0" err="1"/>
              <a:t>Gluhačić</a:t>
            </a:r>
            <a:r>
              <a:rPr lang="hr-HR" dirty="0"/>
              <a:t>, OŠ Julija Klovića, Zagreb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412776"/>
            <a:ext cx="7715304" cy="452431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4800" dirty="0"/>
              <a:t>Hrana je potrebna za rast, razvoj i održavanje zdravlja. Ako se ljudi ne hrane pravilno, ne mogu uspješno obavljati svakodnevne aktivnosti.</a:t>
            </a:r>
          </a:p>
          <a:p>
            <a:endParaRPr lang="hr-HR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196752"/>
            <a:ext cx="8143932" cy="470898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6000" dirty="0"/>
              <a:t>Mnogi ljudi u svijetu nemaju dovoljno hrane. Zbog toga su češće bolesni, a mnoga djeca i umiru od gladi.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1412776"/>
            <a:ext cx="7715304" cy="41549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6600" dirty="0"/>
              <a:t>Potrebno je pomagati i siromašnima i gladnima.</a:t>
            </a:r>
          </a:p>
          <a:p>
            <a:pPr algn="ctr"/>
            <a:endParaRPr lang="hr-HR" sz="6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268760"/>
            <a:ext cx="8143932" cy="452431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4800" dirty="0"/>
              <a:t>Osim raznolike hrane, za zdravlje nam je potrebno kretanje, rad, boravak na zraku i suncu te odmor i san. </a:t>
            </a:r>
          </a:p>
          <a:p>
            <a:pPr algn="ctr"/>
            <a:r>
              <a:rPr lang="hr-HR" sz="4800" dirty="0"/>
              <a:t>Čuvati se moramo neprijatelja našega zdravlja.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templat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142998" y="-1142998"/>
            <a:ext cx="6857999" cy="914399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2844" y="214290"/>
            <a:ext cx="5715040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3600" b="1" dirty="0">
                <a:solidFill>
                  <a:srgbClr val="FF0000"/>
                </a:solidFill>
              </a:rPr>
              <a:t>Nauči kako pravilno postaviti pribor za jelo:</a:t>
            </a:r>
          </a:p>
        </p:txBody>
      </p:sp>
      <p:sp>
        <p:nvSpPr>
          <p:cNvPr id="4" name="Oval 3"/>
          <p:cNvSpPr/>
          <p:nvPr/>
        </p:nvSpPr>
        <p:spPr>
          <a:xfrm>
            <a:off x="142844" y="4071942"/>
            <a:ext cx="1357322" cy="12001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/>
              <a:t>ubrus</a:t>
            </a:r>
          </a:p>
        </p:txBody>
      </p:sp>
      <p:sp>
        <p:nvSpPr>
          <p:cNvPr id="5" name="Oval 4"/>
          <p:cNvSpPr/>
          <p:nvPr/>
        </p:nvSpPr>
        <p:spPr>
          <a:xfrm>
            <a:off x="4357686" y="3786190"/>
            <a:ext cx="1357322" cy="12001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/>
              <a:t>tanjur</a:t>
            </a:r>
          </a:p>
        </p:txBody>
      </p:sp>
      <p:sp>
        <p:nvSpPr>
          <p:cNvPr id="6" name="Oval 5"/>
          <p:cNvSpPr/>
          <p:nvPr/>
        </p:nvSpPr>
        <p:spPr>
          <a:xfrm>
            <a:off x="1643042" y="5657848"/>
            <a:ext cx="1357322" cy="12001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/>
              <a:t>vilica</a:t>
            </a:r>
          </a:p>
        </p:txBody>
      </p:sp>
      <p:sp>
        <p:nvSpPr>
          <p:cNvPr id="7" name="Oval 6"/>
          <p:cNvSpPr/>
          <p:nvPr/>
        </p:nvSpPr>
        <p:spPr>
          <a:xfrm>
            <a:off x="6929454" y="714356"/>
            <a:ext cx="1357322" cy="12001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/>
              <a:t>čaša</a:t>
            </a:r>
          </a:p>
        </p:txBody>
      </p:sp>
      <p:sp>
        <p:nvSpPr>
          <p:cNvPr id="8" name="Oval 7"/>
          <p:cNvSpPr/>
          <p:nvPr/>
        </p:nvSpPr>
        <p:spPr>
          <a:xfrm>
            <a:off x="8072430" y="5857892"/>
            <a:ext cx="1071570" cy="100010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/>
              <a:t>žlica</a:t>
            </a:r>
          </a:p>
        </p:txBody>
      </p:sp>
      <p:sp>
        <p:nvSpPr>
          <p:cNvPr id="9" name="Oval 8"/>
          <p:cNvSpPr/>
          <p:nvPr/>
        </p:nvSpPr>
        <p:spPr>
          <a:xfrm>
            <a:off x="7215206" y="5857892"/>
            <a:ext cx="928694" cy="100010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/>
              <a:t>nož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1340768"/>
            <a:ext cx="7715304" cy="406265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8000" dirty="0"/>
              <a:t>Za zdravlje je važna </a:t>
            </a:r>
          </a:p>
          <a:p>
            <a:pPr algn="ctr"/>
            <a:r>
              <a:rPr lang="hr-HR" sz="8000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pravilna prehrana</a:t>
            </a:r>
            <a:r>
              <a:rPr lang="hr-HR" sz="8000" dirty="0"/>
              <a:t>.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268760"/>
            <a:ext cx="8143932" cy="470898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6000" dirty="0"/>
              <a:t>Hranu je potrebno uzimati </a:t>
            </a:r>
            <a:r>
              <a:rPr lang="hr-HR" sz="6000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redovito</a:t>
            </a:r>
            <a:r>
              <a:rPr lang="hr-HR" sz="6000" dirty="0"/>
              <a:t> i </a:t>
            </a:r>
            <a:r>
              <a:rPr lang="hr-HR" sz="6000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umjereno</a:t>
            </a:r>
            <a:r>
              <a:rPr lang="hr-HR" sz="6000" dirty="0"/>
              <a:t>, raspoređenu u najmanje </a:t>
            </a:r>
          </a:p>
          <a:p>
            <a:pPr algn="ctr"/>
            <a:r>
              <a:rPr lang="hr-HR" sz="6000" dirty="0"/>
              <a:t>pet obroka na dan.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552" y="1597840"/>
            <a:ext cx="7715304" cy="39703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7" name="TekstniOkvir 4"/>
          <p:cNvSpPr txBox="1"/>
          <p:nvPr/>
        </p:nvSpPr>
        <p:spPr>
          <a:xfrm>
            <a:off x="785786" y="1782506"/>
            <a:ext cx="550072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hr-HR" sz="4800" b="1" dirty="0">
                <a:latin typeface="+mn-lt"/>
              </a:rPr>
              <a:t>ZAJUTRAK</a:t>
            </a:r>
          </a:p>
          <a:p>
            <a:pPr>
              <a:defRPr/>
            </a:pPr>
            <a:r>
              <a:rPr lang="hr-HR" sz="4800" b="1" dirty="0">
                <a:latin typeface="+mn-lt"/>
              </a:rPr>
              <a:t>DORUČAK</a:t>
            </a:r>
          </a:p>
          <a:p>
            <a:pPr>
              <a:defRPr/>
            </a:pPr>
            <a:r>
              <a:rPr lang="hr-HR" sz="4800" b="1" dirty="0">
                <a:latin typeface="+mn-lt"/>
              </a:rPr>
              <a:t>RUČAK</a:t>
            </a:r>
          </a:p>
          <a:p>
            <a:pPr>
              <a:defRPr/>
            </a:pPr>
            <a:r>
              <a:rPr lang="hr-HR" sz="4800" b="1" dirty="0">
                <a:latin typeface="+mn-lt"/>
              </a:rPr>
              <a:t>UŽINA</a:t>
            </a:r>
          </a:p>
          <a:p>
            <a:pPr>
              <a:defRPr/>
            </a:pPr>
            <a:r>
              <a:rPr lang="hr-HR" sz="4800" b="1" dirty="0">
                <a:latin typeface="+mn-lt"/>
              </a:rPr>
              <a:t>VEČERA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3568" y="1412776"/>
            <a:ext cx="7715304" cy="480131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9600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Obroci</a:t>
            </a:r>
            <a:r>
              <a:rPr lang="hr-HR" sz="9600" dirty="0"/>
              <a:t> ne smiju biti preobilni.</a:t>
            </a:r>
            <a:endParaRPr lang="hr-HR" sz="80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412776"/>
            <a:ext cx="8143932" cy="452431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7200" dirty="0"/>
              <a:t>U pravilnoj prehrani zastupljene su raznovrsne </a:t>
            </a:r>
            <a:r>
              <a:rPr lang="hr-HR" sz="7200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namirnice</a:t>
            </a:r>
            <a:r>
              <a:rPr lang="hr-HR" sz="72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1785926"/>
            <a:ext cx="8286808" cy="480131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4" name="Picture 5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1785926"/>
            <a:ext cx="5399088" cy="458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5"/>
          <p:cNvSpPr txBox="1">
            <a:spLocks noChangeArrowheads="1"/>
          </p:cNvSpPr>
          <p:nvPr/>
        </p:nvSpPr>
        <p:spPr>
          <a:xfrm>
            <a:off x="1436668" y="945345"/>
            <a:ext cx="6096000" cy="762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Piramida zdrave prehrane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 Box 41"/>
          <p:cNvSpPr txBox="1">
            <a:spLocks noChangeArrowheads="1"/>
          </p:cNvSpPr>
          <p:nvPr/>
        </p:nvSpPr>
        <p:spPr bwMode="auto">
          <a:xfrm>
            <a:off x="5759431" y="2412988"/>
            <a:ext cx="1447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1000" dirty="0">
                <a:latin typeface="Century Gothic" pitchFamily="34" charset="0"/>
              </a:rPr>
              <a:t>Čokolada</a:t>
            </a:r>
            <a:r>
              <a:rPr lang="en-US" sz="1000" dirty="0">
                <a:latin typeface="Century Gothic" pitchFamily="34" charset="0"/>
              </a:rPr>
              <a:t>,</a:t>
            </a:r>
            <a:r>
              <a:rPr lang="hr-HR" sz="1000" dirty="0">
                <a:latin typeface="Century Gothic" pitchFamily="34" charset="0"/>
              </a:rPr>
              <a:t> šećer,</a:t>
            </a:r>
            <a:r>
              <a:rPr lang="en-US" sz="1000" dirty="0">
                <a:latin typeface="Century Gothic" pitchFamily="34" charset="0"/>
              </a:rPr>
              <a:t> </a:t>
            </a:r>
            <a:r>
              <a:rPr lang="hr-HR" sz="1000" dirty="0">
                <a:latin typeface="Century Gothic" pitchFamily="34" charset="0"/>
              </a:rPr>
              <a:t>masnoće</a:t>
            </a:r>
            <a:r>
              <a:rPr lang="en-US" sz="1000" dirty="0">
                <a:latin typeface="Century Gothic" pitchFamily="34" charset="0"/>
              </a:rPr>
              <a:t> </a:t>
            </a:r>
            <a:r>
              <a:rPr lang="hr-HR" sz="1000" dirty="0">
                <a:latin typeface="Century Gothic" pitchFamily="34" charset="0"/>
              </a:rPr>
              <a:t>i</a:t>
            </a:r>
            <a:r>
              <a:rPr lang="en-US" sz="1000" dirty="0">
                <a:latin typeface="Century Gothic" pitchFamily="34" charset="0"/>
              </a:rPr>
              <a:t> </a:t>
            </a:r>
            <a:r>
              <a:rPr lang="hr-HR" sz="1000" dirty="0">
                <a:latin typeface="Century Gothic" pitchFamily="34" charset="0"/>
              </a:rPr>
              <a:t>slatkiši</a:t>
            </a:r>
            <a:br>
              <a:rPr lang="en-US" sz="1000" dirty="0">
                <a:latin typeface="Century Gothic" pitchFamily="34" charset="0"/>
              </a:rPr>
            </a:br>
            <a:r>
              <a:rPr lang="hr-HR" sz="1000" b="1" dirty="0">
                <a:latin typeface="Century Gothic" pitchFamily="34" charset="0"/>
              </a:rPr>
              <a:t>KORISTITI PONEKAD</a:t>
            </a:r>
            <a:endParaRPr lang="en-US" sz="1000" b="1" dirty="0">
              <a:latin typeface="Century Gothic" pitchFamily="34" charset="0"/>
            </a:endParaRPr>
          </a:p>
        </p:txBody>
      </p:sp>
      <p:sp>
        <p:nvSpPr>
          <p:cNvPr id="7" name="Text Box 42"/>
          <p:cNvSpPr txBox="1">
            <a:spLocks noChangeArrowheads="1"/>
          </p:cNvSpPr>
          <p:nvPr/>
        </p:nvSpPr>
        <p:spPr bwMode="auto">
          <a:xfrm>
            <a:off x="6357918" y="3403588"/>
            <a:ext cx="144780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1000">
                <a:latin typeface="Century Gothic" pitchFamily="34" charset="0"/>
              </a:rPr>
              <a:t>Meso</a:t>
            </a:r>
            <a:r>
              <a:rPr lang="en-US" sz="1000">
                <a:latin typeface="Century Gothic" pitchFamily="34" charset="0"/>
              </a:rPr>
              <a:t>, </a:t>
            </a:r>
            <a:r>
              <a:rPr lang="hr-HR" sz="1000">
                <a:latin typeface="Century Gothic" pitchFamily="34" charset="0"/>
              </a:rPr>
              <a:t>pržena hrana</a:t>
            </a:r>
            <a:r>
              <a:rPr lang="en-US" sz="1000">
                <a:latin typeface="Century Gothic" pitchFamily="34" charset="0"/>
              </a:rPr>
              <a:t>, </a:t>
            </a:r>
            <a:r>
              <a:rPr lang="hr-HR" sz="1000">
                <a:latin typeface="Century Gothic" pitchFamily="34" charset="0"/>
              </a:rPr>
              <a:t>rječna riba</a:t>
            </a:r>
            <a:r>
              <a:rPr lang="en-US" sz="1000">
                <a:latin typeface="Century Gothic" pitchFamily="34" charset="0"/>
              </a:rPr>
              <a:t>, </a:t>
            </a:r>
            <a:r>
              <a:rPr lang="hr-HR" sz="1000">
                <a:latin typeface="Century Gothic" pitchFamily="34" charset="0"/>
              </a:rPr>
              <a:t>sušeni proizvodi – kikiriki, orasi; jaja</a:t>
            </a:r>
            <a:r>
              <a:rPr lang="en-US" sz="1000">
                <a:latin typeface="Century Gothic" pitchFamily="34" charset="0"/>
              </a:rPr>
              <a:t>, </a:t>
            </a:r>
            <a:endParaRPr lang="hr-HR" sz="1000">
              <a:latin typeface="Century Gothic" pitchFamily="34" charset="0"/>
            </a:endParaRPr>
          </a:p>
          <a:p>
            <a:pPr>
              <a:spcBef>
                <a:spcPct val="50000"/>
              </a:spcBef>
            </a:pPr>
            <a:r>
              <a:rPr lang="hr-HR" sz="1000" b="1">
                <a:latin typeface="Century Gothic" pitchFamily="34" charset="0"/>
              </a:rPr>
              <a:t>2-3 PUTA TJEDNO</a:t>
            </a:r>
            <a:endParaRPr lang="en-US" sz="1000" b="1">
              <a:latin typeface="Century Gothic" pitchFamily="34" charset="0"/>
            </a:endParaRPr>
          </a:p>
        </p:txBody>
      </p:sp>
      <p:sp>
        <p:nvSpPr>
          <p:cNvPr id="8" name="Text Box 43"/>
          <p:cNvSpPr txBox="1">
            <a:spLocks noChangeArrowheads="1"/>
          </p:cNvSpPr>
          <p:nvPr/>
        </p:nvSpPr>
        <p:spPr bwMode="auto">
          <a:xfrm>
            <a:off x="1979712" y="3333738"/>
            <a:ext cx="12873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1000" dirty="0">
                <a:latin typeface="Century Gothic" pitchFamily="34" charset="0"/>
              </a:rPr>
              <a:t>Mlijeko</a:t>
            </a:r>
            <a:r>
              <a:rPr lang="en-US" sz="1000" dirty="0">
                <a:latin typeface="Century Gothic" pitchFamily="34" charset="0"/>
              </a:rPr>
              <a:t>, </a:t>
            </a:r>
            <a:r>
              <a:rPr lang="hr-HR" sz="1000" dirty="0">
                <a:latin typeface="Century Gothic" pitchFamily="34" charset="0"/>
              </a:rPr>
              <a:t>jogurt</a:t>
            </a:r>
            <a:r>
              <a:rPr lang="en-US" sz="1000" dirty="0">
                <a:latin typeface="Century Gothic" pitchFamily="34" charset="0"/>
              </a:rPr>
              <a:t> </a:t>
            </a:r>
            <a:r>
              <a:rPr lang="hr-HR" sz="1000" dirty="0">
                <a:latin typeface="Century Gothic" pitchFamily="34" charset="0"/>
              </a:rPr>
              <a:t>i</a:t>
            </a:r>
            <a:r>
              <a:rPr lang="en-US" sz="1000" dirty="0">
                <a:latin typeface="Century Gothic" pitchFamily="34" charset="0"/>
              </a:rPr>
              <a:t> </a:t>
            </a:r>
            <a:r>
              <a:rPr lang="hr-HR" sz="1000" dirty="0">
                <a:latin typeface="Century Gothic" pitchFamily="34" charset="0"/>
              </a:rPr>
              <a:t>sir</a:t>
            </a:r>
            <a:br>
              <a:rPr lang="en-US" sz="1000" dirty="0">
                <a:latin typeface="Century Gothic" pitchFamily="34" charset="0"/>
              </a:rPr>
            </a:br>
            <a:r>
              <a:rPr lang="hr-HR" sz="1000" b="1" dirty="0">
                <a:latin typeface="Century Gothic" pitchFamily="34" charset="0"/>
              </a:rPr>
              <a:t>2-3 PUTA TJEDNO</a:t>
            </a:r>
            <a:endParaRPr lang="en-US" sz="1000" b="1" dirty="0">
              <a:latin typeface="Century Gothic" pitchFamily="34" charset="0"/>
            </a:endParaRPr>
          </a:p>
        </p:txBody>
      </p:sp>
      <p:sp>
        <p:nvSpPr>
          <p:cNvPr id="9" name="Text Box 44"/>
          <p:cNvSpPr txBox="1">
            <a:spLocks noChangeArrowheads="1"/>
          </p:cNvSpPr>
          <p:nvPr/>
        </p:nvSpPr>
        <p:spPr bwMode="auto">
          <a:xfrm>
            <a:off x="1436668" y="4416413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hr-HR" sz="1000">
                <a:latin typeface="Century Gothic" pitchFamily="34" charset="0"/>
              </a:rPr>
              <a:t>Povrće</a:t>
            </a:r>
            <a:br>
              <a:rPr lang="en-US" sz="1000">
                <a:latin typeface="Century Gothic" pitchFamily="34" charset="0"/>
              </a:rPr>
            </a:br>
            <a:r>
              <a:rPr lang="hr-HR" sz="1000" b="1">
                <a:latin typeface="Century Gothic" pitchFamily="34" charset="0"/>
              </a:rPr>
              <a:t>4-5 PUTA TJEDNO</a:t>
            </a:r>
            <a:endParaRPr lang="en-US" sz="1000" b="1">
              <a:latin typeface="Century Gothic" pitchFamily="34" charset="0"/>
            </a:endParaRPr>
          </a:p>
        </p:txBody>
      </p:sp>
      <p:sp>
        <p:nvSpPr>
          <p:cNvPr id="10" name="Text Box 45"/>
          <p:cNvSpPr txBox="1">
            <a:spLocks noChangeArrowheads="1"/>
          </p:cNvSpPr>
          <p:nvPr/>
        </p:nvSpPr>
        <p:spPr bwMode="auto">
          <a:xfrm>
            <a:off x="6772256" y="4513251"/>
            <a:ext cx="1219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1000">
                <a:latin typeface="Century Gothic" pitchFamily="34" charset="0"/>
              </a:rPr>
              <a:t>Voće</a:t>
            </a:r>
            <a:br>
              <a:rPr lang="en-US" sz="1000">
                <a:latin typeface="Century Gothic" pitchFamily="34" charset="0"/>
              </a:rPr>
            </a:br>
            <a:r>
              <a:rPr lang="hr-HR" sz="1000" b="1">
                <a:latin typeface="Century Gothic" pitchFamily="34" charset="0"/>
              </a:rPr>
              <a:t>3</a:t>
            </a:r>
            <a:r>
              <a:rPr lang="en-US" sz="1000" b="1">
                <a:latin typeface="Century Gothic" pitchFamily="34" charset="0"/>
              </a:rPr>
              <a:t>-4 </a:t>
            </a:r>
            <a:r>
              <a:rPr lang="hr-HR" sz="1000" b="1">
                <a:latin typeface="Century Gothic" pitchFamily="34" charset="0"/>
              </a:rPr>
              <a:t>PUTA TJEDNO</a:t>
            </a:r>
            <a:endParaRPr lang="en-US" sz="1000" b="1">
              <a:latin typeface="Century Gothic" pitchFamily="34" charset="0"/>
            </a:endParaRPr>
          </a:p>
        </p:txBody>
      </p:sp>
      <p:sp>
        <p:nvSpPr>
          <p:cNvPr id="11" name="Text Box 46"/>
          <p:cNvSpPr txBox="1">
            <a:spLocks noChangeArrowheads="1"/>
          </p:cNvSpPr>
          <p:nvPr/>
        </p:nvSpPr>
        <p:spPr bwMode="auto">
          <a:xfrm>
            <a:off x="7021493" y="5113326"/>
            <a:ext cx="12192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1000">
                <a:latin typeface="Century Gothic" pitchFamily="34" charset="0"/>
              </a:rPr>
              <a:t>Kruh od cjelovitih žitarica</a:t>
            </a:r>
            <a:r>
              <a:rPr lang="en-US" sz="1000">
                <a:latin typeface="Century Gothic" pitchFamily="34" charset="0"/>
              </a:rPr>
              <a:t>, </a:t>
            </a:r>
            <a:r>
              <a:rPr lang="hr-HR" sz="1000">
                <a:latin typeface="Century Gothic" pitchFamily="34" charset="0"/>
              </a:rPr>
              <a:t>pahuljice</a:t>
            </a:r>
            <a:r>
              <a:rPr lang="en-US" sz="1000">
                <a:latin typeface="Century Gothic" pitchFamily="34" charset="0"/>
              </a:rPr>
              <a:t>, </a:t>
            </a:r>
            <a:r>
              <a:rPr lang="hr-HR" sz="1000">
                <a:latin typeface="Century Gothic" pitchFamily="34" charset="0"/>
              </a:rPr>
              <a:t>smeđa riža</a:t>
            </a:r>
            <a:r>
              <a:rPr lang="en-US" sz="1000">
                <a:latin typeface="Century Gothic" pitchFamily="34" charset="0"/>
              </a:rPr>
              <a:t> </a:t>
            </a:r>
            <a:r>
              <a:rPr lang="hr-HR" sz="1000">
                <a:latin typeface="Century Gothic" pitchFamily="34" charset="0"/>
              </a:rPr>
              <a:t>i tijesto od crnog brašna</a:t>
            </a:r>
            <a:br>
              <a:rPr lang="en-US" sz="1000">
                <a:latin typeface="Century Gothic" pitchFamily="34" charset="0"/>
              </a:rPr>
            </a:br>
            <a:r>
              <a:rPr lang="en-US" sz="1000" b="1">
                <a:latin typeface="Century Gothic" pitchFamily="34" charset="0"/>
              </a:rPr>
              <a:t>6-</a:t>
            </a:r>
            <a:r>
              <a:rPr lang="hr-HR" sz="1000" b="1">
                <a:latin typeface="Century Gothic" pitchFamily="34" charset="0"/>
              </a:rPr>
              <a:t>7</a:t>
            </a:r>
            <a:r>
              <a:rPr lang="en-US" sz="1000" b="1">
                <a:latin typeface="Century Gothic" pitchFamily="34" charset="0"/>
              </a:rPr>
              <a:t> </a:t>
            </a:r>
            <a:r>
              <a:rPr lang="hr-HR" sz="1000" b="1">
                <a:latin typeface="Century Gothic" pitchFamily="34" charset="0"/>
              </a:rPr>
              <a:t>PUTA TJEDNO</a:t>
            </a:r>
            <a:endParaRPr lang="en-US" sz="1000" b="1">
              <a:latin typeface="Century Gothic" pitchFamily="34" charset="0"/>
            </a:endParaRPr>
          </a:p>
        </p:txBody>
      </p:sp>
      <p:grpSp>
        <p:nvGrpSpPr>
          <p:cNvPr id="12" name="Group 62"/>
          <p:cNvGrpSpPr>
            <a:grpSpLocks/>
          </p:cNvGrpSpPr>
          <p:nvPr/>
        </p:nvGrpSpPr>
        <p:grpSpPr bwMode="auto">
          <a:xfrm>
            <a:off x="2928918" y="4452926"/>
            <a:ext cx="152400" cy="762000"/>
            <a:chOff x="1776" y="2352"/>
            <a:chExt cx="96" cy="480"/>
          </a:xfrm>
        </p:grpSpPr>
        <p:sp>
          <p:nvSpPr>
            <p:cNvPr id="13" name="Line 57"/>
            <p:cNvSpPr>
              <a:spLocks noChangeShapeType="1"/>
            </p:cNvSpPr>
            <p:nvPr/>
          </p:nvSpPr>
          <p:spPr bwMode="auto">
            <a:xfrm>
              <a:off x="1776" y="2352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4" name="Line 60"/>
            <p:cNvSpPr>
              <a:spLocks noChangeShapeType="1"/>
            </p:cNvSpPr>
            <p:nvPr/>
          </p:nvSpPr>
          <p:spPr bwMode="auto">
            <a:xfrm>
              <a:off x="1776" y="23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5" name="Line 61"/>
            <p:cNvSpPr>
              <a:spLocks noChangeShapeType="1"/>
            </p:cNvSpPr>
            <p:nvPr/>
          </p:nvSpPr>
          <p:spPr bwMode="auto">
            <a:xfrm>
              <a:off x="1776" y="283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16" name="Group 63"/>
          <p:cNvGrpSpPr>
            <a:grpSpLocks/>
          </p:cNvGrpSpPr>
          <p:nvPr/>
        </p:nvGrpSpPr>
        <p:grpSpPr bwMode="auto">
          <a:xfrm>
            <a:off x="3386118" y="3386126"/>
            <a:ext cx="152400" cy="762000"/>
            <a:chOff x="1776" y="2352"/>
            <a:chExt cx="96" cy="480"/>
          </a:xfrm>
        </p:grpSpPr>
        <p:sp>
          <p:nvSpPr>
            <p:cNvPr id="17" name="Line 64"/>
            <p:cNvSpPr>
              <a:spLocks noChangeShapeType="1"/>
            </p:cNvSpPr>
            <p:nvPr/>
          </p:nvSpPr>
          <p:spPr bwMode="auto">
            <a:xfrm>
              <a:off x="1776" y="2352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8" name="Line 65"/>
            <p:cNvSpPr>
              <a:spLocks noChangeShapeType="1"/>
            </p:cNvSpPr>
            <p:nvPr/>
          </p:nvSpPr>
          <p:spPr bwMode="auto">
            <a:xfrm>
              <a:off x="1776" y="23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9" name="Line 66"/>
            <p:cNvSpPr>
              <a:spLocks noChangeShapeType="1"/>
            </p:cNvSpPr>
            <p:nvPr/>
          </p:nvSpPr>
          <p:spPr bwMode="auto">
            <a:xfrm>
              <a:off x="1776" y="283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20" name="Group 71"/>
          <p:cNvGrpSpPr>
            <a:grpSpLocks/>
          </p:cNvGrpSpPr>
          <p:nvPr/>
        </p:nvGrpSpPr>
        <p:grpSpPr bwMode="auto">
          <a:xfrm flipH="1">
            <a:off x="6738918" y="5443526"/>
            <a:ext cx="152400" cy="762000"/>
            <a:chOff x="1776" y="2352"/>
            <a:chExt cx="96" cy="480"/>
          </a:xfrm>
        </p:grpSpPr>
        <p:sp>
          <p:nvSpPr>
            <p:cNvPr id="21" name="Line 72"/>
            <p:cNvSpPr>
              <a:spLocks noChangeShapeType="1"/>
            </p:cNvSpPr>
            <p:nvPr/>
          </p:nvSpPr>
          <p:spPr bwMode="auto">
            <a:xfrm>
              <a:off x="1776" y="2352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2" name="Line 73"/>
            <p:cNvSpPr>
              <a:spLocks noChangeShapeType="1"/>
            </p:cNvSpPr>
            <p:nvPr/>
          </p:nvSpPr>
          <p:spPr bwMode="auto">
            <a:xfrm>
              <a:off x="1776" y="23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3" name="Line 74"/>
            <p:cNvSpPr>
              <a:spLocks noChangeShapeType="1"/>
            </p:cNvSpPr>
            <p:nvPr/>
          </p:nvSpPr>
          <p:spPr bwMode="auto">
            <a:xfrm>
              <a:off x="1776" y="283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24" name="Group 75"/>
          <p:cNvGrpSpPr>
            <a:grpSpLocks/>
          </p:cNvGrpSpPr>
          <p:nvPr/>
        </p:nvGrpSpPr>
        <p:grpSpPr bwMode="auto">
          <a:xfrm flipH="1">
            <a:off x="6510318" y="4529126"/>
            <a:ext cx="152400" cy="762000"/>
            <a:chOff x="1776" y="2352"/>
            <a:chExt cx="96" cy="480"/>
          </a:xfrm>
        </p:grpSpPr>
        <p:sp>
          <p:nvSpPr>
            <p:cNvPr id="25" name="Line 76"/>
            <p:cNvSpPr>
              <a:spLocks noChangeShapeType="1"/>
            </p:cNvSpPr>
            <p:nvPr/>
          </p:nvSpPr>
          <p:spPr bwMode="auto">
            <a:xfrm>
              <a:off x="1776" y="2352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6" name="Line 77"/>
            <p:cNvSpPr>
              <a:spLocks noChangeShapeType="1"/>
            </p:cNvSpPr>
            <p:nvPr/>
          </p:nvSpPr>
          <p:spPr bwMode="auto">
            <a:xfrm>
              <a:off x="1776" y="23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7" name="Line 78"/>
            <p:cNvSpPr>
              <a:spLocks noChangeShapeType="1"/>
            </p:cNvSpPr>
            <p:nvPr/>
          </p:nvSpPr>
          <p:spPr bwMode="auto">
            <a:xfrm>
              <a:off x="1776" y="283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28" name="Group 90"/>
          <p:cNvGrpSpPr>
            <a:grpSpLocks/>
          </p:cNvGrpSpPr>
          <p:nvPr/>
        </p:nvGrpSpPr>
        <p:grpSpPr bwMode="auto">
          <a:xfrm>
            <a:off x="6053118" y="3403588"/>
            <a:ext cx="152400" cy="896938"/>
            <a:chOff x="3792" y="1776"/>
            <a:chExt cx="96" cy="565"/>
          </a:xfrm>
        </p:grpSpPr>
        <p:sp>
          <p:nvSpPr>
            <p:cNvPr id="29" name="Line 80"/>
            <p:cNvSpPr>
              <a:spLocks noChangeShapeType="1"/>
            </p:cNvSpPr>
            <p:nvPr/>
          </p:nvSpPr>
          <p:spPr bwMode="auto">
            <a:xfrm flipH="1">
              <a:off x="3888" y="1776"/>
              <a:ext cx="0" cy="5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0" name="Line 81"/>
            <p:cNvSpPr>
              <a:spLocks noChangeShapeType="1"/>
            </p:cNvSpPr>
            <p:nvPr/>
          </p:nvSpPr>
          <p:spPr bwMode="auto">
            <a:xfrm flipH="1">
              <a:off x="3792" y="177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1" name="Line 82"/>
            <p:cNvSpPr>
              <a:spLocks noChangeShapeType="1"/>
            </p:cNvSpPr>
            <p:nvPr/>
          </p:nvSpPr>
          <p:spPr bwMode="auto">
            <a:xfrm flipH="1">
              <a:off x="3792" y="2341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32" name="Group 83"/>
          <p:cNvGrpSpPr>
            <a:grpSpLocks/>
          </p:cNvGrpSpPr>
          <p:nvPr/>
        </p:nvGrpSpPr>
        <p:grpSpPr bwMode="auto">
          <a:xfrm flipH="1">
            <a:off x="5443518" y="2395526"/>
            <a:ext cx="152400" cy="762000"/>
            <a:chOff x="1776" y="2352"/>
            <a:chExt cx="96" cy="480"/>
          </a:xfrm>
        </p:grpSpPr>
        <p:sp>
          <p:nvSpPr>
            <p:cNvPr id="33" name="Line 84"/>
            <p:cNvSpPr>
              <a:spLocks noChangeShapeType="1"/>
            </p:cNvSpPr>
            <p:nvPr/>
          </p:nvSpPr>
          <p:spPr bwMode="auto">
            <a:xfrm>
              <a:off x="1776" y="2352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" name="Line 85"/>
            <p:cNvSpPr>
              <a:spLocks noChangeShapeType="1"/>
            </p:cNvSpPr>
            <p:nvPr/>
          </p:nvSpPr>
          <p:spPr bwMode="auto">
            <a:xfrm>
              <a:off x="1776" y="23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5" name="Line 86"/>
            <p:cNvSpPr>
              <a:spLocks noChangeShapeType="1"/>
            </p:cNvSpPr>
            <p:nvPr/>
          </p:nvSpPr>
          <p:spPr bwMode="auto">
            <a:xfrm>
              <a:off x="1776" y="283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36" name="Line 88"/>
          <p:cNvSpPr>
            <a:spLocks noChangeShapeType="1"/>
          </p:cNvSpPr>
          <p:nvPr/>
        </p:nvSpPr>
        <p:spPr bwMode="auto">
          <a:xfrm>
            <a:off x="5595918" y="2565388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37" name="Line 89"/>
          <p:cNvSpPr>
            <a:spLocks noChangeShapeType="1"/>
          </p:cNvSpPr>
          <p:nvPr/>
        </p:nvSpPr>
        <p:spPr bwMode="auto">
          <a:xfrm>
            <a:off x="6205518" y="3598851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38" name="Line 91"/>
          <p:cNvSpPr>
            <a:spLocks noChangeShapeType="1"/>
          </p:cNvSpPr>
          <p:nvPr/>
        </p:nvSpPr>
        <p:spPr bwMode="auto">
          <a:xfrm>
            <a:off x="6662718" y="4698988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39" name="Line 92"/>
          <p:cNvSpPr>
            <a:spLocks noChangeShapeType="1"/>
          </p:cNvSpPr>
          <p:nvPr/>
        </p:nvSpPr>
        <p:spPr bwMode="auto">
          <a:xfrm>
            <a:off x="6891318" y="5613388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40" name="Line 93"/>
          <p:cNvSpPr>
            <a:spLocks noChangeShapeType="1"/>
          </p:cNvSpPr>
          <p:nvPr/>
        </p:nvSpPr>
        <p:spPr bwMode="auto">
          <a:xfrm>
            <a:off x="3233718" y="3555988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41" name="Line 94"/>
          <p:cNvSpPr>
            <a:spLocks noChangeShapeType="1"/>
          </p:cNvSpPr>
          <p:nvPr/>
        </p:nvSpPr>
        <p:spPr bwMode="auto">
          <a:xfrm>
            <a:off x="2776518" y="4622788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1268760"/>
            <a:ext cx="7715304" cy="452431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4800" dirty="0"/>
              <a:t>Obroci trebaju sadržavati više voća, povrća, tjestenine, riže i kruha, a manje mesa i slatkiša. </a:t>
            </a:r>
          </a:p>
          <a:p>
            <a:r>
              <a:rPr lang="hr-HR" sz="4800" dirty="0"/>
              <a:t>Trebalo bi izbjegavati masnu, slanu i slatku hranu.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484784"/>
            <a:ext cx="8143932" cy="452431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7200" dirty="0"/>
              <a:t>Za stolom se ponašaj pristojno i pravilno se koristi priborom za jelo.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244</Words>
  <Application>Microsoft Office PowerPoint</Application>
  <PresentationFormat>On-screen Show (4:3)</PresentationFormat>
  <Paragraphs>64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Ivana Gluhačić</dc:creator>
  <cp:lastModifiedBy>Maja Jelić-Kolar</cp:lastModifiedBy>
  <cp:revision>6</cp:revision>
  <dcterms:created xsi:type="dcterms:W3CDTF">2013-04-15T15:35:57Z</dcterms:created>
  <dcterms:modified xsi:type="dcterms:W3CDTF">2016-11-25T09:08:23Z</dcterms:modified>
</cp:coreProperties>
</file>