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 baseline="0"/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85ACDB"/>
              </a:buClr>
              <a:buFont typeface="Allert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00200" y="2507785"/>
            <a:ext cx="70866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3152" indent="-9652" algn="l"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2pPr>
            <a:lvl3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3pPr>
            <a:lvl4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4pPr>
            <a:lvl5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21876-4182-4C9C-83C0-B6445ED2C0BA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617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5B5EE-0B7A-4C0D-9B86-8ADD236B553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4687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57740-B2F1-4296-9ED3-0704AAAF2179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73518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2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B08DD-7ABD-46FC-AC48-A7A001AC6F21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0341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17213-7FFD-43BC-88D8-B043515CB686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865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48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66CD9-57C7-4E94-A02A-9933B59F63B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5134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C7DE9-402D-4297-83B2-F7A1986008A4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5375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68F8D-6696-468D-AD3F-4AD34B59FD4C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2651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7546A-6F2B-4646-95B2-4A842EDCCDB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8317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C4BEA-13EB-4418-AC46-6EABB94A51BB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5606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7688" marR="0" indent="-305117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Font typeface="Quattrocento"/>
              <a:buChar char="⬜"/>
              <a:defRPr/>
            </a:lvl1pPr>
            <a:lvl2pPr marL="868363" marR="0" indent="-162243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◼"/>
              <a:defRPr/>
            </a:lvl2pPr>
            <a:lvl3pPr marL="1133475" marR="0" indent="-99060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▫"/>
              <a:defRPr/>
            </a:lvl3pPr>
            <a:lvl4pPr marL="1352550" marR="0" indent="-571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"/>
              <a:defRPr/>
            </a:lvl4pPr>
            <a:lvl5pPr marL="1544638" marR="0" indent="-5873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◾"/>
              <a:defRPr/>
            </a:lvl5pPr>
            <a:lvl6pPr marL="1764792" marR="0" indent="-75692" algn="l" rtl="0">
              <a:spcBef>
                <a:spcPts val="360"/>
              </a:spcBef>
              <a:buClr>
                <a:schemeClr val="lt1"/>
              </a:buClr>
              <a:buFont typeface="Quattrocento"/>
              <a:buChar char=""/>
              <a:defRPr/>
            </a:lvl6pPr>
            <a:lvl7pPr marL="1965960" marR="0" indent="-86360" algn="l" rtl="0">
              <a:spcBef>
                <a:spcPts val="320"/>
              </a:spcBef>
              <a:buClr>
                <a:schemeClr val="lt1"/>
              </a:buClr>
              <a:buFont typeface="Quattrocento"/>
              <a:buChar char="⚫"/>
              <a:defRPr/>
            </a:lvl7pPr>
            <a:lvl8pPr marL="2167128" marR="0" indent="-97027" algn="l" rtl="0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/>
            </a:lvl8pPr>
            <a:lvl9pPr marL="2368296" marR="0" indent="-94995" algn="l" rtl="0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80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1258887" y="191611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Times New Roman"/>
              <a:buNone/>
            </a:pPr>
            <a:r>
              <a:rPr lang="en-US" sz="54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Proljeće</a:t>
            </a:r>
            <a:endParaRPr lang="en-US" sz="54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6165304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Mirjana Bunjevac, OŠ Vladimira Nazora, Virovitica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idx="1"/>
          </p:nvPr>
        </p:nvSpPr>
        <p:spPr>
          <a:xfrm>
            <a:off x="323850" y="476250"/>
            <a:ext cx="5626100" cy="8207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Kukci se raduju proljeću</a:t>
            </a:r>
          </a:p>
        </p:txBody>
      </p:sp>
      <p:pic>
        <p:nvPicPr>
          <p:cNvPr id="142" name="Shape 142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827087" y="1268412"/>
            <a:ext cx="3616325" cy="259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4572000" y="714375"/>
            <a:ext cx="4381500" cy="272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4714875" y="3643312"/>
            <a:ext cx="3929062" cy="2946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idx="1"/>
          </p:nvPr>
        </p:nvSpPr>
        <p:spPr>
          <a:xfrm>
            <a:off x="298450" y="765175"/>
            <a:ext cx="4330700" cy="747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Vrijeme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promjenjivo</a:t>
            </a:r>
            <a:endParaRPr lang="en-US" sz="28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Shape 66"/>
          <p:cNvSpPr txBox="1"/>
          <p:nvPr/>
        </p:nvSpPr>
        <p:spPr>
          <a:xfrm>
            <a:off x="395286" y="4292600"/>
            <a:ext cx="7993137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Dani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postaju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dulji</a:t>
            </a:r>
            <a:r>
              <a:rPr lang="hr-HR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noći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kraće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95287" y="5013325"/>
            <a:ext cx="5400849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Sve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toplije</a:t>
            </a:r>
            <a:r>
              <a:rPr lang="hr-HR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-US" sz="28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7409" y="2210944"/>
            <a:ext cx="3288889" cy="18158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9939" y="2206751"/>
            <a:ext cx="2364530" cy="18200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76" y="2206751"/>
            <a:ext cx="1728192" cy="190975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idx="1"/>
          </p:nvPr>
        </p:nvSpPr>
        <p:spPr>
          <a:xfrm>
            <a:off x="323850" y="333375"/>
            <a:ext cx="8229600" cy="1036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>
                <a:latin typeface="Quattrocento"/>
                <a:ea typeface="Quattrocento"/>
                <a:cs typeface="Quattrocento"/>
                <a:sym typeface="Quattrocento"/>
              </a:rPr>
              <a:t>Vjesnici proljeća: visibaba, šafran, jaglac, ljubičica</a:t>
            </a:r>
          </a:p>
        </p:txBody>
      </p:sp>
      <p:pic>
        <p:nvPicPr>
          <p:cNvPr id="73" name="Shape 73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5724525" y="4217987"/>
            <a:ext cx="2354261" cy="17668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1198562" y="4221162"/>
            <a:ext cx="2428875" cy="176371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/>
        </p:nvSpPr>
        <p:spPr>
          <a:xfrm>
            <a:off x="1835150" y="6130925"/>
            <a:ext cx="1062037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šafran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6227762" y="6067425"/>
            <a:ext cx="1417636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ljubičica</a:t>
            </a:r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1428750" y="1285875"/>
            <a:ext cx="2016124" cy="201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572125" y="1428750"/>
            <a:ext cx="2422525" cy="1812924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/>
          <p:nvPr/>
        </p:nvSpPr>
        <p:spPr>
          <a:xfrm>
            <a:off x="1693861" y="3352800"/>
            <a:ext cx="1377950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visibaba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6227762" y="3335337"/>
            <a:ext cx="1039811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jaglac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idx="1"/>
          </p:nvPr>
        </p:nvSpPr>
        <p:spPr>
          <a:xfrm>
            <a:off x="250825" y="333375"/>
            <a:ext cx="4548187" cy="676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Vo</a:t>
            </a:r>
            <a:r>
              <a:rPr lang="hr-HR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ć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ke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cvijetaju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i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listaju</a:t>
            </a:r>
            <a:endParaRPr lang="en-US" sz="2800" b="0" i="0" u="none" strike="noStrike" cap="none" baseline="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1063625" y="1104900"/>
            <a:ext cx="2613025" cy="196373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x="1063625" y="3130550"/>
            <a:ext cx="2316162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Jabuka u cvatu</a:t>
            </a: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5168900" y="1052512"/>
            <a:ext cx="2689224" cy="201612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5576887" y="3192461"/>
            <a:ext cx="1873249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4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Šljiva u cvatu</a:t>
            </a: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1135062" y="4065587"/>
            <a:ext cx="2392361" cy="179387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1071562" y="6000750"/>
            <a:ext cx="2382836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Trešnja u cvatu</a:t>
            </a: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559425" y="3898900"/>
            <a:ext cx="2036762" cy="193992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/>
        </p:nvSpPr>
        <p:spPr>
          <a:xfrm>
            <a:off x="5357812" y="6072187"/>
            <a:ext cx="2493961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Breskva u cvatu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idx="1"/>
          </p:nvPr>
        </p:nvSpPr>
        <p:spPr>
          <a:xfrm>
            <a:off x="395287" y="333375"/>
            <a:ext cx="3538537" cy="64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>
                <a:latin typeface="Quattrocento"/>
                <a:ea typeface="Quattrocento"/>
                <a:cs typeface="Quattrocento"/>
                <a:sym typeface="Quattrocento"/>
              </a:rPr>
              <a:t>Proljeće u šumi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468312" y="1125537"/>
            <a:ext cx="4762499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Listopadno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drveće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cvjeta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8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lista</a:t>
            </a:r>
            <a:endParaRPr lang="en-US" sz="28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928811" y="5357812"/>
            <a:ext cx="962024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Hrast</a:t>
            </a: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857750" y="1857375"/>
            <a:ext cx="4094162" cy="307181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6429375" y="5357812"/>
            <a:ext cx="1120774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Bukva</a:t>
            </a:r>
          </a:p>
        </p:txBody>
      </p:sp>
      <p:pic>
        <p:nvPicPr>
          <p:cNvPr id="103" name="Shape 103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428625" y="1857375"/>
            <a:ext cx="4190999" cy="3143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idx="1"/>
          </p:nvPr>
        </p:nvSpPr>
        <p:spPr>
          <a:xfrm>
            <a:off x="323850" y="260350"/>
            <a:ext cx="7570786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Vazdazeleno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drveće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–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cvjeta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,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rastu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mladi</a:t>
            </a:r>
            <a:r>
              <a:rPr lang="en-US" sz="28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8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izdanci</a:t>
            </a:r>
            <a:endParaRPr lang="en-US" sz="2800" b="0" i="0" u="none" strike="noStrike" cap="none" baseline="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500062" y="1714500"/>
            <a:ext cx="8239125" cy="414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idx="1"/>
          </p:nvPr>
        </p:nvSpPr>
        <p:spPr>
          <a:xfrm>
            <a:off x="323850" y="260350"/>
            <a:ext cx="4186236" cy="74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Životinje u proljeće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469900" y="1190625"/>
            <a:ext cx="3257550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Vratile se ptice selice</a:t>
            </a:r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5076825" y="2139950"/>
            <a:ext cx="3743324" cy="2808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Shape 118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373062" y="2127250"/>
            <a:ext cx="3767137" cy="282098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 txBox="1"/>
          <p:nvPr/>
        </p:nvSpPr>
        <p:spPr>
          <a:xfrm>
            <a:off x="1565275" y="5327650"/>
            <a:ext cx="941386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Roda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6300787" y="5408612"/>
            <a:ext cx="1555750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Lastavica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250825" y="333375"/>
            <a:ext cx="8353425" cy="15827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>
                <a:latin typeface="Quattrocento"/>
                <a:ea typeface="Quattrocento"/>
                <a:cs typeface="Quattrocento"/>
                <a:sym typeface="Quattrocento"/>
              </a:rPr>
              <a:t>Životinje su probudile iz zimskog sna i jako su mršave. Zašto?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539750" y="2090736"/>
            <a:ext cx="3600450" cy="2700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4987925" y="2133600"/>
            <a:ext cx="3544886" cy="265747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1743075" y="5084762"/>
            <a:ext cx="1296986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Jazavac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6227762" y="5197475"/>
            <a:ext cx="1458911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Medvjed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idx="1"/>
          </p:nvPr>
        </p:nvSpPr>
        <p:spPr>
          <a:xfrm>
            <a:off x="323850" y="188911"/>
            <a:ext cx="5122861" cy="6048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Životinje dobivaju mlade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250825" y="1557337"/>
            <a:ext cx="3678236" cy="2757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4716462" y="1695450"/>
            <a:ext cx="4048125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Apex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106</Words>
  <Application>Microsoft Office PowerPoint</Application>
  <PresentationFormat>On-screen Show (4:3)</PresentationFormat>
  <Paragraphs>30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Allerta</vt:lpstr>
      <vt:lpstr>Arial</vt:lpstr>
      <vt:lpstr>Calibri</vt:lpstr>
      <vt:lpstr>Calibri Light</vt:lpstr>
      <vt:lpstr>Quattrocento</vt:lpstr>
      <vt:lpstr>Times New Roman</vt:lpstr>
      <vt:lpstr>1_Apex</vt:lpstr>
      <vt:lpstr>Theme 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Maja Jelić-Kolar</cp:lastModifiedBy>
  <cp:revision>3</cp:revision>
  <dcterms:modified xsi:type="dcterms:W3CDTF">2016-09-08T08:41:15Z</dcterms:modified>
</cp:coreProperties>
</file>