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57" r:id="rId3"/>
    <p:sldId id="277" r:id="rId4"/>
    <p:sldId id="260" r:id="rId5"/>
    <p:sldId id="258" r:id="rId6"/>
    <p:sldId id="259" r:id="rId7"/>
    <p:sldId id="264" r:id="rId8"/>
    <p:sldId id="261" r:id="rId9"/>
    <p:sldId id="265" r:id="rId10"/>
    <p:sldId id="262" r:id="rId11"/>
    <p:sldId id="266" r:id="rId12"/>
    <p:sldId id="263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98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6A149-995C-454E-8DF6-F2CCFAA826CA}" type="datetimeFigureOut">
              <a:rPr lang="sr-Latn-CS" smtClean="0"/>
              <a:pPr/>
              <a:t>8.9.2016.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DB7C6-6885-4788-A943-7637EBFA34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6A149-995C-454E-8DF6-F2CCFAA826CA}" type="datetimeFigureOut">
              <a:rPr lang="sr-Latn-CS" smtClean="0"/>
              <a:pPr/>
              <a:t>8.9.2016.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DB7C6-6885-4788-A943-7637EBFA34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6A149-995C-454E-8DF6-F2CCFAA826CA}" type="datetimeFigureOut">
              <a:rPr lang="sr-Latn-CS" smtClean="0"/>
              <a:pPr/>
              <a:t>8.9.2016.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DB7C6-6885-4788-A943-7637EBFA34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6A149-995C-454E-8DF6-F2CCFAA826CA}" type="datetimeFigureOut">
              <a:rPr lang="sr-Latn-CS" smtClean="0"/>
              <a:pPr/>
              <a:t>8.9.2016.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DB7C6-6885-4788-A943-7637EBFA34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6A149-995C-454E-8DF6-F2CCFAA826CA}" type="datetimeFigureOut">
              <a:rPr lang="sr-Latn-CS" smtClean="0"/>
              <a:pPr/>
              <a:t>8.9.2016.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DB7C6-6885-4788-A943-7637EBFA34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6A149-995C-454E-8DF6-F2CCFAA826CA}" type="datetimeFigureOut">
              <a:rPr lang="sr-Latn-CS" smtClean="0"/>
              <a:pPr/>
              <a:t>8.9.2016.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DB7C6-6885-4788-A943-7637EBFA34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6A149-995C-454E-8DF6-F2CCFAA826CA}" type="datetimeFigureOut">
              <a:rPr lang="sr-Latn-CS" smtClean="0"/>
              <a:pPr/>
              <a:t>8.9.2016.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DB7C6-6885-4788-A943-7637EBFA34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6A149-995C-454E-8DF6-F2CCFAA826CA}" type="datetimeFigureOut">
              <a:rPr lang="sr-Latn-CS" smtClean="0"/>
              <a:pPr/>
              <a:t>8.9.2016.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DB7C6-6885-4788-A943-7637EBFA34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6A149-995C-454E-8DF6-F2CCFAA826CA}" type="datetimeFigureOut">
              <a:rPr lang="sr-Latn-CS" smtClean="0"/>
              <a:pPr/>
              <a:t>8.9.2016.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DB7C6-6885-4788-A943-7637EBFA34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6A149-995C-454E-8DF6-F2CCFAA826CA}" type="datetimeFigureOut">
              <a:rPr lang="sr-Latn-CS" smtClean="0"/>
              <a:pPr/>
              <a:t>8.9.2016.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DB7C6-6885-4788-A943-7637EBFA34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6A149-995C-454E-8DF6-F2CCFAA826CA}" type="datetimeFigureOut">
              <a:rPr lang="sr-Latn-CS" smtClean="0"/>
              <a:pPr/>
              <a:t>8.9.2016.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DB7C6-6885-4788-A943-7637EBFA34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6A149-995C-454E-8DF6-F2CCFAA826CA}" type="datetimeFigureOut">
              <a:rPr lang="sr-Latn-CS" smtClean="0"/>
              <a:pPr/>
              <a:t>8.9.2016.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CDB7C6-6885-4788-A943-7637EBFA344D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/>
          <p:nvPr/>
        </p:nvSpPr>
        <p:spPr>
          <a:xfrm>
            <a:off x="4714876" y="6093296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sr-Latn-C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dirty="0"/>
              <a:t>Ivana </a:t>
            </a:r>
            <a:r>
              <a:rPr lang="hr-HR" dirty="0" err="1"/>
              <a:t>Gluhačić</a:t>
            </a:r>
            <a:r>
              <a:rPr lang="hr-HR" dirty="0"/>
              <a:t>, OŠ Julija Klovića, Zagreb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51720" y="2060848"/>
            <a:ext cx="52565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4400" dirty="0"/>
              <a:t>PROLJEĆE U ZAVIČAJU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7544" y="1052736"/>
            <a:ext cx="7929618" cy="507831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r-HR" sz="5400" b="1" dirty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Životinje se bude iz zimskog sna, a neke se vraćaju iz toplijih krajeva.</a:t>
            </a:r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r>
              <a:rPr lang="hr-HR" sz="5400" b="1" dirty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Mnoge životinje dobivaju mlade.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21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1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mph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to="1.5" calcmode="lin" valueType="num">
                                      <p:cBhvr override="childStyl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mph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to="1.5" calcmode="lin" valueType="num">
                                      <p:cBhvr override="childStyl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9552" y="1052736"/>
            <a:ext cx="7929618" cy="507831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r-HR" sz="5400" b="1" dirty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Lastavice i rode vraćaju se u svoja gnijezda.</a:t>
            </a:r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mph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to="1.5" calcmode="lin" valueType="num">
                                      <p:cBhvr override="childStyl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mph" presetSubtype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23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24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5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9552" y="1196752"/>
            <a:ext cx="7929618" cy="452431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hr-HR" dirty="0"/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r>
              <a:rPr lang="hr-HR" sz="5400" b="1" dirty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Proljeće prema kalendaru počinje </a:t>
            </a:r>
            <a:r>
              <a:rPr lang="hr-HR" sz="5400" b="1" dirty="0">
                <a:solidFill>
                  <a:srgbClr val="FF00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21. ožujka </a:t>
            </a:r>
            <a:r>
              <a:rPr lang="hr-HR" sz="5400" b="1" dirty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i traje do </a:t>
            </a:r>
            <a:r>
              <a:rPr lang="hr-HR" sz="5400" b="1" dirty="0">
                <a:solidFill>
                  <a:srgbClr val="FF00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21. lipnja</a:t>
            </a:r>
            <a:r>
              <a:rPr lang="hr-HR" sz="5400" b="1" dirty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.</a:t>
            </a:r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 tmFilter="0, 0; .2, .5; .8, .5; 1, 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25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337" y="1052736"/>
            <a:ext cx="9144000" cy="535531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hr-HR" dirty="0"/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graphicFrame>
        <p:nvGraphicFramePr>
          <p:cNvPr id="6" name="Group 1178"/>
          <p:cNvGraphicFramePr>
            <a:graphicFrameLocks noGrp="1"/>
          </p:cNvGraphicFramePr>
          <p:nvPr/>
        </p:nvGraphicFramePr>
        <p:xfrm>
          <a:off x="214282" y="714356"/>
          <a:ext cx="2578100" cy="2196786"/>
        </p:xfrm>
        <a:graphic>
          <a:graphicData uri="http://schemas.openxmlformats.org/drawingml/2006/table">
            <a:tbl>
              <a:tblPr/>
              <a:tblGrid>
                <a:gridCol w="368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90500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OŽUJAK</a:t>
                      </a:r>
                      <a:endParaRPr kumimoji="0" lang="hr-H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3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P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U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S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Č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P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S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N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 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 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 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 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 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4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5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6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7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8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9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10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11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12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13</a:t>
                      </a:r>
                      <a:endParaRPr kumimoji="0" lang="hr-H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14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15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16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17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18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19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20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21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22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23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24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25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26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27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28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29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30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31</a:t>
                      </a:r>
                      <a:endParaRPr kumimoji="0" lang="hr-H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 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 </a:t>
                      </a:r>
                      <a:endParaRPr kumimoji="0" lang="hr-H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 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 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 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 </a:t>
                      </a:r>
                      <a:endParaRPr kumimoji="0" lang="hr-H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7" name="Group 1181"/>
          <p:cNvGraphicFramePr>
            <a:graphicFrameLocks noGrp="1"/>
          </p:cNvGraphicFramePr>
          <p:nvPr/>
        </p:nvGraphicFramePr>
        <p:xfrm>
          <a:off x="3071802" y="714356"/>
          <a:ext cx="2578100" cy="1922148"/>
        </p:xfrm>
        <a:graphic>
          <a:graphicData uri="http://schemas.openxmlformats.org/drawingml/2006/table">
            <a:tbl>
              <a:tblPr/>
              <a:tblGrid>
                <a:gridCol w="368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90500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TRAVANJ</a:t>
                      </a:r>
                      <a:endParaRPr kumimoji="0" lang="hr-H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3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P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U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S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Č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P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S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N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 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4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5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6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7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8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9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10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11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12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13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14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15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16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17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18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19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20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21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22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23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24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25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26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27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28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29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30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 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 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 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 </a:t>
                      </a:r>
                      <a:endParaRPr kumimoji="0" lang="hr-H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8" name="Group 1184"/>
          <p:cNvGraphicFramePr>
            <a:graphicFrameLocks noGrp="1"/>
          </p:cNvGraphicFramePr>
          <p:nvPr/>
        </p:nvGraphicFramePr>
        <p:xfrm>
          <a:off x="6072198" y="714356"/>
          <a:ext cx="2578100" cy="1922148"/>
        </p:xfrm>
        <a:graphic>
          <a:graphicData uri="http://schemas.openxmlformats.org/drawingml/2006/table">
            <a:tbl>
              <a:tblPr/>
              <a:tblGrid>
                <a:gridCol w="368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90500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SVIBANJ</a:t>
                      </a:r>
                      <a:endParaRPr kumimoji="0" lang="hr-H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3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P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U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S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Č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P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S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N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 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 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 </a:t>
                      </a:r>
                      <a:endParaRPr kumimoji="0" lang="hr-H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4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5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6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7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8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9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10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11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12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13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14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15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16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17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18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19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20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21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22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23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24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25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26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27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28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29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30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31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 </a:t>
                      </a:r>
                      <a:endParaRPr kumimoji="0" lang="hr-H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9" name="Group 1504"/>
          <p:cNvGraphicFramePr>
            <a:graphicFrameLocks noGrp="1"/>
          </p:cNvGraphicFramePr>
          <p:nvPr/>
        </p:nvGraphicFramePr>
        <p:xfrm>
          <a:off x="3000364" y="3143248"/>
          <a:ext cx="2584450" cy="2196786"/>
        </p:xfrm>
        <a:graphic>
          <a:graphicData uri="http://schemas.openxmlformats.org/drawingml/2006/table">
            <a:tbl>
              <a:tblPr/>
              <a:tblGrid>
                <a:gridCol w="374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90500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LIPANJ</a:t>
                      </a:r>
                      <a:endParaRPr kumimoji="0" lang="hr-H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3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P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U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S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Č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P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S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N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 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 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 </a:t>
                      </a:r>
                      <a:endParaRPr kumimoji="0" lang="hr-H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 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 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 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4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5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6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7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8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9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10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11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12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13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14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15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16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17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18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19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20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21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22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23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24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25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26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27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28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29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30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 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 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 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 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 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 </a:t>
                      </a:r>
                      <a:endParaRPr kumimoji="0" lang="hr-H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323528" y="548680"/>
            <a:ext cx="7500990" cy="138499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r-HR" sz="2800" b="1" dirty="0">
                <a:solidFill>
                  <a:schemeClr val="folHlink"/>
                </a:solidFill>
              </a:rPr>
              <a:t>Priroda ima svoj kalendar. </a:t>
            </a:r>
          </a:p>
          <a:p>
            <a:pPr algn="ctr"/>
            <a:r>
              <a:rPr lang="hr-HR" sz="2800" b="1" dirty="0">
                <a:solidFill>
                  <a:schemeClr val="folHlink"/>
                </a:solidFill>
              </a:rPr>
              <a:t>Proljeće u prirodi ne počinje</a:t>
            </a:r>
          </a:p>
          <a:p>
            <a:pPr algn="ctr"/>
            <a:r>
              <a:rPr lang="hr-HR" sz="2800" b="1" dirty="0">
                <a:solidFill>
                  <a:schemeClr val="folHlink"/>
                </a:solidFill>
              </a:rPr>
              <a:t>nadnevkom. Najavljuju ga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755650" y="2060575"/>
            <a:ext cx="69564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hr-HR" sz="4000" b="1">
                <a:solidFill>
                  <a:srgbClr val="D63AD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 I J E S N I C I   PROLJEĆA</a:t>
            </a:r>
          </a:p>
        </p:txBody>
      </p:sp>
      <p:pic>
        <p:nvPicPr>
          <p:cNvPr id="5" name="Picture 6" descr="P229048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2988" y="2997200"/>
            <a:ext cx="4105275" cy="270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5632450" y="3779838"/>
            <a:ext cx="155363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3200" dirty="0"/>
              <a:t>visibabe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7544" y="980728"/>
            <a:ext cx="8072494" cy="4524315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hr-HR" dirty="0"/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4" name="Picture 4" descr="P227046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980728"/>
            <a:ext cx="5689600" cy="4552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6468336" y="1980860"/>
            <a:ext cx="112883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800" b="1" dirty="0">
                <a:solidFill>
                  <a:schemeClr val="bg1"/>
                </a:solidFill>
              </a:rPr>
              <a:t>jaglaci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11560" y="1252848"/>
            <a:ext cx="7488832" cy="4524315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hr-HR" dirty="0"/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6" name="Picture 4" descr="P227046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252848"/>
            <a:ext cx="3386084" cy="4514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5203663" y="2758014"/>
            <a:ext cx="189342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hr-HR" sz="2800" b="1" dirty="0">
                <a:solidFill>
                  <a:schemeClr val="bg1"/>
                </a:solidFill>
              </a:rPr>
              <a:t>drijemovac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5203663" y="3510237"/>
            <a:ext cx="2204803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hr-HR" sz="2800" b="1" dirty="0">
                <a:solidFill>
                  <a:schemeClr val="bg1"/>
                </a:solidFill>
              </a:rPr>
              <a:t>od milja zvan</a:t>
            </a:r>
          </a:p>
          <a:p>
            <a:r>
              <a:rPr lang="hr-HR" sz="2800" b="1" dirty="0">
                <a:solidFill>
                  <a:schemeClr val="bg1"/>
                </a:solidFill>
              </a:rPr>
              <a:t>visidjed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98324" y="845832"/>
            <a:ext cx="8072494" cy="4524315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hr-HR" dirty="0"/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7" name="Picture 4" descr="P229046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8324" y="845832"/>
            <a:ext cx="3887788" cy="5113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4498852" y="1131584"/>
            <a:ext cx="136563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800" b="1" dirty="0">
                <a:solidFill>
                  <a:schemeClr val="bg1"/>
                </a:solidFill>
              </a:rPr>
              <a:t>vrba iva</a:t>
            </a:r>
          </a:p>
        </p:txBody>
      </p:sp>
      <p:pic>
        <p:nvPicPr>
          <p:cNvPr id="9" name="Picture 6" descr="P229046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5976" y="1988840"/>
            <a:ext cx="4248151" cy="347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5553" y="5540093"/>
            <a:ext cx="340727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800" b="1" dirty="0"/>
              <a:t>djeci znana cica-maca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537" y="1052736"/>
            <a:ext cx="8072494" cy="4524315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hr-HR" dirty="0"/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8" name="Picture 4" descr="P229046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052736"/>
            <a:ext cx="6096043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6778587" y="2708920"/>
            <a:ext cx="140243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hr-H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mirisna </a:t>
            </a:r>
          </a:p>
          <a:p>
            <a:pPr>
              <a:defRPr/>
            </a:pPr>
            <a:r>
              <a:rPr lang="hr-H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ljubičica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7545" y="1196752"/>
            <a:ext cx="8072494" cy="4524315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hr-HR" dirty="0"/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6" name="Picture 5" descr="P229047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196752"/>
            <a:ext cx="6072231" cy="4554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6682651" y="3339892"/>
            <a:ext cx="164628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800" b="1" dirty="0">
                <a:solidFill>
                  <a:schemeClr val="bg1"/>
                </a:solidFill>
              </a:rPr>
              <a:t>potočnice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2629495"/>
              </p:ext>
            </p:extLst>
          </p:nvPr>
        </p:nvGraphicFramePr>
        <p:xfrm>
          <a:off x="500035" y="357166"/>
          <a:ext cx="8158161" cy="6330951"/>
        </p:xfrm>
        <a:graphic>
          <a:graphicData uri="http://schemas.openxmlformats.org/drawingml/2006/table">
            <a:tbl>
              <a:tblPr>
                <a:tableStyleId>{18603FDC-E32A-4AB5-989C-0864C3EAD2B8}</a:tableStyleId>
              </a:tblPr>
              <a:tblGrid>
                <a:gridCol w="27193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93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93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558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4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visibaba  </a:t>
                      </a:r>
                      <a:endParaRPr kumimoji="0" lang="hr-HR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3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lastavica  </a:t>
                      </a:r>
                      <a:endParaRPr kumimoji="0" lang="hr-HR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leptir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3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jaglac  </a:t>
                      </a:r>
                      <a:endParaRPr kumimoji="0" lang="hr-HR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3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roda  </a:t>
                      </a:r>
                      <a:endParaRPr kumimoji="0" lang="hr-HR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3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pčela </a:t>
                      </a:r>
                      <a:endParaRPr kumimoji="0" lang="hr-HR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42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3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ljubičica    </a:t>
                      </a:r>
                      <a:endParaRPr kumimoji="0" lang="hr-HR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divlja patka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bubamara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076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PROLJETNICE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36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</a:rPr>
                        <a:t>PTICE SELICE    </a:t>
                      </a:r>
                      <a:endParaRPr kumimoji="0" lang="hr-HR" sz="36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36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</a:rPr>
                        <a:t>KUKCI</a:t>
                      </a:r>
                      <a:r>
                        <a:rPr kumimoji="0" lang="hr-HR" sz="360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</a:rPr>
                        <a:t>  </a:t>
                      </a:r>
                      <a:r>
                        <a:rPr kumimoji="0" lang="hr-HR" sz="3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</a:t>
                      </a:r>
                      <a:endParaRPr kumimoji="0" lang="hr-HR" sz="3600" b="1" i="0" u="none" strike="noStrike" cap="none" normalizeH="0" baseline="0" dirty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55829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5400" b="1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</a:rPr>
                        <a:t>PROLJEĆE</a:t>
                      </a:r>
                      <a:r>
                        <a:rPr kumimoji="0" lang="hr-HR" sz="5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</a:t>
                      </a:r>
                      <a:endParaRPr kumimoji="0" lang="hr-HR" sz="5400" b="0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Rectangle 26"/>
          <p:cNvSpPr>
            <a:spLocks noChangeArrowheads="1"/>
          </p:cNvSpPr>
          <p:nvPr/>
        </p:nvSpPr>
        <p:spPr bwMode="auto">
          <a:xfrm>
            <a:off x="468313" y="319088"/>
            <a:ext cx="2743200" cy="1219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hr-HR" sz="3200">
                <a:latin typeface="Tahoma" pitchFamily="34" charset="0"/>
              </a:rPr>
              <a:t>A1</a:t>
            </a:r>
          </a:p>
        </p:txBody>
      </p:sp>
      <p:sp>
        <p:nvSpPr>
          <p:cNvPr id="6" name="Rectangle 27"/>
          <p:cNvSpPr>
            <a:spLocks noChangeArrowheads="1"/>
          </p:cNvSpPr>
          <p:nvPr/>
        </p:nvSpPr>
        <p:spPr bwMode="auto">
          <a:xfrm>
            <a:off x="468313" y="1557338"/>
            <a:ext cx="2743200" cy="1295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hr-HR" sz="3200">
                <a:latin typeface="Tahoma" pitchFamily="34" charset="0"/>
              </a:rPr>
              <a:t>A2</a:t>
            </a:r>
          </a:p>
        </p:txBody>
      </p:sp>
      <p:sp>
        <p:nvSpPr>
          <p:cNvPr id="7" name="Rectangle 28"/>
          <p:cNvSpPr>
            <a:spLocks noChangeArrowheads="1"/>
          </p:cNvSpPr>
          <p:nvPr/>
        </p:nvSpPr>
        <p:spPr bwMode="auto">
          <a:xfrm>
            <a:off x="468313" y="2852738"/>
            <a:ext cx="2735262" cy="122396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hr-HR" sz="3200" dirty="0">
                <a:latin typeface="Tahoma" pitchFamily="34" charset="0"/>
              </a:rPr>
              <a:t>A3</a:t>
            </a:r>
          </a:p>
        </p:txBody>
      </p:sp>
      <p:sp>
        <p:nvSpPr>
          <p:cNvPr id="8" name="Rectangle 29"/>
          <p:cNvSpPr>
            <a:spLocks noChangeArrowheads="1"/>
          </p:cNvSpPr>
          <p:nvPr/>
        </p:nvSpPr>
        <p:spPr bwMode="auto">
          <a:xfrm>
            <a:off x="468313" y="4105275"/>
            <a:ext cx="2743200" cy="1295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hr-HR" sz="3200">
                <a:latin typeface="Tahoma" pitchFamily="34" charset="0"/>
              </a:rPr>
              <a:t>A</a:t>
            </a:r>
          </a:p>
        </p:txBody>
      </p:sp>
      <p:sp>
        <p:nvSpPr>
          <p:cNvPr id="9" name="Rectangle 30"/>
          <p:cNvSpPr>
            <a:spLocks noChangeArrowheads="1"/>
          </p:cNvSpPr>
          <p:nvPr/>
        </p:nvSpPr>
        <p:spPr bwMode="auto">
          <a:xfrm>
            <a:off x="3203575" y="2843234"/>
            <a:ext cx="2743200" cy="122396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hr-HR" sz="3200">
                <a:latin typeface="Tahoma" pitchFamily="34" charset="0"/>
              </a:rPr>
              <a:t>B3</a:t>
            </a:r>
          </a:p>
        </p:txBody>
      </p:sp>
      <p:sp>
        <p:nvSpPr>
          <p:cNvPr id="10" name="Rectangle 31"/>
          <p:cNvSpPr>
            <a:spLocks noChangeArrowheads="1"/>
          </p:cNvSpPr>
          <p:nvPr/>
        </p:nvSpPr>
        <p:spPr bwMode="auto">
          <a:xfrm>
            <a:off x="3203575" y="1557338"/>
            <a:ext cx="2743200" cy="1295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hr-HR" sz="3200">
                <a:latin typeface="Tahoma" pitchFamily="34" charset="0"/>
              </a:rPr>
              <a:t>B2</a:t>
            </a:r>
          </a:p>
        </p:txBody>
      </p:sp>
      <p:sp>
        <p:nvSpPr>
          <p:cNvPr id="11" name="Rectangle 32"/>
          <p:cNvSpPr>
            <a:spLocks noChangeArrowheads="1"/>
          </p:cNvSpPr>
          <p:nvPr/>
        </p:nvSpPr>
        <p:spPr bwMode="auto">
          <a:xfrm>
            <a:off x="3203575" y="319088"/>
            <a:ext cx="2743200" cy="1219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hr-HR" sz="3200">
                <a:latin typeface="Tahoma" pitchFamily="34" charset="0"/>
              </a:rPr>
              <a:t>B1</a:t>
            </a:r>
          </a:p>
        </p:txBody>
      </p:sp>
      <p:sp>
        <p:nvSpPr>
          <p:cNvPr id="12" name="Rectangle 33"/>
          <p:cNvSpPr>
            <a:spLocks noChangeArrowheads="1"/>
          </p:cNvSpPr>
          <p:nvPr/>
        </p:nvSpPr>
        <p:spPr bwMode="auto">
          <a:xfrm>
            <a:off x="3203575" y="4105275"/>
            <a:ext cx="2743200" cy="131603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hr-HR" sz="3200">
                <a:latin typeface="Tahoma" pitchFamily="34" charset="0"/>
              </a:rPr>
              <a:t>B</a:t>
            </a:r>
          </a:p>
        </p:txBody>
      </p:sp>
      <p:sp>
        <p:nvSpPr>
          <p:cNvPr id="13" name="Rectangle 34"/>
          <p:cNvSpPr>
            <a:spLocks noChangeArrowheads="1"/>
          </p:cNvSpPr>
          <p:nvPr/>
        </p:nvSpPr>
        <p:spPr bwMode="auto">
          <a:xfrm>
            <a:off x="5940425" y="317500"/>
            <a:ext cx="2743200" cy="1219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hr-HR" sz="3200">
                <a:latin typeface="Tahoma" pitchFamily="34" charset="0"/>
              </a:rPr>
              <a:t>C1</a:t>
            </a:r>
          </a:p>
        </p:txBody>
      </p:sp>
      <p:sp>
        <p:nvSpPr>
          <p:cNvPr id="14" name="Rectangle 35"/>
          <p:cNvSpPr>
            <a:spLocks noChangeArrowheads="1"/>
          </p:cNvSpPr>
          <p:nvPr/>
        </p:nvSpPr>
        <p:spPr bwMode="auto">
          <a:xfrm>
            <a:off x="5938838" y="1557338"/>
            <a:ext cx="2743200" cy="1295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hr-HR" sz="3200">
                <a:latin typeface="Tahoma" pitchFamily="34" charset="0"/>
              </a:rPr>
              <a:t>C2</a:t>
            </a:r>
          </a:p>
        </p:txBody>
      </p:sp>
      <p:sp>
        <p:nvSpPr>
          <p:cNvPr id="15" name="Rectangle 36"/>
          <p:cNvSpPr>
            <a:spLocks noChangeArrowheads="1"/>
          </p:cNvSpPr>
          <p:nvPr/>
        </p:nvSpPr>
        <p:spPr bwMode="auto">
          <a:xfrm>
            <a:off x="5954713" y="2862263"/>
            <a:ext cx="2743200" cy="122396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hr-HR" sz="3200" dirty="0">
                <a:latin typeface="Tahoma" pitchFamily="34" charset="0"/>
              </a:rPr>
              <a:t>C3</a:t>
            </a:r>
          </a:p>
        </p:txBody>
      </p:sp>
      <p:sp>
        <p:nvSpPr>
          <p:cNvPr id="16" name="Rectangle 37"/>
          <p:cNvSpPr>
            <a:spLocks noChangeArrowheads="1"/>
          </p:cNvSpPr>
          <p:nvPr/>
        </p:nvSpPr>
        <p:spPr bwMode="auto">
          <a:xfrm>
            <a:off x="5940425" y="4105275"/>
            <a:ext cx="2743200" cy="1295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hr-HR" sz="3200">
                <a:latin typeface="Tahoma" pitchFamily="34" charset="0"/>
              </a:rPr>
              <a:t>C</a:t>
            </a:r>
          </a:p>
        </p:txBody>
      </p:sp>
      <p:sp>
        <p:nvSpPr>
          <p:cNvPr id="17" name="Rectangle 38"/>
          <p:cNvSpPr>
            <a:spLocks noChangeArrowheads="1"/>
          </p:cNvSpPr>
          <p:nvPr/>
        </p:nvSpPr>
        <p:spPr bwMode="auto">
          <a:xfrm>
            <a:off x="468313" y="5430838"/>
            <a:ext cx="8229600" cy="1219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endParaRPr lang="sr-Latn-CS" dirty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11560" y="1052736"/>
            <a:ext cx="8072494" cy="4524315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hr-HR" dirty="0"/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6" name="Picture 4" descr="P227046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052736"/>
            <a:ext cx="5689600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660232" y="2825979"/>
            <a:ext cx="140936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800" b="1" dirty="0">
                <a:solidFill>
                  <a:schemeClr val="bg1"/>
                </a:solidFill>
              </a:rPr>
              <a:t>dren, </a:t>
            </a:r>
          </a:p>
          <a:p>
            <a:r>
              <a:rPr lang="hr-HR" sz="2800" b="1" dirty="0">
                <a:solidFill>
                  <a:schemeClr val="bg1"/>
                </a:solidFill>
              </a:rPr>
              <a:t>drijenak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9553" y="1124744"/>
            <a:ext cx="8072494" cy="4524315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hr-HR" dirty="0"/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6" name="Picture 4" descr="P227045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124744"/>
            <a:ext cx="6764591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364119" y="3125291"/>
            <a:ext cx="112287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800" b="1" dirty="0">
                <a:solidFill>
                  <a:schemeClr val="bg1"/>
                </a:solidFill>
              </a:rPr>
              <a:t>lijeska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536" y="908720"/>
            <a:ext cx="8501122" cy="507831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752726" y="1531042"/>
            <a:ext cx="8055002" cy="45259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hr-H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uLnTx/>
                <a:uFillTx/>
                <a:latin typeface="Arial" charset="0"/>
                <a:ea typeface="+mn-ea"/>
                <a:cs typeface="+mn-cs"/>
              </a:rPr>
              <a:t>Sve ove biljke vjesnici su proljeća.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hr-H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  <a:uLnTx/>
              <a:uFillTx/>
              <a:latin typeface="Arial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hr-H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uLnTx/>
                <a:uFillTx/>
                <a:latin typeface="Arial" charset="0"/>
                <a:ea typeface="+mn-ea"/>
                <a:cs typeface="+mn-cs"/>
              </a:rPr>
              <a:t>Sve su zaštićene i trebamo ih čuvati.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hr-H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  <a:uLnTx/>
              <a:uFillTx/>
              <a:latin typeface="Arial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hr-H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uLnTx/>
                <a:uFillTx/>
                <a:latin typeface="Arial" charset="0"/>
                <a:ea typeface="+mn-ea"/>
                <a:cs typeface="+mn-cs"/>
              </a:rPr>
              <a:t>Provodi slobodno vrijeme u prirodi i uživaj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hr-H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uLnTx/>
                <a:uFillTx/>
                <a:latin typeface="Arial" charset="0"/>
                <a:ea typeface="+mn-ea"/>
                <a:cs typeface="+mn-cs"/>
              </a:rPr>
              <a:t>   u njihovoj ljepoti.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hr-H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9552" y="692696"/>
            <a:ext cx="8072494" cy="526297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r-HR" sz="2400" dirty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VISIBABE </a:t>
            </a:r>
          </a:p>
          <a:p>
            <a:endParaRPr lang="hr-HR" sz="2400" dirty="0"/>
          </a:p>
          <a:p>
            <a:r>
              <a:rPr lang="vi-VN" sz="2400" dirty="0"/>
              <a:t>Kakvo ono zvono zvoni</a:t>
            </a:r>
          </a:p>
          <a:p>
            <a:r>
              <a:rPr lang="vi-VN" sz="2400" dirty="0"/>
              <a:t>uz potok što poljem roni?</a:t>
            </a:r>
          </a:p>
          <a:p>
            <a:r>
              <a:rPr lang="vi-VN" sz="2400" dirty="0"/>
              <a:t>Kakve ono bijele glave</a:t>
            </a:r>
          </a:p>
          <a:p>
            <a:r>
              <a:rPr lang="vi-VN" sz="2400" dirty="0"/>
              <a:t>cvatu izmeđ svele trave?</a:t>
            </a:r>
          </a:p>
          <a:p>
            <a:r>
              <a:rPr lang="vi-VN" sz="2400" dirty="0"/>
              <a:t>To su jutros ukraj grabe</a:t>
            </a:r>
          </a:p>
          <a:p>
            <a:r>
              <a:rPr lang="vi-VN" sz="2400" dirty="0"/>
              <a:t>nikle prve visibabe,</a:t>
            </a:r>
          </a:p>
          <a:p>
            <a:r>
              <a:rPr lang="vi-VN" sz="2400" dirty="0"/>
              <a:t>pa sad zvone u dan rani,</a:t>
            </a:r>
          </a:p>
          <a:p>
            <a:r>
              <a:rPr lang="vi-VN" sz="2400" dirty="0"/>
              <a:t>kao mali sirotani,</a:t>
            </a:r>
          </a:p>
          <a:p>
            <a:r>
              <a:rPr lang="vi-VN" sz="2400" dirty="0"/>
              <a:t>da procvate rosno cvijeće,</a:t>
            </a:r>
          </a:p>
          <a:p>
            <a:r>
              <a:rPr lang="vi-VN" sz="2400" dirty="0"/>
              <a:t>jer proljeće već se kreće.</a:t>
            </a:r>
            <a:endParaRPr lang="hr-HR" sz="2400" dirty="0"/>
          </a:p>
          <a:p>
            <a:endParaRPr lang="vi-VN" sz="2400" dirty="0"/>
          </a:p>
          <a:p>
            <a:r>
              <a:rPr lang="vi-VN" sz="2400" dirty="0"/>
              <a:t>Ivo Kozarčanin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7544" y="692696"/>
            <a:ext cx="7929618" cy="535531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hr-HR" dirty="0"/>
          </a:p>
          <a:p>
            <a:r>
              <a:rPr lang="hr-HR" sz="5400" b="1" dirty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U proljeće je vrijeme promjenljivo.</a:t>
            </a:r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r>
              <a:rPr lang="hr-HR" sz="5400" b="1" dirty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Često se izmjenjuju sunčana, oblačna i kišna razdoblja.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536" y="980728"/>
            <a:ext cx="7929618" cy="452431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hr-HR" dirty="0"/>
          </a:p>
          <a:p>
            <a:r>
              <a:rPr lang="hr-HR" sz="5400" b="1" dirty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Dani su sve dulji, </a:t>
            </a:r>
          </a:p>
          <a:p>
            <a:r>
              <a:rPr lang="hr-HR" sz="5400" b="1" dirty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a noći sve kraće.</a:t>
            </a:r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r>
              <a:rPr lang="hr-HR" sz="5400" b="1" dirty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Sve je toplije.</a:t>
            </a:r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536" y="908720"/>
            <a:ext cx="7929618" cy="507831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r-HR" sz="5400" b="1" dirty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Nakon otapanja snijega ljudi kopaju i gnoje zemlju.</a:t>
            </a:r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r>
              <a:rPr lang="hr-HR" sz="5400" b="1" dirty="0">
                <a:solidFill>
                  <a:srgbClr val="FF00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Siju</a:t>
            </a:r>
            <a:r>
              <a:rPr lang="hr-HR" sz="5400" b="1" dirty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 sjemenke, </a:t>
            </a:r>
            <a:r>
              <a:rPr lang="hr-HR" sz="5400" b="1" dirty="0">
                <a:solidFill>
                  <a:srgbClr val="FF00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sade </a:t>
            </a:r>
            <a:r>
              <a:rPr lang="hr-HR" sz="5400" b="1" dirty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sadnice i </a:t>
            </a:r>
            <a:r>
              <a:rPr lang="hr-HR" sz="5400" b="1" dirty="0">
                <a:solidFill>
                  <a:srgbClr val="FF00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podrezuju</a:t>
            </a:r>
            <a:r>
              <a:rPr lang="hr-HR" sz="5400" b="1" dirty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 voćke i vinovu lozu.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4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536" y="1124744"/>
            <a:ext cx="7929618" cy="424731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r>
              <a:rPr lang="hr-HR" sz="5400" b="1" dirty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Potoci i rijeke bujaju od otopljenoga snijega ili proljetnih kiša. </a:t>
            </a:r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mph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to="1.5" calcmode="lin" valueType="num">
                                      <p:cBhvr override="childStyl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7544" y="1196752"/>
            <a:ext cx="7929618" cy="452431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hr-HR" dirty="0"/>
          </a:p>
          <a:p>
            <a:r>
              <a:rPr lang="hr-HR" sz="5400" b="1" dirty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Biljke </a:t>
            </a:r>
            <a:r>
              <a:rPr lang="hr-HR" sz="5400" b="1" dirty="0">
                <a:solidFill>
                  <a:srgbClr val="FF00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pupaju</a:t>
            </a:r>
            <a:r>
              <a:rPr lang="hr-HR" sz="5400" b="1" dirty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.</a:t>
            </a:r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r>
              <a:rPr lang="hr-HR" sz="5400" b="1" dirty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Iz tih se pupova razvijaju listovi i cvjetovi, tj.biljke </a:t>
            </a:r>
            <a:r>
              <a:rPr lang="hr-HR" sz="5400" b="1" dirty="0">
                <a:solidFill>
                  <a:srgbClr val="FF00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listaju</a:t>
            </a:r>
            <a:r>
              <a:rPr lang="hr-HR" sz="5400" b="1" dirty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 i </a:t>
            </a:r>
            <a:r>
              <a:rPr lang="hr-HR" sz="5400" b="1" dirty="0">
                <a:solidFill>
                  <a:srgbClr val="FF00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cvjetaju</a:t>
            </a:r>
            <a:r>
              <a:rPr lang="hr-HR" sz="5400" b="1" dirty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 tmFilter="0, 0; .2, .5; .8, .5; 1, 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250" autoRev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9552" y="692696"/>
            <a:ext cx="7929618" cy="507831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r>
              <a:rPr lang="hr-HR" sz="5400" b="1" dirty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Kada su noći vedre i hladne, na biljkama se hvataju kapi vode.</a:t>
            </a:r>
          </a:p>
          <a:p>
            <a:endParaRPr lang="hr-HR" sz="54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r>
              <a:rPr lang="hr-HR" sz="5400" b="1" dirty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 To je </a:t>
            </a:r>
            <a:r>
              <a:rPr lang="hr-HR" sz="5400" b="1" dirty="0">
                <a:solidFill>
                  <a:srgbClr val="FF00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rosa</a:t>
            </a:r>
            <a:r>
              <a:rPr lang="hr-HR" sz="5400" b="1" dirty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4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456</Words>
  <Application>Microsoft Office PowerPoint</Application>
  <PresentationFormat>On-screen Show (4:3)</PresentationFormat>
  <Paragraphs>318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Century Gothic</vt:lpstr>
      <vt:lpstr>Tahoma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Ivana Gluhačić</dc:creator>
  <cp:lastModifiedBy>Maja Jelić-Kolar</cp:lastModifiedBy>
  <cp:revision>7</cp:revision>
  <dcterms:created xsi:type="dcterms:W3CDTF">2013-02-24T17:16:40Z</dcterms:created>
  <dcterms:modified xsi:type="dcterms:W3CDTF">2016-09-08T12:47:43Z</dcterms:modified>
</cp:coreProperties>
</file>