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4" r:id="rId5"/>
    <p:sldId id="257" r:id="rId6"/>
    <p:sldId id="285" r:id="rId7"/>
    <p:sldId id="270" r:id="rId8"/>
    <p:sldId id="269" r:id="rId9"/>
    <p:sldId id="25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624CD6B2-51F3-4D76-A906-6E761C79AFEC}">
          <p14:sldIdLst>
            <p14:sldId id="284"/>
            <p14:sldId id="257"/>
            <p14:sldId id="285"/>
            <p14:sldId id="270"/>
            <p14:sldId id="269"/>
            <p14:sldId id="258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 varScale="1">
        <p:scale>
          <a:sx n="95" d="100"/>
          <a:sy n="95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4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813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5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0359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4.5.2020.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903634"/>
          </a:xfrm>
        </p:spPr>
        <p:txBody>
          <a:bodyPr/>
          <a:lstStyle/>
          <a:p>
            <a:pPr algn="ctr"/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idx="1"/>
          </p:nvPr>
        </p:nvSpPr>
        <p:spPr>
          <a:xfrm>
            <a:off x="1847528" y="1412776"/>
            <a:ext cx="7560840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TEMA: VODA</a:t>
            </a:r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endParaRPr lang="hr-HR" dirty="0" smtClean="0"/>
          </a:p>
          <a:p>
            <a:r>
              <a:rPr lang="hr-HR" dirty="0" smtClean="0"/>
              <a:t>OŠ </a:t>
            </a:r>
            <a:r>
              <a:rPr lang="hr-HR" dirty="0"/>
              <a:t>HJ A .1 .2 . Učenik sluša jednostavne tekstove, točno izgovara glasove, riječi i rečenice na temelju slušanoga teksta .</a:t>
            </a:r>
          </a:p>
          <a:p>
            <a:r>
              <a:rPr lang="hr-HR" dirty="0" smtClean="0"/>
              <a:t>OŠ </a:t>
            </a:r>
            <a:r>
              <a:rPr lang="hr-HR" dirty="0"/>
              <a:t>HJ A.1.3. Učenik čita tekstove primjerene početnomu opismenjavanju i jezičnome razvoju</a:t>
            </a:r>
            <a:r>
              <a:rPr lang="hr-HR" dirty="0" smtClean="0"/>
              <a:t>.</a:t>
            </a:r>
          </a:p>
          <a:p>
            <a:r>
              <a:rPr lang="hr-HR" dirty="0"/>
              <a:t> OŠ HJ A .1 .4 . Učenik piše školskim formalnim pismom slova, riječi i kratke rečenice u skladu s jezičnim razvojem 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PREDAVAČICA: NATALIJA MIHELIN, učiteljica razredne nastave – mentor, </a:t>
            </a:r>
          </a:p>
          <a:p>
            <a:pPr marL="0" indent="0">
              <a:buNone/>
            </a:pPr>
            <a:r>
              <a:rPr lang="hr-HR" dirty="0" err="1" smtClean="0"/>
              <a:t>I.osnovna</a:t>
            </a:r>
            <a:r>
              <a:rPr lang="hr-HR" dirty="0" smtClean="0"/>
              <a:t> škola </a:t>
            </a:r>
            <a:r>
              <a:rPr lang="hr-HR" dirty="0" err="1" smtClean="0"/>
              <a:t>Dugave</a:t>
            </a:r>
            <a:r>
              <a:rPr lang="hr-HR" dirty="0" smtClean="0"/>
              <a:t>, Zagreb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4706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919536" y="2420888"/>
            <a:ext cx="7008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PROLJEĆE </a:t>
            </a:r>
            <a:r>
              <a:rPr lang="hr-HR" dirty="0">
                <a:solidFill>
                  <a:srgbClr val="FF0000"/>
                </a:solidFill>
              </a:rPr>
              <a:t>SE </a:t>
            </a:r>
            <a:r>
              <a:rPr lang="hr-HR" dirty="0" smtClean="0">
                <a:solidFill>
                  <a:srgbClr val="FF0000"/>
                </a:solidFill>
              </a:rPr>
              <a:t>BLIŽI.   PTIČICE </a:t>
            </a:r>
            <a:r>
              <a:rPr lang="hr-HR" dirty="0">
                <a:solidFill>
                  <a:srgbClr val="FF0000"/>
                </a:solidFill>
              </a:rPr>
              <a:t>VESELO </a:t>
            </a:r>
            <a:r>
              <a:rPr lang="hr-HR" dirty="0" smtClean="0">
                <a:solidFill>
                  <a:srgbClr val="FF0000"/>
                </a:solidFill>
              </a:rPr>
              <a:t>CVRKUĆU.   POTOČIĆ </a:t>
            </a:r>
            <a:r>
              <a:rPr lang="hr-HR" dirty="0">
                <a:solidFill>
                  <a:srgbClr val="FF0000"/>
                </a:solidFill>
              </a:rPr>
              <a:t>GLASNIJE </a:t>
            </a:r>
            <a:r>
              <a:rPr lang="hr-HR" dirty="0" smtClean="0">
                <a:solidFill>
                  <a:srgbClr val="FF0000"/>
                </a:solidFill>
              </a:rPr>
              <a:t>ŽUBORI.   </a:t>
            </a:r>
            <a:r>
              <a:rPr lang="hr-HR" dirty="0">
                <a:solidFill>
                  <a:srgbClr val="FF0000"/>
                </a:solidFill>
              </a:rPr>
              <a:t>NJIŠU LI SE TO </a:t>
            </a:r>
            <a:r>
              <a:rPr lang="hr-HR" dirty="0" smtClean="0">
                <a:solidFill>
                  <a:srgbClr val="FF0000"/>
                </a:solidFill>
              </a:rPr>
              <a:t>DJECA </a:t>
            </a:r>
            <a:r>
              <a:rPr lang="hr-HR" dirty="0">
                <a:solidFill>
                  <a:srgbClr val="FF0000"/>
                </a:solidFill>
              </a:rPr>
              <a:t>NA </a:t>
            </a:r>
            <a:r>
              <a:rPr lang="hr-HR" dirty="0" smtClean="0">
                <a:solidFill>
                  <a:srgbClr val="FF0000"/>
                </a:solidFill>
              </a:rPr>
              <a:t>NJIHALJKAMA?   </a:t>
            </a:r>
            <a:r>
              <a:rPr lang="hr-HR" dirty="0">
                <a:solidFill>
                  <a:srgbClr val="FF0000"/>
                </a:solidFill>
              </a:rPr>
              <a:t>NEKI BERU </a:t>
            </a:r>
            <a:r>
              <a:rPr lang="hr-HR" dirty="0" smtClean="0">
                <a:solidFill>
                  <a:srgbClr val="FF0000"/>
                </a:solidFill>
              </a:rPr>
              <a:t>PROLJETNICE.   </a:t>
            </a:r>
            <a:r>
              <a:rPr lang="hr-HR" dirty="0">
                <a:solidFill>
                  <a:srgbClr val="FF0000"/>
                </a:solidFill>
              </a:rPr>
              <a:t>NAJLJEPŠE MIRIŠU </a:t>
            </a:r>
            <a:r>
              <a:rPr lang="hr-HR" dirty="0" smtClean="0">
                <a:solidFill>
                  <a:srgbClr val="FF0000"/>
                </a:solidFill>
              </a:rPr>
              <a:t>ĐURĐICE.   </a:t>
            </a:r>
            <a:r>
              <a:rPr lang="hr-HR" dirty="0">
                <a:solidFill>
                  <a:srgbClr val="FF0000"/>
                </a:solidFill>
              </a:rPr>
              <a:t>MAMA ĐURĐA U </a:t>
            </a:r>
            <a:r>
              <a:rPr lang="hr-HR" dirty="0" smtClean="0">
                <a:solidFill>
                  <a:srgbClr val="FF0000"/>
                </a:solidFill>
              </a:rPr>
              <a:t>VOĆNJAKU </a:t>
            </a:r>
            <a:r>
              <a:rPr lang="hr-HR" dirty="0">
                <a:solidFill>
                  <a:srgbClr val="FF0000"/>
                </a:solidFill>
              </a:rPr>
              <a:t>OBREZUJE </a:t>
            </a:r>
            <a:r>
              <a:rPr lang="hr-HR" dirty="0" smtClean="0">
                <a:solidFill>
                  <a:srgbClr val="FF0000"/>
                </a:solidFill>
              </a:rPr>
              <a:t>VIŠNJU.  </a:t>
            </a:r>
            <a:r>
              <a:rPr lang="hr-HR" dirty="0">
                <a:solidFill>
                  <a:srgbClr val="FF0000"/>
                </a:solidFill>
              </a:rPr>
              <a:t>GLE, OPET </a:t>
            </a:r>
            <a:r>
              <a:rPr lang="hr-HR" dirty="0" smtClean="0">
                <a:solidFill>
                  <a:srgbClr val="FF0000"/>
                </a:solidFill>
              </a:rPr>
              <a:t>SNIJEG!   </a:t>
            </a:r>
            <a:r>
              <a:rPr lang="hr-HR" dirty="0">
                <a:solidFill>
                  <a:srgbClr val="FF0000"/>
                </a:solidFill>
              </a:rPr>
              <a:t>USKORO STIŽE </a:t>
            </a:r>
            <a:r>
              <a:rPr lang="hr-HR" dirty="0" smtClean="0">
                <a:solidFill>
                  <a:srgbClr val="FF0000"/>
                </a:solidFill>
              </a:rPr>
              <a:t>USRKS.   </a:t>
            </a:r>
            <a:r>
              <a:rPr lang="hr-HR" dirty="0">
                <a:solidFill>
                  <a:srgbClr val="FF0000"/>
                </a:solidFill>
              </a:rPr>
              <a:t>HURA, BAŠ SE </a:t>
            </a:r>
            <a:r>
              <a:rPr lang="hr-HR" dirty="0" smtClean="0">
                <a:solidFill>
                  <a:srgbClr val="FF0000"/>
                </a:solidFill>
              </a:rPr>
              <a:t>VESELIM!   HOĆEMO </a:t>
            </a:r>
            <a:r>
              <a:rPr lang="hr-HR" dirty="0">
                <a:solidFill>
                  <a:srgbClr val="FF0000"/>
                </a:solidFill>
              </a:rPr>
              <a:t>LI BIRATI NAJLJEPŠE </a:t>
            </a:r>
            <a:r>
              <a:rPr lang="hr-HR" dirty="0" smtClean="0">
                <a:solidFill>
                  <a:srgbClr val="FF0000"/>
                </a:solidFill>
              </a:rPr>
              <a:t>PISANICE?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PROVJERI: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49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PROČITAJ SLJEDEĆE REČENICE. </a:t>
            </a:r>
            <a:br>
              <a:rPr lang="hr-HR" dirty="0" smtClean="0"/>
            </a:br>
            <a:r>
              <a:rPr lang="hr-HR" dirty="0" smtClean="0"/>
              <a:t>KOJE SU RIJEČI KRIVO NAPISANE?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Biljke se bude s prvim </a:t>
            </a:r>
            <a:r>
              <a:rPr lang="hr-HR" i="1" dirty="0" err="1" smtClean="0"/>
              <a:t>sunćevim</a:t>
            </a:r>
            <a:r>
              <a:rPr lang="hr-HR" dirty="0" smtClean="0"/>
              <a:t> zrakama.</a:t>
            </a:r>
          </a:p>
          <a:p>
            <a:pPr marL="0" indent="0">
              <a:buNone/>
            </a:pPr>
            <a:r>
              <a:rPr lang="hr-HR" dirty="0" smtClean="0"/>
              <a:t>Konačno je </a:t>
            </a:r>
            <a:r>
              <a:rPr lang="hr-HR" i="1" dirty="0" err="1" smtClean="0"/>
              <a:t>snjeg</a:t>
            </a:r>
            <a:r>
              <a:rPr lang="hr-HR" dirty="0" smtClean="0"/>
              <a:t> okopnio.</a:t>
            </a:r>
          </a:p>
          <a:p>
            <a:pPr marL="0" indent="0">
              <a:buNone/>
            </a:pPr>
            <a:r>
              <a:rPr lang="hr-HR" dirty="0" smtClean="0"/>
              <a:t>Visibabe, zvončići, jaglaci i šafrani poznati su </a:t>
            </a:r>
            <a:r>
              <a:rPr lang="hr-HR" i="1" dirty="0" err="1" smtClean="0"/>
              <a:t>vijesnici</a:t>
            </a:r>
            <a:r>
              <a:rPr lang="hr-HR" i="1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Zar kukurijek nije </a:t>
            </a:r>
            <a:r>
              <a:rPr lang="hr-HR" i="1" dirty="0" err="1" smtClean="0"/>
              <a:t>vijesnik</a:t>
            </a:r>
            <a:r>
              <a:rPr lang="hr-HR" i="1" dirty="0" smtClean="0"/>
              <a:t> </a:t>
            </a:r>
            <a:r>
              <a:rPr lang="hr-HR" i="1" dirty="0" err="1" smtClean="0"/>
              <a:t>prolječa</a:t>
            </a:r>
            <a:r>
              <a:rPr lang="hr-HR" i="1" dirty="0" smtClean="0"/>
              <a:t>!</a:t>
            </a:r>
          </a:p>
          <a:p>
            <a:pPr marL="0" indent="0">
              <a:buNone/>
            </a:pPr>
            <a:r>
              <a:rPr lang="hr-HR" dirty="0" smtClean="0"/>
              <a:t>Zašto je zvončić </a:t>
            </a:r>
            <a:r>
              <a:rPr lang="hr-HR" i="1" dirty="0" err="1" smtClean="0"/>
              <a:t>bjel</a:t>
            </a:r>
            <a:r>
              <a:rPr lang="hr-HR" i="1" dirty="0" smtClean="0"/>
              <a:t>,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i="1" dirty="0" err="1" smtClean="0"/>
              <a:t>Najdražji</a:t>
            </a:r>
            <a:r>
              <a:rPr lang="hr-HR" i="1" dirty="0" smtClean="0"/>
              <a:t> </a:t>
            </a:r>
            <a:r>
              <a:rPr lang="hr-HR" dirty="0" smtClean="0"/>
              <a:t>cvjetić mi je </a:t>
            </a:r>
            <a:r>
              <a:rPr lang="hr-HR" i="1" dirty="0" err="1" smtClean="0"/>
              <a:t>ljubićica</a:t>
            </a:r>
            <a:r>
              <a:rPr lang="hr-HR" dirty="0" smtClean="0"/>
              <a:t>.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Biljke se bude s prvim </a:t>
            </a:r>
            <a:r>
              <a:rPr lang="hr-HR" dirty="0" smtClean="0">
                <a:solidFill>
                  <a:srgbClr val="FF0000"/>
                </a:solidFill>
              </a:rPr>
              <a:t>sunčevim </a:t>
            </a:r>
            <a:r>
              <a:rPr lang="hr-HR" dirty="0" smtClean="0"/>
              <a:t>zrakama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dirty="0" smtClean="0"/>
              <a:t>Konačno je </a:t>
            </a:r>
            <a:r>
              <a:rPr lang="hr-HR" dirty="0" smtClean="0">
                <a:solidFill>
                  <a:srgbClr val="FF0000"/>
                </a:solidFill>
              </a:rPr>
              <a:t>snijeg </a:t>
            </a:r>
            <a:r>
              <a:rPr lang="hr-HR" dirty="0" smtClean="0"/>
              <a:t>okopnio</a:t>
            </a:r>
            <a:r>
              <a:rPr lang="hr-H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dirty="0" smtClean="0"/>
              <a:t>Visibabe, zvončići, jaglaci i šafrani su </a:t>
            </a:r>
            <a:r>
              <a:rPr lang="hr-HR" dirty="0" smtClean="0">
                <a:solidFill>
                  <a:srgbClr val="FF0000"/>
                </a:solidFill>
              </a:rPr>
              <a:t>vjesnici.</a:t>
            </a:r>
          </a:p>
          <a:p>
            <a:pPr marL="0" indent="0">
              <a:buNone/>
            </a:pPr>
            <a:r>
              <a:rPr lang="hr-HR" dirty="0" smtClean="0"/>
              <a:t>Zar kukurijek nije </a:t>
            </a:r>
            <a:r>
              <a:rPr lang="hr-HR" dirty="0" smtClean="0">
                <a:solidFill>
                  <a:srgbClr val="FF0000"/>
                </a:solidFill>
              </a:rPr>
              <a:t>vjesnik proljeća?</a:t>
            </a:r>
          </a:p>
          <a:p>
            <a:pPr marL="0" indent="0">
              <a:buNone/>
            </a:pPr>
            <a:r>
              <a:rPr lang="hr-HR" dirty="0" smtClean="0"/>
              <a:t>Zašto je zvončić </a:t>
            </a:r>
            <a:r>
              <a:rPr lang="hr-HR" dirty="0" smtClean="0">
                <a:solidFill>
                  <a:srgbClr val="FF0000"/>
                </a:solidFill>
              </a:rPr>
              <a:t>bijel?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Najdraži </a:t>
            </a:r>
            <a:r>
              <a:rPr lang="hr-HR" dirty="0" smtClean="0"/>
              <a:t>cvjetić mi je </a:t>
            </a:r>
            <a:r>
              <a:rPr lang="hr-HR" dirty="0" smtClean="0">
                <a:solidFill>
                  <a:srgbClr val="FF0000"/>
                </a:solidFill>
              </a:rPr>
              <a:t>ljubičica.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SU KRIVO NAPISANE RIJEČI?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KRIVO SU NAPISANE RIJEČI: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s</a:t>
            </a:r>
            <a:r>
              <a:rPr lang="hr-HR" dirty="0" smtClean="0">
                <a:solidFill>
                  <a:srgbClr val="FF0000"/>
                </a:solidFill>
              </a:rPr>
              <a:t>unčevim, snijeg, vjesnici, vjesnik, proljeća, bijel, najdraži, ljubičica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6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352800" y="908720"/>
            <a:ext cx="7315200" cy="1453480"/>
          </a:xfrm>
        </p:spPr>
        <p:txBody>
          <a:bodyPr>
            <a:normAutofit/>
          </a:bodyPr>
          <a:lstStyle/>
          <a:p>
            <a:r>
              <a:rPr lang="hr-HR" dirty="0"/>
              <a:t>OTVORI PISANKU.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355021" y="2492896"/>
            <a:ext cx="5486400" cy="1206624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ISPRAVNO PREPIŠI PRVE ČETIRI REČENICE</a:t>
            </a:r>
            <a:r>
              <a:rPr lang="hr-HR" dirty="0" smtClean="0"/>
              <a:t>.</a:t>
            </a:r>
          </a:p>
          <a:p>
            <a:r>
              <a:rPr lang="hr-HR" dirty="0">
                <a:solidFill>
                  <a:srgbClr val="FF0000"/>
                </a:solidFill>
              </a:rPr>
              <a:t>PIŠI VELIKIM TISKANIM SLOVIMA.</a:t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383432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ROVJERI: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431704" y="2132856"/>
            <a:ext cx="5486400" cy="396044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Biljke se bude s prvim </a:t>
            </a:r>
            <a:r>
              <a:rPr lang="hr-HR" i="1" dirty="0" smtClean="0"/>
              <a:t>sunčevim</a:t>
            </a:r>
            <a:r>
              <a:rPr lang="hr-HR" dirty="0" smtClean="0"/>
              <a:t> </a:t>
            </a:r>
            <a:r>
              <a:rPr lang="hr-HR" dirty="0"/>
              <a:t>zrakama.</a:t>
            </a:r>
          </a:p>
          <a:p>
            <a:r>
              <a:rPr lang="hr-HR" dirty="0"/>
              <a:t>Konačno je </a:t>
            </a:r>
            <a:r>
              <a:rPr lang="hr-HR" i="1" dirty="0" smtClean="0"/>
              <a:t>snijeg</a:t>
            </a:r>
            <a:r>
              <a:rPr lang="hr-HR" dirty="0" smtClean="0"/>
              <a:t> </a:t>
            </a:r>
            <a:r>
              <a:rPr lang="hr-HR" dirty="0"/>
              <a:t>okopnio.</a:t>
            </a:r>
          </a:p>
          <a:p>
            <a:r>
              <a:rPr lang="hr-HR" dirty="0"/>
              <a:t>Visibabe, zvončići, jaglaci i šafrani poznati su </a:t>
            </a:r>
            <a:r>
              <a:rPr lang="hr-HR" i="1" dirty="0" smtClean="0"/>
              <a:t>vjesnici</a:t>
            </a:r>
            <a:r>
              <a:rPr lang="hr-HR" i="1" dirty="0"/>
              <a:t>.</a:t>
            </a:r>
          </a:p>
          <a:p>
            <a:r>
              <a:rPr lang="hr-HR" dirty="0"/>
              <a:t>Zar kukurijek nije </a:t>
            </a:r>
            <a:r>
              <a:rPr lang="hr-HR" i="1" dirty="0" smtClean="0"/>
              <a:t>vjesnik proljeća</a:t>
            </a:r>
            <a:r>
              <a:rPr lang="hr-HR" dirty="0" smtClean="0"/>
              <a:t>?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Po želji, na stranici 92. nacrtaj najdražu proljetnicu.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29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ODLIČNO!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AKO SI SVE NAPRAVIO/NAPRAVILA MOŽEŠ U IGRU!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5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PROLJEĆE VEĆ ČEKA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smtClean="0">
                <a:solidFill>
                  <a:srgbClr val="FF0000"/>
                </a:solidFill>
              </a:rPr>
              <a:t>(Č, Ć, -IJE, -JE)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438400" y="692696"/>
            <a:ext cx="7315200" cy="1455440"/>
          </a:xfrm>
        </p:spPr>
        <p:txBody>
          <a:bodyPr/>
          <a:lstStyle/>
          <a:p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1710680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TRAG U PRIČI </a:t>
            </a:r>
          </a:p>
          <a:p>
            <a:r>
              <a:rPr lang="hr-HR" dirty="0" smtClean="0"/>
              <a:t>RADNA POČETNICA ZA   1.RAZRED OSNOVNE ŠKOLE </a:t>
            </a:r>
          </a:p>
          <a:p>
            <a:r>
              <a:rPr lang="hr-HR" dirty="0" smtClean="0"/>
              <a:t>(92. STRANICA)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BILJEŽNICA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8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 smtClean="0"/>
          </a:p>
          <a:p>
            <a:pPr marL="0" indent="0" rtl="0">
              <a:buNone/>
            </a:pPr>
            <a:r>
              <a:rPr lang="hr-HR" dirty="0" smtClean="0"/>
              <a:t>POSLUŠAJ SLJEDEĆU PRIČU.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hr-HR" dirty="0"/>
          </a:p>
          <a:p>
            <a:pPr rtl="0"/>
            <a:endParaRPr lang="hr-HR" dirty="0"/>
          </a:p>
          <a:p>
            <a:pPr marL="0" indent="0" rtl="0">
              <a:buNone/>
            </a:pPr>
            <a:r>
              <a:rPr lang="hr-HR" dirty="0" smtClean="0"/>
              <a:t>UOČI ŠTO U TEKSTU NEDOSTAJE.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r-HR" dirty="0" smtClean="0"/>
              <a:t>POSLUŠAJ SLJEDEĆU PRIČU. PROMOTRI TEKST.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hr-HR" dirty="0" smtClean="0"/>
          </a:p>
          <a:p>
            <a:pPr marL="0" indent="0" algn="ctr" rtl="0">
              <a:buNone/>
            </a:pPr>
            <a:endParaRPr lang="hr-HR" dirty="0"/>
          </a:p>
          <a:p>
            <a:pPr marL="0" indent="0" rtl="0">
              <a:buNone/>
            </a:pPr>
            <a:r>
              <a:rPr lang="hr-HR" dirty="0" smtClean="0"/>
              <a:t>PROLJECE SE BLIZI   PTICICE VESELO CVRKUCU   POTOCIC GLASNIJE ZUBORI   NJIŠU LI SE TO D__CA NA NJIHALJKAMA   NEKI BERU PROLJETNICE   NAJLJEPŠE MIRIŠU ĐURĐICE   MAMA ĐURĐA U VOCNJAKU OBREZUJE VIŠNJU   GLE, OPET SN___G   USKORO STIŽE USRKS   HURA, BAŠ SE VESELIM   HOCEMO LI BIRATI NAJLJEPŠE PISANICE</a:t>
            </a:r>
            <a:endParaRPr lang="hr-HR" dirty="0"/>
          </a:p>
        </p:txBody>
      </p:sp>
      <p:pic>
        <p:nvPicPr>
          <p:cNvPr id="4" name="Proljeće već če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3958" y="1828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424" y="533400"/>
            <a:ext cx="9756576" cy="1828800"/>
          </a:xfrm>
        </p:spPr>
        <p:txBody>
          <a:bodyPr rtlCol="0"/>
          <a:lstStyle/>
          <a:p>
            <a:pPr algn="ctr" rtl="0"/>
            <a:r>
              <a:rPr lang="hr-HR" dirty="0" smtClean="0"/>
              <a:t>ŠTO U TEKSTU NEDOSTAJE?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2214736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>
                <a:solidFill>
                  <a:srgbClr val="FF0000"/>
                </a:solidFill>
              </a:rPr>
              <a:t>NEDOSTAJU ZNAKOVI 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NA KRAJU REČENICA.</a:t>
            </a:r>
            <a:endParaRPr lang="hr-HR" dirty="0">
              <a:solidFill>
                <a:srgbClr val="FF0000"/>
              </a:solidFill>
            </a:endParaRPr>
          </a:p>
          <a:p>
            <a:pPr rtl="0"/>
            <a:r>
              <a:rPr lang="hr-HR" dirty="0" smtClean="0">
                <a:solidFill>
                  <a:srgbClr val="FF0000"/>
                </a:solidFill>
              </a:rPr>
              <a:t>NEDOSTAJU ZNAKOVI IZNAD SLOVA Č I Ć.</a:t>
            </a:r>
          </a:p>
          <a:p>
            <a:pPr rtl="0"/>
            <a:r>
              <a:rPr lang="hr-HR" dirty="0" smtClean="0">
                <a:solidFill>
                  <a:srgbClr val="FF0000"/>
                </a:solidFill>
              </a:rPr>
              <a:t>NEDOSTAJU SLOGOVI  IJE I JE.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POSLUŠAJ JOŠ JEDNOM RIJEČI:</a:t>
            </a:r>
            <a:endParaRPr lang="hr-HR" dirty="0"/>
          </a:p>
        </p:txBody>
      </p:sp>
      <p:pic>
        <p:nvPicPr>
          <p:cNvPr id="5" name="Riječ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7768" y="2420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OTVORI UDŽBENIK NA 92. STRANICI.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STAVI ZNAKOVE NA KRAJU REČENICA (TOČKU, UPITNIK I USKLIČNIK.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929688" cy="34747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STAVI ZNAKOVE KOJI NEDOSTAJU IZNAD SLOVA Č I Ć.</a:t>
            </a:r>
          </a:p>
          <a:p>
            <a:pPr marL="0" indent="0">
              <a:buNone/>
            </a:pPr>
            <a:r>
              <a:rPr lang="hr-HR" dirty="0" smtClean="0"/>
              <a:t>DODAJ CRTICU ILI KVAČICU.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DOPUNI RIJEČI SLOGOVIMA –IJE, -JE.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96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OBOJI SLOVO KOJE BI TREBALO BITI VELIKO.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3392" y="1825625"/>
            <a:ext cx="10044608" cy="347472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SADA TEKST PONOVO PROČITAJ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75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purl.org/dc/terms/"/>
    <ds:schemaRef ds:uri="a4f35948-e619-41b3-aa29-22878b09cfd2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98</TotalTime>
  <Words>511</Words>
  <Application>Microsoft Office PowerPoint</Application>
  <PresentationFormat>Široki zaslon</PresentationFormat>
  <Paragraphs>77</Paragraphs>
  <Slides>15</Slides>
  <Notes>4</Notes>
  <HiddenSlides>0</HiddenSlides>
  <MMClips>2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Djeca 16 x 9</vt:lpstr>
      <vt:lpstr>HRVATSKI JEZIK</vt:lpstr>
      <vt:lpstr>PROLJEĆE VEĆ ČEKA</vt:lpstr>
      <vt:lpstr>POTREBAN MATERIJAL</vt:lpstr>
      <vt:lpstr>PowerPoint prezentacija</vt:lpstr>
      <vt:lpstr>POSLUŠAJ SLJEDEĆU PRIČU. PROMOTRI TEKST.</vt:lpstr>
      <vt:lpstr>ŠTO U TEKSTU NEDOSTAJE?</vt:lpstr>
      <vt:lpstr>POSLUŠAJ JOŠ JEDNOM RIJEČI:</vt:lpstr>
      <vt:lpstr> OTVORI UDŽBENIK NA 92. STRANICI.</vt:lpstr>
      <vt:lpstr>OBOJI SLOVO KOJE BI TREBALO BITI VELIKO. </vt:lpstr>
      <vt:lpstr>PROVJERI:</vt:lpstr>
      <vt:lpstr>PROČITAJ SLJEDEĆE REČENICE.  KOJE SU RIJEČI KRIVO NAPISANE? </vt:lpstr>
      <vt:lpstr>KOJE SU KRIVO NAPISANE RIJEČI?</vt:lpstr>
      <vt:lpstr>OTVORI PISANKU.  </vt:lpstr>
      <vt:lpstr>PROVJERI:</vt:lpstr>
      <vt:lpstr>ODLIČNO!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 VEĆ ČEKA</dc:title>
  <dc:creator>Natalija Mihelin</dc:creator>
  <cp:keywords/>
  <cp:lastModifiedBy>Natalija Mihelin</cp:lastModifiedBy>
  <cp:revision>16</cp:revision>
  <dcterms:created xsi:type="dcterms:W3CDTF">2020-04-14T07:23:30Z</dcterms:created>
  <dcterms:modified xsi:type="dcterms:W3CDTF">2020-05-03T23:03:21Z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