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61" r:id="rId29"/>
    <p:sldId id="262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184" y="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8BA4-4C7F-437E-AA17-B4F0019C95C9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D764F-79DE-46BB-941E-8C751A55238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 txBox="1">
            <a:spLocks noChangeArrowheads="1" noChangeShapeType="1" noTextEdit="1"/>
          </p:cNvSpPr>
          <p:nvPr/>
        </p:nvSpPr>
        <p:spPr bwMode="auto">
          <a:xfrm>
            <a:off x="2230827" y="2060848"/>
            <a:ext cx="4608512" cy="1470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numCol="1" fromWordArt="1">
            <a:prstTxWarp prst="textDeflate">
              <a:avLst>
                <a:gd name="adj" fmla="val 26227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0" cap="none" spc="0" normalizeH="0" baseline="0" noProof="0" dirty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868686"/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KVIZ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860032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881516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8. Automobili, kamioni i autobusi prometuju _______________.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39273" y="2348880"/>
            <a:ext cx="1953227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cestama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881516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9. Željeznički kolodvor je mjesto dolaska i odlaska ___________.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43608" y="2348880"/>
            <a:ext cx="1801006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vlakova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1291" y="1262491"/>
            <a:ext cx="7929618" cy="30469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10. Vlakovi mogu biti __________i_________.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27838" y="1988840"/>
            <a:ext cx="4280787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putnički    </a:t>
            </a:r>
            <a:r>
              <a:rPr lang="hr-HR" sz="4000" b="1" dirty="0">
                <a:solidFill>
                  <a:srgbClr val="FF0000"/>
                </a:solidFill>
              </a:rPr>
              <a:t>i</a:t>
            </a:r>
            <a:r>
              <a:rPr lang="hr-HR" sz="4000" b="1" dirty="0"/>
              <a:t>   teretni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1291" y="764704"/>
            <a:ext cx="792961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11. Mjesta na željezničkom kolodvoru s kojih putnici ulaze u vlak ili izlaze iz njega nazivaju se 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411548" y="3023247"/>
            <a:ext cx="1709250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peroni.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881516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12. ___________ kontrolira dolaske i odlaske vlakova.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66838" y="1556792"/>
            <a:ext cx="2407839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Prometnik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6829" y="1287343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13. Mjesto odlaska i dolaska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 autobusa je ______________.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493809" y="2742765"/>
            <a:ext cx="4318555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autobusni kolodvor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6829" y="620688"/>
            <a:ext cx="792961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14. Na autobusnom kolodvoru dobivaju se informacije o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_______________ autobusa.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6637" y="2708920"/>
            <a:ext cx="3889463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    voznom redu    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167592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15. U čekaonici se čeka na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 ___________ putnika.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14414" y="2285992"/>
            <a:ext cx="1940916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 ukrcaj   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92961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16. Brodska luka je mjesto pristajanja i isplovljavanja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____________.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14414" y="2285992"/>
            <a:ext cx="2412007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 brodova   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929618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17. Brodovi prevoze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 __________i/ili ___________.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428728" y="2357430"/>
            <a:ext cx="5039072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 putnike    </a:t>
            </a:r>
            <a:r>
              <a:rPr lang="hr-HR" sz="4000" b="1" dirty="0">
                <a:solidFill>
                  <a:srgbClr val="FF0000"/>
                </a:solidFill>
              </a:rPr>
              <a:t>i/ili</a:t>
            </a:r>
            <a:r>
              <a:rPr lang="hr-HR" sz="4000" b="1" dirty="0"/>
              <a:t>    robu    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3428" y="2052867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7544" y="2052867"/>
            <a:ext cx="8001056" cy="33239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r-HR" sz="3200" b="1" dirty="0"/>
              <a:t> </a:t>
            </a:r>
            <a:r>
              <a:rPr lang="hr-HR" sz="3600" b="1" dirty="0"/>
              <a:t>Zapišite redne brojeve pitanja.</a:t>
            </a:r>
          </a:p>
          <a:p>
            <a:pPr marL="342900" indent="-342900">
              <a:buFontTx/>
              <a:buAutoNum type="arabicPeriod"/>
            </a:pPr>
            <a:endParaRPr lang="hr-HR" sz="3600" b="1" dirty="0"/>
          </a:p>
          <a:p>
            <a:pPr marL="342900" indent="-342900">
              <a:buFontTx/>
              <a:buAutoNum type="arabicPeriod"/>
            </a:pPr>
            <a:r>
              <a:rPr lang="hr-HR" sz="3600" b="1" dirty="0"/>
              <a:t> Imate </a:t>
            </a:r>
            <a:r>
              <a:rPr lang="hr-HR" sz="4800" b="1" dirty="0">
                <a:solidFill>
                  <a:srgbClr val="FF0000"/>
                </a:solidFill>
              </a:rPr>
              <a:t>10 sekundi </a:t>
            </a:r>
            <a:r>
              <a:rPr lang="hr-HR" sz="3600" b="1" dirty="0"/>
              <a:t>za razmišljanje.</a:t>
            </a:r>
          </a:p>
          <a:p>
            <a:pPr marL="342900" indent="-342900">
              <a:buFontTx/>
              <a:buAutoNum type="arabicPeriod"/>
            </a:pPr>
            <a:endParaRPr lang="hr-HR" sz="3600" b="1" dirty="0"/>
          </a:p>
          <a:p>
            <a:pPr marL="342900" indent="-342900">
              <a:buFontTx/>
              <a:buAutoNum type="arabicPeriod"/>
            </a:pPr>
            <a:r>
              <a:rPr lang="hr-HR" sz="3600" b="1" dirty="0"/>
              <a:t> U prvom dijelu kviza ima </a:t>
            </a:r>
            <a:r>
              <a:rPr lang="hr-HR" sz="5400" b="1" dirty="0">
                <a:solidFill>
                  <a:srgbClr val="FF0000"/>
                </a:solidFill>
              </a:rPr>
              <a:t>25 </a:t>
            </a:r>
            <a:r>
              <a:rPr lang="hr-HR" sz="3600" b="1" dirty="0"/>
              <a:t>pitanja.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67544" y="1052736"/>
            <a:ext cx="8001056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hr-H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UPUTE: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383194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18. Tko upravlja brodom i odgovoran je za poštovanje plovidbenog reda?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71604" y="2786058"/>
            <a:ext cx="3683509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 Kapetan broda. 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239030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19. Tko brine o sigurnosti ukrcaja, plovidbe i iskrcaja putnika i roba?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71604" y="2786058"/>
            <a:ext cx="5480026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 Članovi brodske posade.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311186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20. Kako se naziva brod koji prevozi putnike i vozila?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14810" y="1928802"/>
            <a:ext cx="1784463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Trajekt.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023154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21. Zračna luka je mjesto polijetanja i slijetanja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___________.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55576" y="2348880"/>
            <a:ext cx="2485424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zrakoplova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383194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22. Da bi putnici ušli u zrakoplov moraju proći</a:t>
            </a:r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</a:p>
          <a:p>
            <a:r>
              <a:rPr lang="hr-HR" sz="4800" b="1" dirty="0">
                <a:solidFill>
                  <a:srgbClr val="FF0000"/>
                </a:solidFill>
              </a:rPr>
              <a:t>____________________.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85786" y="2357430"/>
            <a:ext cx="4453527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sigurnosnu kontrolu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142853"/>
            <a:ext cx="7743234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23. U zrakoplovu brigu o putnicima vode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___________i/ili __________ zrakoplova.</a:t>
            </a: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14414" y="2357430"/>
            <a:ext cx="5836854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domaćice    </a:t>
            </a:r>
            <a:r>
              <a:rPr lang="hr-HR" sz="4000" b="1" dirty="0">
                <a:solidFill>
                  <a:srgbClr val="FF0000"/>
                </a:solidFill>
              </a:rPr>
              <a:t>i/ili</a:t>
            </a:r>
            <a:r>
              <a:rPr lang="hr-HR" sz="4000" b="1" dirty="0"/>
              <a:t>    domaćini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5536" y="476672"/>
            <a:ext cx="723903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24. O sigurnosti zračnog prometa brinu se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_____________.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52726" y="2619811"/>
            <a:ext cx="3228320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kontrolori leta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86416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818216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50016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81816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115203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34566" y="5275707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47003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905778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66141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58303" y="6210744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97941" y="621074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1291" y="692696"/>
            <a:ext cx="792961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25. Pri putovanju u prijevoznim sredstvima potrebno se______________.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684974" y="2109406"/>
            <a:ext cx="405482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pristojno ponašati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51520" y="1052736"/>
            <a:ext cx="8064896" cy="53860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hr-H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UPUTE ZA DRUGI DIO KVIZA:</a:t>
            </a:r>
          </a:p>
          <a:p>
            <a:pPr>
              <a:defRPr/>
            </a:pP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 drugom dijelu kviza ima 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pitanja. </a:t>
            </a:r>
          </a:p>
          <a:p>
            <a:pPr>
              <a:defRPr/>
            </a:pP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 odgovor imate 5 sekundi.</a:t>
            </a:r>
          </a:p>
          <a:p>
            <a:pPr>
              <a:defRPr/>
            </a:pP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 pitanja odgovaraš s “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ili “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”.</a:t>
            </a: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92876" y="605415"/>
            <a:ext cx="7704137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buFontTx/>
              <a:buAutoNum type="arabicPeriod"/>
            </a:pPr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Brodovi plove morem i rijekama, a zrakoplovi se kreću cestama.</a:t>
            </a: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26" name="WordArt 9"/>
          <p:cNvSpPr>
            <a:spLocks noChangeArrowheads="1" noChangeShapeType="1" noTextEdit="1"/>
          </p:cNvSpPr>
          <p:nvPr/>
        </p:nvSpPr>
        <p:spPr bwMode="auto">
          <a:xfrm>
            <a:off x="4100483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27" name="WordArt 10"/>
          <p:cNvSpPr>
            <a:spLocks noChangeArrowheads="1" noChangeShapeType="1" noTextEdit="1"/>
          </p:cNvSpPr>
          <p:nvPr/>
        </p:nvSpPr>
        <p:spPr bwMode="auto">
          <a:xfrm>
            <a:off x="4603721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28" name="WordArt 11"/>
          <p:cNvSpPr>
            <a:spLocks noChangeArrowheads="1" noChangeShapeType="1" noTextEdit="1"/>
          </p:cNvSpPr>
          <p:nvPr/>
        </p:nvSpPr>
        <p:spPr bwMode="auto">
          <a:xfrm>
            <a:off x="5179983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29" name="WordArt 12"/>
          <p:cNvSpPr>
            <a:spLocks noChangeArrowheads="1" noChangeShapeType="1" noTextEdit="1"/>
          </p:cNvSpPr>
          <p:nvPr/>
        </p:nvSpPr>
        <p:spPr bwMode="auto">
          <a:xfrm>
            <a:off x="5684808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30" name="WordArt 13"/>
          <p:cNvSpPr>
            <a:spLocks noChangeArrowheads="1" noChangeShapeType="1" noTextEdit="1"/>
          </p:cNvSpPr>
          <p:nvPr/>
        </p:nvSpPr>
        <p:spPr bwMode="auto">
          <a:xfrm>
            <a:off x="6188046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31" name="Picture 14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046" y="4510065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AutoShape 16"/>
          <p:cNvSpPr>
            <a:spLocks noChangeArrowheads="1"/>
          </p:cNvSpPr>
          <p:nvPr/>
        </p:nvSpPr>
        <p:spPr bwMode="auto">
          <a:xfrm>
            <a:off x="4497358" y="2276872"/>
            <a:ext cx="2952750" cy="2592387"/>
          </a:xfrm>
          <a:prstGeom prst="wedgeEllipseCallout">
            <a:avLst>
              <a:gd name="adj1" fmla="val -92682"/>
              <a:gd name="adj2" fmla="val 29266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>
              <a:solidFill>
                <a:srgbClr val="009900"/>
              </a:solidFill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4788024" y="2714018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6829" y="1278051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FontTx/>
              <a:buAutoNum type="arabicPeriod"/>
            </a:pPr>
            <a:r>
              <a:rPr lang="hr-HR" sz="4800" b="1" dirty="0">
                <a:solidFill>
                  <a:srgbClr val="FF0000"/>
                </a:solidFill>
              </a:rPr>
              <a:t> Svi sudionici prometa moraju se pridržavati </a:t>
            </a:r>
          </a:p>
          <a:p>
            <a:r>
              <a:rPr lang="hr-HR" sz="4800" b="1" dirty="0">
                <a:solidFill>
                  <a:srgbClr val="FF0000"/>
                </a:solidFill>
              </a:rPr>
              <a:t>					.</a:t>
            </a:r>
          </a:p>
          <a:p>
            <a:pPr>
              <a:buFontTx/>
              <a:buAutoNum type="arabicPeriod"/>
            </a:pPr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69625" y="2816934"/>
            <a:ext cx="4282263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prometnih znakova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529" y="548680"/>
            <a:ext cx="7560839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Brod koji prevozi samo putnike naziva se putnički brod.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5708" y="3999927"/>
            <a:ext cx="18254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3964452" y="2295718"/>
            <a:ext cx="3447842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09362" y="2383852"/>
            <a:ext cx="214172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4322471" y="6139877"/>
            <a:ext cx="286402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825709" y="6139877"/>
            <a:ext cx="286402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5401971" y="6139877"/>
            <a:ext cx="286402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906796" y="6139877"/>
            <a:ext cx="286402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6410034" y="6139877"/>
            <a:ext cx="286402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45033" y="5420740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8131" y="477708"/>
            <a:ext cx="8135937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O sigurnosti zračnog prometa brinu se kontrolori leta koji rade u kontrolnom tornju. 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rot="834525">
            <a:off x="4201318" y="2808742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982839" y="2928937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1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2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3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2876" y="547725"/>
            <a:ext cx="7704137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Zračna luka je mjesto pristajanja i isplovljavanja brodova. </a:t>
            </a: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>
            <a:off x="4100483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603721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11"/>
          <p:cNvSpPr>
            <a:spLocks noChangeArrowheads="1" noChangeShapeType="1" noTextEdit="1"/>
          </p:cNvSpPr>
          <p:nvPr/>
        </p:nvSpPr>
        <p:spPr bwMode="auto">
          <a:xfrm>
            <a:off x="5179983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5684808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6188046" y="5229202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4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046" y="4510065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4381471" y="2204864"/>
            <a:ext cx="2952750" cy="2592387"/>
          </a:xfrm>
          <a:prstGeom prst="wedgeEllipseCallout">
            <a:avLst>
              <a:gd name="adj1" fmla="val -92682"/>
              <a:gd name="adj2" fmla="val 29266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>
              <a:solidFill>
                <a:srgbClr val="009900"/>
              </a:solidFill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777552" y="2525572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57158" y="285728"/>
            <a:ext cx="8135937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Na željezničkom kolodvoru nalaze se šalteri za informacije, blagajne, čekaonica, garderoba itd.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4437931" y="2707482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92972" y="276156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90960" y="847040"/>
            <a:ext cx="7638278" cy="42780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6. Na blagajnama se kupuju putne karte.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319338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4207720" y="2016654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69816" y="212090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8593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54356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9404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64436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8663" y="51577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529" y="764704"/>
            <a:ext cx="7876920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7. Prije polijetanja zrakoplova putnici se prijavljuju za let i predaju prtljagu.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5708" y="3927919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4529312" y="2562858"/>
            <a:ext cx="3478213" cy="2029433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29739" y="2769538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4322470" y="6073679"/>
            <a:ext cx="288925" cy="3990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825708" y="6073679"/>
            <a:ext cx="288925" cy="3990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5401970" y="6073679"/>
            <a:ext cx="288925" cy="3990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906795" y="6073679"/>
            <a:ext cx="288925" cy="3990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6410033" y="6073679"/>
            <a:ext cx="288925" cy="3990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45033" y="5364864"/>
            <a:ext cx="1057275" cy="110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3528" y="836712"/>
            <a:ext cx="7704137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8. Vlakom upravlja vozač. </a:t>
            </a:r>
          </a:p>
          <a:p>
            <a:pPr algn="just"/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>
            <a:off x="3995415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498653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11"/>
          <p:cNvSpPr>
            <a:spLocks noChangeArrowheads="1" noChangeShapeType="1" noTextEdit="1"/>
          </p:cNvSpPr>
          <p:nvPr/>
        </p:nvSpPr>
        <p:spPr bwMode="auto">
          <a:xfrm>
            <a:off x="5074915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5579740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6082978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4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7978" y="5132487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4609808" y="2694100"/>
            <a:ext cx="2952750" cy="2592387"/>
          </a:xfrm>
          <a:prstGeom prst="wedgeEllipseCallout">
            <a:avLst>
              <a:gd name="adj1" fmla="val -92682"/>
              <a:gd name="adj2" fmla="val 29266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>
              <a:solidFill>
                <a:srgbClr val="009900"/>
              </a:solidFill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5038436" y="305129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28484" y="908720"/>
            <a:ext cx="8135937" cy="42780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9. Kondukter kontrolira putne karte.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357716" y="3927919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4692928" y="2180082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73978" y="2368994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4394478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897716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5473978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978803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6482041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7041" y="5348732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5536" y="836712"/>
            <a:ext cx="7704137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10. Autobusi kreću s dolaznih perona, a dolaze na odlazne perone. </a:t>
            </a: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>
            <a:off x="4067423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4570661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11"/>
          <p:cNvSpPr>
            <a:spLocks noChangeArrowheads="1" noChangeShapeType="1" noTextEdit="1"/>
          </p:cNvSpPr>
          <p:nvPr/>
        </p:nvSpPr>
        <p:spPr bwMode="auto">
          <a:xfrm>
            <a:off x="5146923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5651748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6154986" y="5851624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4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9986" y="5132487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4681816" y="2694100"/>
            <a:ext cx="2952750" cy="2592387"/>
          </a:xfrm>
          <a:prstGeom prst="wedgeEllipseCallout">
            <a:avLst>
              <a:gd name="adj1" fmla="val -92682"/>
              <a:gd name="adj2" fmla="val 29266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>
              <a:solidFill>
                <a:srgbClr val="009900"/>
              </a:solidFill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5110444" y="305129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 txBox="1">
            <a:spLocks noChangeArrowheads="1" noChangeShapeType="1" noTextEdit="1"/>
          </p:cNvSpPr>
          <p:nvPr/>
        </p:nvSpPr>
        <p:spPr bwMode="auto">
          <a:xfrm>
            <a:off x="1907704" y="2348880"/>
            <a:ext cx="5512126" cy="39604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numCol="1" fromWordArt="1">
            <a:prstTxWarp prst="textDeflateInflateDeflate">
              <a:avLst>
                <a:gd name="adj" fmla="val 47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0" i="0" u="none" strike="noStrike" kern="10" cap="none" spc="0" normalizeH="0" baseline="0" noProof="0" dirty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796" dir="1593903" algn="ctr" rotWithShape="0">
                    <a:srgbClr val="868686"/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Kraj!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6829" y="1153514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2. Pridržavanjem prometnih znakova smanjuje se broj</a:t>
            </a:r>
          </a:p>
          <a:p>
            <a:r>
              <a:rPr lang="hr-HR" sz="4800" b="1" dirty="0">
                <a:solidFill>
                  <a:srgbClr val="FF0000"/>
                </a:solidFill>
              </a:rPr>
              <a:t>					.</a:t>
            </a:r>
          </a:p>
          <a:p>
            <a:pPr>
              <a:buFontTx/>
              <a:buAutoNum type="arabicPeriod"/>
            </a:pPr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49020" y="2692397"/>
            <a:ext cx="419441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prometnih nesreća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1291" y="731720"/>
            <a:ext cx="792961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3. Kako bi učenici kao pješaci i vozači bicikla sigurno sudjelovali u prometu moraju_________i _________ prometnih znakova.</a:t>
            </a: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404994" y="2970448"/>
            <a:ext cx="5915915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poznavati   </a:t>
            </a:r>
            <a:r>
              <a:rPr lang="hr-HR" sz="4000" b="1" dirty="0">
                <a:solidFill>
                  <a:srgbClr val="FF0000"/>
                </a:solidFill>
              </a:rPr>
              <a:t>i  </a:t>
            </a:r>
            <a:r>
              <a:rPr lang="hr-HR" sz="4000" b="1" dirty="0"/>
              <a:t> pridržavati se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512185"/>
            <a:ext cx="792961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4. U prometu sudjeluju 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__________ i __________.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966244" y="1916832"/>
            <a:ext cx="3686843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vozila   </a:t>
            </a:r>
            <a:r>
              <a:rPr lang="hr-HR" sz="4000" b="1" dirty="0">
                <a:solidFill>
                  <a:srgbClr val="FF0000"/>
                </a:solidFill>
              </a:rPr>
              <a:t>i</a:t>
            </a:r>
            <a:r>
              <a:rPr lang="hr-HR" sz="4000" b="1" dirty="0"/>
              <a:t>   pješaci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881516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5. Prometne znakove dijelimo u tri skupine: znakovi _______,________ i ________.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37744" y="2348880"/>
            <a:ext cx="6968446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zabrane</a:t>
            </a:r>
            <a:r>
              <a:rPr lang="hr-HR" sz="4000" b="1" dirty="0">
                <a:solidFill>
                  <a:srgbClr val="FF0000"/>
                </a:solidFill>
              </a:rPr>
              <a:t>,</a:t>
            </a:r>
            <a:r>
              <a:rPr lang="hr-HR" sz="4000" b="1" dirty="0"/>
              <a:t> upozorenja </a:t>
            </a:r>
            <a:r>
              <a:rPr lang="hr-HR" sz="4000" b="1" dirty="0">
                <a:solidFill>
                  <a:srgbClr val="FF0000"/>
                </a:solidFill>
              </a:rPr>
              <a:t>i</a:t>
            </a:r>
            <a:r>
              <a:rPr lang="hr-HR" sz="4000" b="1" dirty="0"/>
              <a:t> obavijesti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46829" y="1340768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6. Prometni znakovi mogu biti u tri različita oblika: pravokutnik, _______i______.</a:t>
            </a:r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129945" y="2780928"/>
            <a:ext cx="3046283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trokut  </a:t>
            </a:r>
            <a:r>
              <a:rPr lang="hr-HR" sz="4000" b="1" dirty="0">
                <a:solidFill>
                  <a:srgbClr val="FF0000"/>
                </a:solidFill>
              </a:rPr>
              <a:t>i </a:t>
            </a:r>
            <a:r>
              <a:rPr lang="hr-HR" sz="4000" b="1" dirty="0"/>
              <a:t> krug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881516"/>
            <a:ext cx="7929618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7. Za prijevoz roba i ljudi služe</a:t>
            </a:r>
          </a:p>
          <a:p>
            <a:endParaRPr lang="hr-HR" sz="4800" b="1" dirty="0">
              <a:solidFill>
                <a:srgbClr val="FF0000"/>
              </a:solidFill>
            </a:endParaRPr>
          </a:p>
          <a:p>
            <a:r>
              <a:rPr lang="hr-HR" sz="4800" b="1" dirty="0">
                <a:solidFill>
                  <a:srgbClr val="FF0000"/>
                </a:solidFill>
              </a:rPr>
              <a:t> ___________________.</a:t>
            </a:r>
          </a:p>
          <a:p>
            <a:r>
              <a:rPr lang="hr-HR" sz="4800" b="1" dirty="0">
                <a:solidFill>
                  <a:srgbClr val="FF0000"/>
                </a:solidFill>
              </a:rPr>
              <a:t> </a:t>
            </a:r>
          </a:p>
          <a:p>
            <a:endParaRPr lang="hr-HR" sz="4800" b="1" dirty="0">
              <a:solidFill>
                <a:srgbClr val="FF000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27611" y="2276872"/>
            <a:ext cx="4293676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hr-HR" sz="4000" b="1" dirty="0"/>
              <a:t>prijevozna sredstva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3480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7798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42116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643438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50768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494188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5508625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867400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62277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 dirty="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7019925" y="587692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659563" y="587692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856</Words>
  <Application>Microsoft Office PowerPoint</Application>
  <PresentationFormat>On-screen Show (4:3)</PresentationFormat>
  <Paragraphs>452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Arial Black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8</cp:revision>
  <dcterms:created xsi:type="dcterms:W3CDTF">2013-02-18T15:31:43Z</dcterms:created>
  <dcterms:modified xsi:type="dcterms:W3CDTF">2016-11-25T09:14:14Z</dcterms:modified>
</cp:coreProperties>
</file>