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66" r:id="rId4"/>
    <p:sldId id="260" r:id="rId5"/>
    <p:sldId id="267" r:id="rId6"/>
    <p:sldId id="268" r:id="rId7"/>
    <p:sldId id="269" r:id="rId8"/>
    <p:sldId id="261" r:id="rId9"/>
    <p:sldId id="262" r:id="rId10"/>
    <p:sldId id="263" r:id="rId11"/>
    <p:sldId id="278" r:id="rId12"/>
    <p:sldId id="279" r:id="rId13"/>
    <p:sldId id="280" r:id="rId14"/>
    <p:sldId id="281" r:id="rId15"/>
    <p:sldId id="272" r:id="rId16"/>
    <p:sldId id="264" r:id="rId17"/>
    <p:sldId id="282" r:id="rId18"/>
    <p:sldId id="265" r:id="rId19"/>
    <p:sldId id="270" r:id="rId20"/>
    <p:sldId id="273" r:id="rId21"/>
    <p:sldId id="271" r:id="rId22"/>
    <p:sldId id="276" r:id="rId23"/>
    <p:sldId id="277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904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718-A687-4B54-AA0A-5643E84F7933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810A-1021-41E1-976A-49232AC945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718-A687-4B54-AA0A-5643E84F7933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810A-1021-41E1-976A-49232AC945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718-A687-4B54-AA0A-5643E84F7933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810A-1021-41E1-976A-49232AC945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718-A687-4B54-AA0A-5643E84F7933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810A-1021-41E1-976A-49232AC945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718-A687-4B54-AA0A-5643E84F7933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810A-1021-41E1-976A-49232AC945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718-A687-4B54-AA0A-5643E84F7933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810A-1021-41E1-976A-49232AC945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718-A687-4B54-AA0A-5643E84F7933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810A-1021-41E1-976A-49232AC945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718-A687-4B54-AA0A-5643E84F7933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810A-1021-41E1-976A-49232AC945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718-A687-4B54-AA0A-5643E84F7933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810A-1021-41E1-976A-49232AC945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718-A687-4B54-AA0A-5643E84F7933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810A-1021-41E1-976A-49232AC945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8718-A687-4B54-AA0A-5643E84F7933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810A-1021-41E1-976A-49232AC945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98718-A687-4B54-AA0A-5643E84F7933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A810A-1021-41E1-976A-49232AC945C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s.wikipedia.org/wiki/%C4%8Camac" TargetMode="External"/><Relationship Id="rId7" Type="http://schemas.openxmlformats.org/officeDocument/2006/relationships/hyperlink" Target="http://bs.wikipedia.org/wiki/Trimara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s.wikipedia.org/wiki/Trajekt" TargetMode="External"/><Relationship Id="rId5" Type="http://schemas.openxmlformats.org/officeDocument/2006/relationships/hyperlink" Target="http://bs.wikipedia.org/wiki/Tamilski_jezik" TargetMode="External"/><Relationship Id="rId4" Type="http://schemas.openxmlformats.org/officeDocument/2006/relationships/hyperlink" Target="http://bs.wikipedia.org/wiki/Brod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//upload.wikimedia.org/wikipedia/commons/6/63/USN_Joint_Venture_(HSV-X1).jpg" TargetMode="External"/><Relationship Id="rId7" Type="http://schemas.openxmlformats.org/officeDocument/2006/relationships/hyperlink" Target="http://www.google.hr/url?sa=i&amp;rct=j&amp;q=&amp;esrc=s&amp;frm=1&amp;source=images&amp;cd=&amp;cad=rja&amp;docid=9XGejAequ3XWIM&amp;tbnid=coXFL_yjmmbQbM:&amp;ved=0CAUQjRw&amp;url=http://danas.net.hr/hrvatska/kraljica-je-kriva-sto-hrvatski-katamaran-millennium-diamond-ne-vozi-temzom&amp;ei=_mYWUfbQN9HktQav2oGQCw&amp;bvm=bv.42080656,d.bGE&amp;psig=AFQjCNFHaXpyZ2flt5hi8Qw1pqK6Djkw9w&amp;ust=136050901098540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google.hr/url?sa=i&amp;rct=j&amp;q=&amp;esrc=s&amp;frm=1&amp;source=images&amp;cd=&amp;cad=rja&amp;docid=6T_Nyh6N0iLpWM&amp;tbnid=qrMzS1DgYLiooM:&amp;ved=0CAUQjRw&amp;url=http://hr.wikipedia.org/wiki/Katamaran&amp;ei=1mYWUam_ItDNsgb67YDoAQ&amp;bvm=bv.42080656,d.bGE&amp;psig=AFQjCNFHaXpyZ2flt5hi8Qw1pqK6Djkw9w&amp;ust=1360509010985402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1959." TargetMode="External"/><Relationship Id="rId3" Type="http://schemas.openxmlformats.org/officeDocument/2006/relationships/hyperlink" Target="http://hr.wikipedia.org/wiki/Putni%C4%8Dki_brod" TargetMode="External"/><Relationship Id="rId7" Type="http://schemas.openxmlformats.org/officeDocument/2006/relationships/hyperlink" Target="http://hr.wikipedia.org/wiki/Vag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r.wikipedia.org/wiki/%C5%BDeljeznica" TargetMode="External"/><Relationship Id="rId5" Type="http://schemas.openxmlformats.org/officeDocument/2006/relationships/hyperlink" Target="http://hr.wikipedia.org/wiki/Kamion" TargetMode="External"/><Relationship Id="rId10" Type="http://schemas.openxmlformats.org/officeDocument/2006/relationships/hyperlink" Target="http://hr.wikipedia.org/wiki/1979." TargetMode="External"/><Relationship Id="rId4" Type="http://schemas.openxmlformats.org/officeDocument/2006/relationships/hyperlink" Target="http://hr.wikipedia.org/wiki/Teretni_brod" TargetMode="External"/><Relationship Id="rId9" Type="http://schemas.openxmlformats.org/officeDocument/2006/relationships/hyperlink" Target="http://hr.wikipedia.org/wiki/Krk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//upload.wikimedia.org/wikipedia/commons/5/55/Jadrolinija_ferry,_Kor%C4%8Dula.jpg" TargetMode="External"/><Relationship Id="rId7" Type="http://schemas.openxmlformats.org/officeDocument/2006/relationships/hyperlink" Target="http://www.google.hr/url?sa=i&amp;rct=j&amp;q=&amp;esrc=s&amp;frm=1&amp;source=images&amp;cd=&amp;cad=rja&amp;docid=3J82fjJ71KENOM&amp;tbnid=sGN0JbClFU5grM:&amp;ved=0CAUQjRw&amp;url=http://dalmacijo-usrcu.blogspot.com/2013/01/peljeski-most-zivot-znaci.html&amp;ei=y2cWUfb0IMfRtAbKnYHwAw&amp;bvm=bv.42080656,d.bGE&amp;psig=AFQjCNHzz38erZa446peCDeERAlzBtSXVA&amp;ust=136050824655008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google.hr/url?sa=i&amp;rct=j&amp;q=&amp;esrc=s&amp;frm=1&amp;source=images&amp;cd=&amp;cad=rja&amp;docid=zN1jXAJXVkn6nM&amp;tbnid=HyS_LlguwR44OM:&amp;ved=0CAUQjRw&amp;url=http://www.pticica.com/slike/unutrasnjost-trajekta/191959&amp;ei=smcWUcaWL8nKsgaHpYCoDA&amp;bvm=bv.42080656,d.bGE&amp;psig=AFQjCNHzz38erZa446peCDeERAlzBtSXVA&amp;ust=1360508246550089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www.google.hr/url?sa=i&amp;rct=j&amp;q=&amp;esrc=s&amp;frm=1&amp;source=images&amp;cd=&amp;cad=rja&amp;docid=JKVpxNQjygxSTM&amp;tbnid=jyzLHSKJ1VGy6M:&amp;ved=0CAUQjRw&amp;url=http://blog.dnevnik.hr/triptodenmark/2008/06/index.html&amp;ei=5mcWUevMCojTsgalnoCIAg&amp;bvm=bv.42080656,d.bGE&amp;psig=AFQjCNHzz38erZa446peCDeERAlzBtSXVA&amp;ust=136050824655008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Bro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//upload.wikimedia.org/wikipedia/commons/f/f6/Brosen_tugboats_tanker.jpg" TargetMode="External"/><Relationship Id="rId7" Type="http://schemas.openxmlformats.org/officeDocument/2006/relationships/hyperlink" Target="http://www.google.hr/url?sa=i&amp;rct=j&amp;q=&amp;esrc=s&amp;frm=1&amp;source=images&amp;cd=&amp;cad=rja&amp;docid=KWvh0Sa7b6aApM&amp;tbnid=YAOwQPV3omSGUM:&amp;ved=0CAUQjRw&amp;url=http://www.zadarskilist.hr/clanci/03032012/tankerska-prodala-frankopan-a-ne-dalmaciju&amp;ei=O2UWUdvBDcnmtQatyIDoAg&amp;bvm=bv.42080656,d.bGE&amp;psig=AFQjCNGWtOluw2tRWsJWp7D0EBoOlsrJTw&amp;ust=136050855127292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www.google.hr/url?sa=i&amp;rct=j&amp;q=&amp;esrc=s&amp;frm=1&amp;source=images&amp;cd=&amp;cad=rja&amp;docid=yp_e2W0fF1tvAM&amp;tbnid=Bg2YsRvwNjyycM:&amp;ved=0CAUQjRw&amp;url=http://www.zadarskilist.hr/clanci/31082008/olibom-okoncan-splitski-program&amp;ei=GGUWUa77Hsbpswbv5IDIAg&amp;bvm=bv.42080656,d.bGE&amp;psig=AFQjCNGWtOluw2tRWsJWp7D0EBoOlsrJTw&amp;ust=1360508551272928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hyperlink" Target="http://www.google.hr/url?sa=i&amp;rct=j&amp;q=&amp;esrc=s&amp;frm=1&amp;source=images&amp;cd=&amp;cad=rja&amp;docid=KbxZdtCR69RKjM&amp;tbnid=LG-anStIoXU9zM:&amp;ved=0CAUQjRw&amp;url=http://www.micportal.com/hr/index.php?view=article&amp;id=740:tanker-olib-za-tankersku-plovidbu&amp;option=com_content&amp;Itemid=3&amp;ei=fmUWUbq5HI_jtQaBiYGoCw&amp;bvm=bv.42080656,d.bGE&amp;psig=AFQjCNGWtOluw2tRWsJWp7D0EBoOlsrJTw&amp;ust=136050855127292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63688" y="2132856"/>
            <a:ext cx="5688632" cy="147002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numCol="1">
            <a:prstTxWarp prst="textDeflat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Putujemo brodom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788024" y="60932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Ivana </a:t>
            </a:r>
            <a:r>
              <a:rPr lang="hr-HR" dirty="0" err="1"/>
              <a:t>Gluhačić</a:t>
            </a:r>
            <a:r>
              <a:rPr lang="hr-HR" dirty="0"/>
              <a:t>, OŠ Julija Klovića, Zagreb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496855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Trajekt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643866" cy="5016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hr-HR" sz="8000" b="1" dirty="0">
              <a:solidFill>
                <a:srgbClr val="002060"/>
              </a:solidFill>
            </a:endParaRPr>
          </a:p>
          <a:p>
            <a:pPr algn="ctr"/>
            <a:r>
              <a:rPr lang="hr-HR" sz="8000" b="1" dirty="0">
                <a:solidFill>
                  <a:srgbClr val="002060"/>
                </a:solidFill>
              </a:rPr>
              <a:t>* prevozi </a:t>
            </a:r>
            <a:r>
              <a:rPr lang="hr-HR" sz="8000" b="1" dirty="0">
                <a:solidFill>
                  <a:srgbClr val="FFFF00"/>
                </a:solidFill>
              </a:rPr>
              <a:t>putnike</a:t>
            </a:r>
            <a:r>
              <a:rPr lang="hr-HR" sz="8000" b="1" dirty="0">
                <a:solidFill>
                  <a:srgbClr val="002060"/>
                </a:solidFill>
              </a:rPr>
              <a:t> i </a:t>
            </a:r>
            <a:r>
              <a:rPr lang="hr-HR" sz="8000" b="1" dirty="0">
                <a:solidFill>
                  <a:srgbClr val="FFFF00"/>
                </a:solidFill>
              </a:rPr>
              <a:t>vozila</a:t>
            </a:r>
          </a:p>
          <a:p>
            <a:pPr algn="ctr"/>
            <a:endParaRPr lang="hr-HR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630193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Katamaran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7643866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hr-HR" sz="24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hr-HR" sz="2400" dirty="0"/>
              <a:t>je naziv za vrstu </a:t>
            </a:r>
            <a:r>
              <a:rPr lang="hr-HR" sz="2400" dirty="0">
                <a:hlinkClick r:id="rId3" action="ppaction://hlinkfile" tooltip="Čamac"/>
              </a:rPr>
              <a:t>čamca</a:t>
            </a:r>
            <a:r>
              <a:rPr lang="hr-HR" sz="2400" dirty="0"/>
              <a:t> (a i ponekad </a:t>
            </a:r>
            <a:r>
              <a:rPr lang="hr-HR" sz="2400" dirty="0">
                <a:hlinkClick r:id="rId4" action="ppaction://hlinkfile" tooltip="Brod"/>
              </a:rPr>
              <a:t>broda</a:t>
            </a:r>
            <a:r>
              <a:rPr lang="hr-HR" sz="2400" dirty="0"/>
              <a:t>) koji se sastoji od dva spojena trupa.</a:t>
            </a:r>
          </a:p>
          <a:p>
            <a:endParaRPr lang="hr-HR" sz="2400" dirty="0"/>
          </a:p>
          <a:p>
            <a:r>
              <a:rPr lang="hr-HR" sz="2400" dirty="0"/>
              <a:t>Riječ katamaran dolazi iz </a:t>
            </a:r>
            <a:r>
              <a:rPr lang="hr-HR" sz="2400" dirty="0">
                <a:hlinkClick r:id="rId5" action="ppaction://hlinkfile" tooltip="Tamilski jezik"/>
              </a:rPr>
              <a:t>tamilskog jezika</a:t>
            </a:r>
            <a:r>
              <a:rPr lang="hr-HR" sz="2400" dirty="0"/>
              <a:t> gdje izraz </a:t>
            </a:r>
            <a:r>
              <a:rPr lang="hr-HR" sz="2400" i="1" dirty="0"/>
              <a:t>kattumaram</a:t>
            </a:r>
            <a:r>
              <a:rPr lang="hr-HR" sz="2400" dirty="0"/>
              <a:t> znači "dva spojena trupa".</a:t>
            </a:r>
          </a:p>
          <a:p>
            <a:endParaRPr lang="hr-HR" sz="2400" dirty="0"/>
          </a:p>
          <a:p>
            <a:r>
              <a:rPr lang="hr-HR" sz="2400" dirty="0"/>
              <a:t>Katamarani su lakši, brži i stabilniji od normalnih brodova, a u posljednje vrijeme često se koriste kao </a:t>
            </a:r>
            <a:r>
              <a:rPr lang="hr-HR" sz="2400" dirty="0">
                <a:hlinkClick r:id="rId6" action="ppaction://hlinkfile" tooltip="Trajekt"/>
              </a:rPr>
              <a:t>trajekti</a:t>
            </a:r>
            <a:r>
              <a:rPr lang="hr-HR" sz="2400" dirty="0"/>
              <a:t>. Katamaran koji se sastoji od tri umjesto dva trupa se zove </a:t>
            </a:r>
            <a:r>
              <a:rPr lang="hr-HR" sz="2400" dirty="0">
                <a:hlinkClick r:id="rId7" action="ppaction://hlinkfile" tooltip="Trimaran"/>
              </a:rPr>
              <a:t>trimaran</a:t>
            </a:r>
            <a:r>
              <a:rPr lang="hr-HR" sz="2400" dirty="0"/>
              <a:t>.</a:t>
            </a:r>
          </a:p>
          <a:p>
            <a:pPr algn="ctr"/>
            <a:endParaRPr lang="hr-HR" sz="2400" b="1" dirty="0">
              <a:solidFill>
                <a:srgbClr val="FFFF00"/>
              </a:solidFill>
            </a:endParaRPr>
          </a:p>
          <a:p>
            <a:pPr algn="ctr"/>
            <a:endParaRPr lang="hr-HR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atoteka:USN Joint Venture (HSV-X1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79563" cy="6858000"/>
          </a:xfrm>
          <a:prstGeom prst="rect">
            <a:avLst/>
          </a:prstGeom>
          <a:noFill/>
        </p:spPr>
      </p:pic>
      <p:pic>
        <p:nvPicPr>
          <p:cNvPr id="32772" name="Picture 4" descr="http://upload.wikimedia.org/wikipedia/commons/thumb/1/1f/Katamaran_Silba_Split.jpg/250px-Katamaran_Silba_Spli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"/>
            <a:ext cx="9286908" cy="6983759"/>
          </a:xfrm>
          <a:prstGeom prst="rect">
            <a:avLst/>
          </a:prstGeom>
          <a:noFill/>
        </p:spPr>
      </p:pic>
      <p:pic>
        <p:nvPicPr>
          <p:cNvPr id="32774" name="Picture 6" descr="http://danas.net.hr/2012/09/03/0057007.48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263024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543783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Trajekt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7643866" cy="41549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dirty="0"/>
              <a:t>Trajekt</a:t>
            </a:r>
            <a:r>
              <a:rPr lang="hr-HR" sz="2400" dirty="0"/>
              <a:t> je naziv za </a:t>
            </a:r>
            <a:r>
              <a:rPr lang="hr-HR" sz="2400" dirty="0">
                <a:hlinkClick r:id="rId3" action="ppaction://hlinkfile" tooltip="Putnički brod"/>
              </a:rPr>
              <a:t>putnički</a:t>
            </a:r>
            <a:r>
              <a:rPr lang="hr-HR" sz="2400" dirty="0"/>
              <a:t>, odnosno </a:t>
            </a:r>
            <a:r>
              <a:rPr lang="hr-HR" sz="2400" dirty="0">
                <a:hlinkClick r:id="rId4" action="ppaction://hlinkfile" tooltip="Teretni brod"/>
              </a:rPr>
              <a:t>teretni brod</a:t>
            </a:r>
            <a:r>
              <a:rPr lang="hr-HR" sz="2400" dirty="0"/>
              <a:t> specijaliziran za redovni prijevoz putnika i robe na kraćim relacijama.</a:t>
            </a:r>
          </a:p>
          <a:p>
            <a:endParaRPr lang="hr-HR" sz="2400" dirty="0"/>
          </a:p>
          <a:p>
            <a:r>
              <a:rPr lang="hr-HR" sz="2400" dirty="0"/>
              <a:t>Veći trajekti su u pravilu sposobni prevoziti putnička vozila i </a:t>
            </a:r>
            <a:r>
              <a:rPr lang="hr-HR" sz="2400" dirty="0">
                <a:hlinkClick r:id="rId5" action="ppaction://hlinkfile" tooltip="Kamion"/>
              </a:rPr>
              <a:t>kamione</a:t>
            </a:r>
            <a:r>
              <a:rPr lang="hr-HR" sz="2400" dirty="0"/>
              <a:t>, a neki su sagrađeni tako da prevoze </a:t>
            </a:r>
            <a:r>
              <a:rPr lang="hr-HR" sz="2400" dirty="0">
                <a:hlinkClick r:id="rId6" action="ppaction://hlinkfile" tooltip="Željeznica"/>
              </a:rPr>
              <a:t>željezničke</a:t>
            </a:r>
            <a:r>
              <a:rPr lang="hr-HR" sz="2400" dirty="0"/>
              <a:t> </a:t>
            </a:r>
            <a:r>
              <a:rPr lang="hr-HR" sz="2400" dirty="0">
                <a:hlinkClick r:id="rId7" action="ppaction://hlinkfile" tooltip="Vagon"/>
              </a:rPr>
              <a:t>vagone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/>
              <a:t>Prvi trajekt u Hrvatskoj zvao se „</a:t>
            </a:r>
            <a:r>
              <a:rPr lang="hr-HR" sz="2400" dirty="0" err="1"/>
              <a:t>Bodulka</a:t>
            </a:r>
            <a:r>
              <a:rPr lang="hr-HR" sz="2400" dirty="0"/>
              <a:t>". Od </a:t>
            </a:r>
            <a:r>
              <a:rPr lang="hr-HR" sz="2400" dirty="0">
                <a:hlinkClick r:id="rId8" action="ppaction://hlinkfile" tooltip="1959."/>
              </a:rPr>
              <a:t>1959.</a:t>
            </a:r>
            <a:r>
              <a:rPr lang="hr-HR" sz="2400" dirty="0"/>
              <a:t> je plovio na liniji kopno-otok </a:t>
            </a:r>
            <a:r>
              <a:rPr lang="hr-HR" sz="2400" dirty="0">
                <a:hlinkClick r:id="rId9" action="ppaction://hlinkfile" tooltip="Krk"/>
              </a:rPr>
              <a:t>Krk</a:t>
            </a:r>
            <a:r>
              <a:rPr lang="hr-HR" sz="2400" dirty="0"/>
              <a:t>, godine </a:t>
            </a:r>
            <a:r>
              <a:rPr lang="hr-HR" sz="2400" dirty="0">
                <a:hlinkClick r:id="rId10" action="ppaction://hlinkfile" tooltip="1979."/>
              </a:rPr>
              <a:t>1979.</a:t>
            </a:r>
            <a:r>
              <a:rPr lang="hr-HR" sz="2400" dirty="0"/>
              <a:t> je umirovljen, a danas plovi pod imenom „</a:t>
            </a:r>
            <a:r>
              <a:rPr lang="hr-HR" sz="2400" dirty="0" err="1"/>
              <a:t>Rovinjka</a:t>
            </a:r>
            <a:r>
              <a:rPr lang="hr-HR" sz="2400" dirty="0"/>
              <a:t>”.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atoteka:Jadrolinija ferry, Korčul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http://s2.pticica.com/foto/0000191959_l_0_5trM9x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8413" cy="6858000"/>
          </a:xfrm>
          <a:prstGeom prst="rect">
            <a:avLst/>
          </a:prstGeom>
          <a:noFill/>
        </p:spPr>
      </p:pic>
      <p:pic>
        <p:nvPicPr>
          <p:cNvPr id="34822" name="Picture 6" descr="http://2.bp.blogspot.com/-fE9xTBvRmug/UO_GzTQYzII/AAAAAAAABCU/qIyDbFLxkso/s1600/Trajekt+za+pelje%25C5%25A1a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4" name="Picture 8" descr="http://i300.photobucket.com/albums/nn11/kresojanes/Sweden/DSCF0588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84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VRSTE BRODOVA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 descr="T9-BIH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56113" y="1357313"/>
            <a:ext cx="4687887" cy="3122612"/>
          </a:xfrm>
          <a:prstGeom prst="rect">
            <a:avLst/>
          </a:prstGeom>
          <a:noFill/>
        </p:spPr>
      </p:pic>
      <p:pic>
        <p:nvPicPr>
          <p:cNvPr id="4" name="Picture 3" descr="tank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1573213"/>
            <a:ext cx="20002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zapovjedni_brod-250308_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500438"/>
            <a:ext cx="40465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929313" y="4643438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TRAJEKT</a:t>
            </a:r>
            <a:endParaRPr lang="en-US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429125" y="5715000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VOJNI BROD</a:t>
            </a:r>
            <a:endParaRPr lang="en-US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14375" y="3143250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TERETNI BROD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608591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Kapetan broda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225689"/>
            <a:ext cx="7211818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hr-HR" sz="6000" b="1" dirty="0">
              <a:solidFill>
                <a:srgbClr val="002060"/>
              </a:solidFill>
            </a:endParaRPr>
          </a:p>
          <a:p>
            <a:pPr algn="ctr"/>
            <a:r>
              <a:rPr lang="hr-HR" sz="6000" b="1" dirty="0">
                <a:solidFill>
                  <a:srgbClr val="002060"/>
                </a:solidFill>
              </a:rPr>
              <a:t>*</a:t>
            </a:r>
            <a:r>
              <a:rPr lang="hr-HR" sz="6000" b="1" dirty="0">
                <a:solidFill>
                  <a:srgbClr val="FFFF00"/>
                </a:solidFill>
              </a:rPr>
              <a:t> </a:t>
            </a:r>
            <a:r>
              <a:rPr lang="hr-HR" sz="6000" b="1" dirty="0">
                <a:solidFill>
                  <a:srgbClr val="FFC000"/>
                </a:solidFill>
              </a:rPr>
              <a:t>Upravlja brodom </a:t>
            </a:r>
            <a:r>
              <a:rPr lang="hr-HR" sz="6000" b="1" dirty="0">
                <a:solidFill>
                  <a:srgbClr val="002060"/>
                </a:solidFill>
              </a:rPr>
              <a:t>i odgovoran je za poštivanje </a:t>
            </a:r>
            <a:r>
              <a:rPr lang="hr-HR" sz="6000" b="1" dirty="0">
                <a:solidFill>
                  <a:srgbClr val="FFC000"/>
                </a:solidFill>
              </a:rPr>
              <a:t>plovidbenog reda</a:t>
            </a:r>
            <a:r>
              <a:rPr lang="hr-HR" sz="6000" b="1" dirty="0">
                <a:solidFill>
                  <a:srgbClr val="002060"/>
                </a:solidFill>
              </a:rPr>
              <a:t>.</a:t>
            </a:r>
            <a:endParaRPr lang="hr-HR" sz="6000" b="1" dirty="0">
              <a:solidFill>
                <a:srgbClr val="FFFF00"/>
              </a:solidFill>
            </a:endParaRPr>
          </a:p>
          <a:p>
            <a:pPr algn="ctr"/>
            <a:endParaRPr lang="hr-HR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601390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Dužnosti kapetana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643866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vi-VN" dirty="0"/>
              <a:t>Kapetan ili zapovjednik broda rukovodi brodom i svim pripadnim službama na brodu, predstavlja brodara te obavlja određene poslove upravne prirode. On je nadređen ostalim brodskim časnicima i cijeloj posadi. Općenito je odgovoran za sigurnost plovidbe, posade i broda. Kapetani određuju kurs i brzinu, manevriraju brodom kako bi izbjegli riskantne situacije ili ostale brodove. Dužni su osobno upravljati brodom prilikom prolaza kroz kanale, tjesnace, pri ulasku u luku ili rijeku te izlasku iz njih u slučajevima smanjene vidljivosti, kao i kada to zahtijeva sigurnost broda i uvjeti plovidbe. Oni zapovijedaju članovima posade koji usmjeravaju putanju broda, upravljaju brodskim motorom, signaliziraju svoju poziciju ostalim plovilima, održavaju plovilo, vrše privez broda ili sudjeluju u tegljenju broda. Kapetani su odgovorni za ispravnost procedura i pridržavanje pravila sigurnosti pri ukrcaju ili iskrcaju tereta ili putnika. Odgovorni su i za radnu ispravnost svih strojeva, uređaja i opreme na plovilu te za redovito vođenje brodskog dnevnika i ostalih zapisa o kretanju broda i prijevozu tereta. U slučaju havarije poduzimaju mjere za spas putnika, članova posade, tereta i brodskih isprava. </a:t>
            </a:r>
            <a:br>
              <a:rPr lang="vi-VN" dirty="0"/>
            </a:br>
            <a:endParaRPr lang="hr-H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759807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Članovi brodske posade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268760"/>
            <a:ext cx="7643866" cy="53860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6600" b="1" dirty="0">
                <a:solidFill>
                  <a:srgbClr val="002060"/>
                </a:solidFill>
              </a:rPr>
              <a:t>* Brinu se o sigurnosti ukrcaja, plovidbe i iskrcaja putnika i robe.</a:t>
            </a:r>
            <a:endParaRPr lang="hr-HR" sz="6600" b="1" dirty="0">
              <a:solidFill>
                <a:srgbClr val="FFFF00"/>
              </a:solidFill>
            </a:endParaRPr>
          </a:p>
          <a:p>
            <a:pPr algn="ctr"/>
            <a:endParaRPr lang="hr-HR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POSADA BRODA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9" descr="pi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4195763"/>
            <a:ext cx="2527300" cy="1889125"/>
          </a:xfrm>
          <a:prstGeom prst="rect">
            <a:avLst/>
          </a:prstGeom>
          <a:noFill/>
        </p:spPr>
      </p:pic>
      <p:pic>
        <p:nvPicPr>
          <p:cNvPr id="4" name="Picture 10" descr="Pilot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59338" y="4506913"/>
            <a:ext cx="2120900" cy="1409700"/>
          </a:xfrm>
          <a:prstGeom prst="rect">
            <a:avLst/>
          </a:prstGeom>
          <a:noFill/>
        </p:spPr>
      </p:pic>
      <p:pic>
        <p:nvPicPr>
          <p:cNvPr id="5" name="Picture 12" descr="stjuarde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143250" y="1427163"/>
            <a:ext cx="2908300" cy="2327275"/>
          </a:xfrm>
          <a:prstGeom prst="rect">
            <a:avLst/>
          </a:prstGeom>
          <a:noFill/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156325" y="1844675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hr-HR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hr-HR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" y="3214688"/>
            <a:ext cx="25161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hr-HR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KORMILAR</a:t>
            </a:r>
            <a:endParaRPr lang="en-US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7938" y="3929063"/>
            <a:ext cx="25161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hr-HR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MORNARI</a:t>
            </a:r>
            <a:endParaRPr lang="en-US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5063" y="1714500"/>
            <a:ext cx="25161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hr-HR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KAPETAN</a:t>
            </a:r>
            <a:endParaRPr lang="en-US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hr-HR" sz="8800" b="1" dirty="0">
                <a:solidFill>
                  <a:srgbClr val="0070C0"/>
                </a:solidFill>
              </a:rPr>
              <a:t>Morem i velikim rijekama plove brodovi.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3  0.058 -0.05863  C 0.095 -0.05863  0.125 -0.02265  0.125 0.02265  C 0.125 0.03731  0.122 0.05063  0.116 0.06262  C 0.117 0.06262  0 0.2425  0 0.24383  C 0 0.2425  -0.117 0.06262  -0.116 0.06262  C -0.122 0.05063  -0.125 0.03731  -0.125 0.02265  C -0.125 -0.02265  -0.095 -0.05863  -0.057 -0.05863  C -0.033 -0.05863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BRODOGRADILIŠTE </a:t>
            </a:r>
            <a:b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 mjesto gdje brodovi nastaju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3" descr="Uljanik_shipyard_Pula_panora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86188" y="1643063"/>
            <a:ext cx="5214937" cy="3319462"/>
          </a:xfrm>
          <a:prstGeom prst="rect">
            <a:avLst/>
          </a:prstGeom>
        </p:spPr>
      </p:pic>
      <p:pic>
        <p:nvPicPr>
          <p:cNvPr id="4" name="Picture 4" descr="treci maj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5110163"/>
            <a:ext cx="20716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orinuć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428875"/>
            <a:ext cx="316071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 vrijeme putovanja ponašamo se pristojno!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234888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0070C0"/>
                </a:solidFill>
              </a:rPr>
              <a:t>Za vrijeme plovidbe putnici trebaju sjediti na svojim mjestima.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14290"/>
            <a:ext cx="592935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rgbClr val="0070C0"/>
                </a:solidFill>
              </a:rPr>
              <a:t>ŠTO SU TANKERI?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1124744"/>
            <a:ext cx="7029994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3600" b="1" dirty="0"/>
              <a:t>Tanker</a:t>
            </a:r>
            <a:r>
              <a:rPr lang="hr-HR" sz="3600" dirty="0"/>
              <a:t> je </a:t>
            </a:r>
            <a:r>
              <a:rPr lang="hr-HR" sz="3600" dirty="0">
                <a:hlinkClick r:id="rId3" action="ppaction://hlinkfile" tooltip="Brod"/>
              </a:rPr>
              <a:t>brod</a:t>
            </a:r>
            <a:r>
              <a:rPr lang="hr-HR" sz="3600" dirty="0"/>
              <a:t> za prijevoz tekućih tereta kojemu je čitav prostor za teret podijeljen uzdužnim i poprečnim pregradama na nepropusna odjeljenja, koja se nazivaju tankovima.</a:t>
            </a:r>
          </a:p>
          <a:p>
            <a:r>
              <a:rPr lang="hr-HR" sz="3600" dirty="0"/>
              <a:t>Za ukrcavanje i iskrcavanje tekućeg tereta iz pojedinih tankova tankeri imaju poseban sustav cjevovoda i pumpnih uređaja.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atoteka:Brosen tugboats tank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0498" cy="6858000"/>
          </a:xfrm>
          <a:prstGeom prst="rect">
            <a:avLst/>
          </a:prstGeom>
          <a:noFill/>
        </p:spPr>
      </p:pic>
      <p:pic>
        <p:nvPicPr>
          <p:cNvPr id="30724" name="Picture 4" descr="http://www.zadarskilist.hr/media/base/tanker_olib_01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26" name="Picture 6" descr="http://www.zadarskilist.hr/media/base/frankopa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0"/>
            <a:ext cx="9190217" cy="6858000"/>
          </a:xfrm>
          <a:prstGeom prst="rect">
            <a:avLst/>
          </a:prstGeom>
          <a:noFill/>
        </p:spPr>
      </p:pic>
      <p:pic>
        <p:nvPicPr>
          <p:cNvPr id="30728" name="Picture 8" descr="http://www.micportal.com/hr/images/stories/OLI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" y="0"/>
            <a:ext cx="92798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9-BIH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1412776"/>
            <a:ext cx="6408712" cy="4798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579787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Brodska luka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484784"/>
            <a:ext cx="7643866" cy="5016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hr-HR" sz="8000" b="1" dirty="0">
                <a:solidFill>
                  <a:srgbClr val="002060"/>
                </a:solidFill>
              </a:rPr>
              <a:t>mjesto </a:t>
            </a:r>
            <a:r>
              <a:rPr lang="hr-HR" sz="8000" b="1" dirty="0">
                <a:solidFill>
                  <a:srgbClr val="FFC000"/>
                </a:solidFill>
              </a:rPr>
              <a:t>pristajanja</a:t>
            </a:r>
          </a:p>
          <a:p>
            <a:pPr algn="ctr"/>
            <a:r>
              <a:rPr lang="hr-HR" sz="8000" b="1" dirty="0">
                <a:solidFill>
                  <a:srgbClr val="002060"/>
                </a:solidFill>
              </a:rPr>
              <a:t> i </a:t>
            </a:r>
            <a:r>
              <a:rPr lang="hr-HR" sz="8000" b="1" dirty="0" err="1">
                <a:solidFill>
                  <a:srgbClr val="FFC000"/>
                </a:solidFill>
              </a:rPr>
              <a:t>ispovljavanja</a:t>
            </a:r>
            <a:endParaRPr lang="hr-HR" sz="8000" b="1" dirty="0">
              <a:solidFill>
                <a:srgbClr val="FFC000"/>
              </a:solidFill>
            </a:endParaRPr>
          </a:p>
          <a:p>
            <a:pPr algn="ctr"/>
            <a:r>
              <a:rPr lang="hr-HR" sz="8000" b="1" dirty="0">
                <a:solidFill>
                  <a:srgbClr val="002060"/>
                </a:solidFill>
              </a:rPr>
              <a:t> brodova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BRODSKA LUKA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9" descr="aerodrom_ve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03648" y="1628800"/>
            <a:ext cx="6643049" cy="4428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 luci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3" descr="cekaonic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57188"/>
            <a:ext cx="4286250" cy="3219450"/>
          </a:xfrm>
          <a:prstGeom prst="rect">
            <a:avLst/>
          </a:prstGeom>
        </p:spPr>
      </p:pic>
      <p:pic>
        <p:nvPicPr>
          <p:cNvPr id="4" name="Picture 4" descr="termin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857500"/>
            <a:ext cx="5005387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1563" y="200025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                  ČEKAONICA</a:t>
            </a: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57813" y="542925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PRODAJA KARATA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1340768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	Vozni red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3" descr="redplov_2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88" y="500063"/>
            <a:ext cx="5162550" cy="4000500"/>
          </a:xfrm>
          <a:prstGeom prst="rect">
            <a:avLst/>
          </a:prstGeom>
        </p:spPr>
      </p:pic>
      <p:pic>
        <p:nvPicPr>
          <p:cNvPr id="4" name="Picture 4" descr="vozni-red-katamaran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4857750"/>
            <a:ext cx="6153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622992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Brodovi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7643866" cy="5016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hr-HR" sz="8000" b="1" dirty="0">
              <a:solidFill>
                <a:srgbClr val="002060"/>
              </a:solidFill>
            </a:endParaRPr>
          </a:p>
          <a:p>
            <a:pPr algn="ctr"/>
            <a:r>
              <a:rPr lang="hr-HR" sz="8000" b="1" dirty="0">
                <a:solidFill>
                  <a:srgbClr val="002060"/>
                </a:solidFill>
              </a:rPr>
              <a:t>* prevoze </a:t>
            </a:r>
          </a:p>
          <a:p>
            <a:pPr algn="ctr"/>
            <a:r>
              <a:rPr lang="hr-HR" sz="8000" b="1" dirty="0">
                <a:solidFill>
                  <a:srgbClr val="FFC000"/>
                </a:solidFill>
              </a:rPr>
              <a:t>putnike</a:t>
            </a:r>
            <a:r>
              <a:rPr lang="hr-HR" sz="8000" b="1" dirty="0">
                <a:solidFill>
                  <a:srgbClr val="002060"/>
                </a:solidFill>
              </a:rPr>
              <a:t> i/ili </a:t>
            </a:r>
            <a:r>
              <a:rPr lang="hr-HR" sz="8000" b="1" dirty="0">
                <a:solidFill>
                  <a:srgbClr val="FFC000"/>
                </a:solidFill>
              </a:rPr>
              <a:t>robu</a:t>
            </a:r>
          </a:p>
          <a:p>
            <a:pPr algn="ctr"/>
            <a:endParaRPr lang="hr-HR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572587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Putnički brod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340768"/>
            <a:ext cx="7643866" cy="48936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8000" b="1" dirty="0">
              <a:solidFill>
                <a:srgbClr val="002060"/>
              </a:solidFill>
            </a:endParaRPr>
          </a:p>
          <a:p>
            <a:pPr algn="ctr"/>
            <a:r>
              <a:rPr lang="hr-HR" sz="8000" b="1" dirty="0">
                <a:solidFill>
                  <a:srgbClr val="002060"/>
                </a:solidFill>
              </a:rPr>
              <a:t>* </a:t>
            </a:r>
            <a:r>
              <a:rPr lang="hr-HR" sz="7200" b="1" dirty="0">
                <a:solidFill>
                  <a:srgbClr val="002060"/>
                </a:solidFill>
              </a:rPr>
              <a:t>brod koji prevozi samo putnike</a:t>
            </a:r>
            <a:endParaRPr lang="hr-HR" sz="7200" b="1" dirty="0">
              <a:solidFill>
                <a:srgbClr val="FFFF00"/>
              </a:solidFill>
            </a:endParaRPr>
          </a:p>
          <a:p>
            <a:pPr algn="ctr"/>
            <a:endParaRPr lang="hr-HR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506</Words>
  <Application>Microsoft Office PowerPoint</Application>
  <PresentationFormat>On-screen Show (4:3)</PresentationFormat>
  <Paragraphs>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Office Theme</vt:lpstr>
      <vt:lpstr>PowerPoint Presentation</vt:lpstr>
      <vt:lpstr>Morem i velikim rijekama plove brodovi.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Ivana Gluhačić</dc:creator>
  <cp:lastModifiedBy>Maja Jelić-Kolar</cp:lastModifiedBy>
  <cp:revision>6</cp:revision>
  <dcterms:created xsi:type="dcterms:W3CDTF">2013-01-31T13:56:19Z</dcterms:created>
  <dcterms:modified xsi:type="dcterms:W3CDTF">2016-11-25T09:18:57Z</dcterms:modified>
</cp:coreProperties>
</file>