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8E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063472-7051-4181-A26D-6A54A970303C}" v="53" dt="2022-03-06T19:05:00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enija Petrlin Jurić" userId="eb15c82b-6466-460a-904e-81b560b36f65" providerId="ADAL" clId="{B6063472-7051-4181-A26D-6A54A970303C}"/>
    <pc:docChg chg="custSel modSld">
      <pc:chgData name="Ksenija Petrlin Jurić" userId="eb15c82b-6466-460a-904e-81b560b36f65" providerId="ADAL" clId="{B6063472-7051-4181-A26D-6A54A970303C}" dt="2022-03-06T19:05:03.564" v="67" actId="14100"/>
      <pc:docMkLst>
        <pc:docMk/>
      </pc:docMkLst>
      <pc:sldChg chg="delSp mod delAnim">
        <pc:chgData name="Ksenija Petrlin Jurić" userId="eb15c82b-6466-460a-904e-81b560b36f65" providerId="ADAL" clId="{B6063472-7051-4181-A26D-6A54A970303C}" dt="2022-03-06T19:02:51.207" v="4" actId="21"/>
        <pc:sldMkLst>
          <pc:docMk/>
          <pc:sldMk cId="3648442719" sldId="256"/>
        </pc:sldMkLst>
        <pc:picChg chg="del">
          <ac:chgData name="Ksenija Petrlin Jurić" userId="eb15c82b-6466-460a-904e-81b560b36f65" providerId="ADAL" clId="{B6063472-7051-4181-A26D-6A54A970303C}" dt="2022-03-06T19:02:51.207" v="4" actId="21"/>
          <ac:picMkLst>
            <pc:docMk/>
            <pc:sldMk cId="3648442719" sldId="256"/>
            <ac:picMk id="6" creationId="{00000000-0000-0000-0000-000000000000}"/>
          </ac:picMkLst>
        </pc:picChg>
      </pc:sldChg>
      <pc:sldChg chg="delSp mod delAnim">
        <pc:chgData name="Ksenija Petrlin Jurić" userId="eb15c82b-6466-460a-904e-81b560b36f65" providerId="ADAL" clId="{B6063472-7051-4181-A26D-6A54A970303C}" dt="2022-03-06T19:02:55.972" v="5" actId="21"/>
        <pc:sldMkLst>
          <pc:docMk/>
          <pc:sldMk cId="3187885655" sldId="257"/>
        </pc:sldMkLst>
        <pc:picChg chg="del">
          <ac:chgData name="Ksenija Petrlin Jurić" userId="eb15c82b-6466-460a-904e-81b560b36f65" providerId="ADAL" clId="{B6063472-7051-4181-A26D-6A54A970303C}" dt="2022-03-06T19:02:55.972" v="5" actId="21"/>
          <ac:picMkLst>
            <pc:docMk/>
            <pc:sldMk cId="3187885655" sldId="257"/>
            <ac:picMk id="17" creationId="{00000000-0000-0000-0000-000000000000}"/>
          </ac:picMkLst>
        </pc:picChg>
      </pc:sldChg>
      <pc:sldChg chg="delSp modSp mod delAnim">
        <pc:chgData name="Ksenija Petrlin Jurić" userId="eb15c82b-6466-460a-904e-81b560b36f65" providerId="ADAL" clId="{B6063472-7051-4181-A26D-6A54A970303C}" dt="2022-03-06T19:03:00.451" v="6" actId="21"/>
        <pc:sldMkLst>
          <pc:docMk/>
          <pc:sldMk cId="1035411702" sldId="258"/>
        </pc:sldMkLst>
        <pc:spChg chg="mod">
          <ac:chgData name="Ksenija Petrlin Jurić" userId="eb15c82b-6466-460a-904e-81b560b36f65" providerId="ADAL" clId="{B6063472-7051-4181-A26D-6A54A970303C}" dt="2022-03-06T19:02:21.750" v="3" actId="1076"/>
          <ac:spMkLst>
            <pc:docMk/>
            <pc:sldMk cId="1035411702" sldId="258"/>
            <ac:spMk id="4" creationId="{00000000-0000-0000-0000-000000000000}"/>
          </ac:spMkLst>
        </pc:spChg>
        <pc:picChg chg="del">
          <ac:chgData name="Ksenija Petrlin Jurić" userId="eb15c82b-6466-460a-904e-81b560b36f65" providerId="ADAL" clId="{B6063472-7051-4181-A26D-6A54A970303C}" dt="2022-03-06T19:03:00.451" v="6" actId="21"/>
          <ac:picMkLst>
            <pc:docMk/>
            <pc:sldMk cId="1035411702" sldId="258"/>
            <ac:picMk id="7" creationId="{00000000-0000-0000-0000-000000000000}"/>
          </ac:picMkLst>
        </pc:picChg>
        <pc:picChg chg="mod">
          <ac:chgData name="Ksenija Petrlin Jurić" userId="eb15c82b-6466-460a-904e-81b560b36f65" providerId="ADAL" clId="{B6063472-7051-4181-A26D-6A54A970303C}" dt="2022-03-06T19:02:20.817" v="2" actId="1440"/>
          <ac:picMkLst>
            <pc:docMk/>
            <pc:sldMk cId="1035411702" sldId="258"/>
            <ac:picMk id="1028" creationId="{00000000-0000-0000-0000-000000000000}"/>
          </ac:picMkLst>
        </pc:picChg>
        <pc:picChg chg="mod">
          <ac:chgData name="Ksenija Petrlin Jurić" userId="eb15c82b-6466-460a-904e-81b560b36f65" providerId="ADAL" clId="{B6063472-7051-4181-A26D-6A54A970303C}" dt="2022-03-06T19:02:17.208" v="1" actId="14100"/>
          <ac:picMkLst>
            <pc:docMk/>
            <pc:sldMk cId="1035411702" sldId="258"/>
            <ac:picMk id="1030" creationId="{00000000-0000-0000-0000-000000000000}"/>
          </ac:picMkLst>
        </pc:picChg>
      </pc:sldChg>
      <pc:sldChg chg="delSp mod delAnim">
        <pc:chgData name="Ksenija Petrlin Jurić" userId="eb15c82b-6466-460a-904e-81b560b36f65" providerId="ADAL" clId="{B6063472-7051-4181-A26D-6A54A970303C}" dt="2022-03-06T19:03:06.449" v="7" actId="21"/>
        <pc:sldMkLst>
          <pc:docMk/>
          <pc:sldMk cId="4025918778" sldId="259"/>
        </pc:sldMkLst>
        <pc:picChg chg="del">
          <ac:chgData name="Ksenija Petrlin Jurić" userId="eb15c82b-6466-460a-904e-81b560b36f65" providerId="ADAL" clId="{B6063472-7051-4181-A26D-6A54A970303C}" dt="2022-03-06T19:03:06.449" v="7" actId="21"/>
          <ac:picMkLst>
            <pc:docMk/>
            <pc:sldMk cId="4025918778" sldId="259"/>
            <ac:picMk id="14" creationId="{00000000-0000-0000-0000-000000000000}"/>
          </ac:picMkLst>
        </pc:picChg>
      </pc:sldChg>
      <pc:sldChg chg="delSp modSp mod delAnim">
        <pc:chgData name="Ksenija Petrlin Jurić" userId="eb15c82b-6466-460a-904e-81b560b36f65" providerId="ADAL" clId="{B6063472-7051-4181-A26D-6A54A970303C}" dt="2022-03-06T19:03:38.940" v="12" actId="20577"/>
        <pc:sldMkLst>
          <pc:docMk/>
          <pc:sldMk cId="201932259" sldId="260"/>
        </pc:sldMkLst>
        <pc:spChg chg="mod">
          <ac:chgData name="Ksenija Petrlin Jurić" userId="eb15c82b-6466-460a-904e-81b560b36f65" providerId="ADAL" clId="{B6063472-7051-4181-A26D-6A54A970303C}" dt="2022-03-06T19:03:38.940" v="12" actId="20577"/>
          <ac:spMkLst>
            <pc:docMk/>
            <pc:sldMk cId="201932259" sldId="260"/>
            <ac:spMk id="2" creationId="{00000000-0000-0000-0000-000000000000}"/>
          </ac:spMkLst>
        </pc:spChg>
        <pc:picChg chg="del">
          <ac:chgData name="Ksenija Petrlin Jurić" userId="eb15c82b-6466-460a-904e-81b560b36f65" providerId="ADAL" clId="{B6063472-7051-4181-A26D-6A54A970303C}" dt="2022-03-06T19:03:24.377" v="10" actId="21"/>
          <ac:picMkLst>
            <pc:docMk/>
            <pc:sldMk cId="201932259" sldId="260"/>
            <ac:picMk id="3" creationId="{00000000-0000-0000-0000-000000000000}"/>
          </ac:picMkLst>
        </pc:picChg>
      </pc:sldChg>
      <pc:sldChg chg="delSp mod delAnim">
        <pc:chgData name="Ksenija Petrlin Jurić" userId="eb15c82b-6466-460a-904e-81b560b36f65" providerId="ADAL" clId="{B6063472-7051-4181-A26D-6A54A970303C}" dt="2022-03-06T19:03:11.607" v="8" actId="21"/>
        <pc:sldMkLst>
          <pc:docMk/>
          <pc:sldMk cId="1683232088" sldId="261"/>
        </pc:sldMkLst>
        <pc:picChg chg="del">
          <ac:chgData name="Ksenija Petrlin Jurić" userId="eb15c82b-6466-460a-904e-81b560b36f65" providerId="ADAL" clId="{B6063472-7051-4181-A26D-6A54A970303C}" dt="2022-03-06T19:03:11.607" v="8" actId="21"/>
          <ac:picMkLst>
            <pc:docMk/>
            <pc:sldMk cId="1683232088" sldId="261"/>
            <ac:picMk id="11" creationId="{00000000-0000-0000-0000-000000000000}"/>
          </ac:picMkLst>
        </pc:picChg>
      </pc:sldChg>
      <pc:sldChg chg="delSp mod delAnim">
        <pc:chgData name="Ksenija Petrlin Jurić" userId="eb15c82b-6466-460a-904e-81b560b36f65" providerId="ADAL" clId="{B6063472-7051-4181-A26D-6A54A970303C}" dt="2022-03-06T19:03:16.117" v="9" actId="21"/>
        <pc:sldMkLst>
          <pc:docMk/>
          <pc:sldMk cId="2417642080" sldId="262"/>
        </pc:sldMkLst>
        <pc:picChg chg="del">
          <ac:chgData name="Ksenija Petrlin Jurić" userId="eb15c82b-6466-460a-904e-81b560b36f65" providerId="ADAL" clId="{B6063472-7051-4181-A26D-6A54A970303C}" dt="2022-03-06T19:03:16.117" v="9" actId="21"/>
          <ac:picMkLst>
            <pc:docMk/>
            <pc:sldMk cId="2417642080" sldId="262"/>
            <ac:picMk id="2" creationId="{00000000-0000-0000-0000-000000000000}"/>
          </ac:picMkLst>
        </pc:picChg>
      </pc:sldChg>
      <pc:sldChg chg="addSp delSp modSp mod delAnim modAnim">
        <pc:chgData name="Ksenija Petrlin Jurić" userId="eb15c82b-6466-460a-904e-81b560b36f65" providerId="ADAL" clId="{B6063472-7051-4181-A26D-6A54A970303C}" dt="2022-03-06T19:05:03.564" v="67" actId="14100"/>
        <pc:sldMkLst>
          <pc:docMk/>
          <pc:sldMk cId="1099057096" sldId="263"/>
        </pc:sldMkLst>
        <pc:spChg chg="del mod">
          <ac:chgData name="Ksenija Petrlin Jurić" userId="eb15c82b-6466-460a-904e-81b560b36f65" providerId="ADAL" clId="{B6063472-7051-4181-A26D-6A54A970303C}" dt="2022-03-06T19:04:58.907" v="65" actId="21"/>
          <ac:spMkLst>
            <pc:docMk/>
            <pc:sldMk cId="1099057096" sldId="263"/>
            <ac:spMk id="5" creationId="{00000000-0000-0000-0000-000000000000}"/>
          </ac:spMkLst>
        </pc:spChg>
        <pc:spChg chg="add mod">
          <ac:chgData name="Ksenija Petrlin Jurić" userId="eb15c82b-6466-460a-904e-81b560b36f65" providerId="ADAL" clId="{B6063472-7051-4181-A26D-6A54A970303C}" dt="2022-03-06T19:05:03.564" v="67" actId="14100"/>
          <ac:spMkLst>
            <pc:docMk/>
            <pc:sldMk cId="1099057096" sldId="263"/>
            <ac:spMk id="7" creationId="{238D10AC-EDDA-4F03-8EE5-C65D7361433C}"/>
          </ac:spMkLst>
        </pc:spChg>
        <pc:picChg chg="del">
          <ac:chgData name="Ksenija Petrlin Jurić" userId="eb15c82b-6466-460a-904e-81b560b36f65" providerId="ADAL" clId="{B6063472-7051-4181-A26D-6A54A970303C}" dt="2022-03-06T19:03:59.242" v="58" actId="21"/>
          <ac:picMkLst>
            <pc:docMk/>
            <pc:sldMk cId="1099057096" sldId="263"/>
            <ac:picMk id="2" creationId="{00000000-0000-0000-0000-000000000000}"/>
          </ac:picMkLst>
        </pc:picChg>
        <pc:picChg chg="add mod">
          <ac:chgData name="Ksenija Petrlin Jurić" userId="eb15c82b-6466-460a-904e-81b560b36f65" providerId="ADAL" clId="{B6063472-7051-4181-A26D-6A54A970303C}" dt="2022-03-06T19:04:56.216" v="64" actId="1440"/>
          <ac:picMkLst>
            <pc:docMk/>
            <pc:sldMk cId="1099057096" sldId="263"/>
            <ac:picMk id="4" creationId="{0048FD03-E590-4574-95FE-B1FF12472E96}"/>
          </ac:picMkLst>
        </pc:picChg>
        <pc:picChg chg="del">
          <ac:chgData name="Ksenija Petrlin Jurić" userId="eb15c82b-6466-460a-904e-81b560b36f65" providerId="ADAL" clId="{B6063472-7051-4181-A26D-6A54A970303C}" dt="2022-03-06T19:04:02.217" v="59" actId="21"/>
          <ac:picMkLst>
            <pc:docMk/>
            <pc:sldMk cId="1099057096" sldId="263"/>
            <ac:picMk id="205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553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1723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569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9678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0292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077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2143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48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689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66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773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961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959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898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858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84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6C6CD95-9F34-4DC5-8862-DB54FE42AF33}" type="datetimeFigureOut">
              <a:rPr lang="hr-HR" smtClean="0"/>
              <a:t>6.3.2022.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662893-A351-4E19-8731-1F382BB99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7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83818" y="1985554"/>
            <a:ext cx="8574622" cy="1122438"/>
          </a:xfrm>
        </p:spPr>
        <p:txBody>
          <a:bodyPr>
            <a:normAutofit/>
          </a:bodyPr>
          <a:lstStyle/>
          <a:p>
            <a:r>
              <a:rPr lang="hr-HR" sz="6600" b="1" dirty="0">
                <a:solidFill>
                  <a:schemeClr val="accent1">
                    <a:lumMod val="75000"/>
                  </a:schemeClr>
                </a:solidFill>
              </a:rPr>
              <a:t>Rod i broj imenica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050954" y="6073261"/>
            <a:ext cx="6987645" cy="601859"/>
          </a:xfrm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chemeClr val="tx2">
                    <a:lumMod val="75000"/>
                  </a:schemeClr>
                </a:solidFill>
              </a:rPr>
              <a:t>pripremila : Ksenija Petrlin-Jurić, </a:t>
            </a:r>
            <a:r>
              <a:rPr lang="hr-HR" sz="2400" b="1" dirty="0" err="1">
                <a:solidFill>
                  <a:schemeClr val="tx2">
                    <a:lumMod val="75000"/>
                  </a:schemeClr>
                </a:solidFill>
              </a:rPr>
              <a:t>mag.prim.educ</a:t>
            </a:r>
            <a:endParaRPr lang="hr-HR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844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96"/>
    </mc:Choice>
    <mc:Fallback xmlns="">
      <p:transition spd="slow" advTm="71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6243" y="-164825"/>
            <a:ext cx="10018713" cy="1060268"/>
          </a:xfrm>
        </p:spPr>
        <p:txBody>
          <a:bodyPr/>
          <a:lstStyle/>
          <a:p>
            <a:r>
              <a:rPr lang="hr-HR" b="1" dirty="0">
                <a:solidFill>
                  <a:schemeClr val="tx2">
                    <a:lumMod val="75000"/>
                  </a:schemeClr>
                </a:solidFill>
              </a:rPr>
              <a:t>Što su imenice?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68617" y="373578"/>
            <a:ext cx="10018713" cy="1685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Imenice su vrsta riječi kojima imenujemo bića, stvari i pojave.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3369926" y="1591057"/>
            <a:ext cx="1423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BIĆA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6495086" y="1556107"/>
            <a:ext cx="1423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STVARI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9384750" y="1587129"/>
            <a:ext cx="1674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POJAVE</a:t>
            </a:r>
          </a:p>
        </p:txBody>
      </p:sp>
      <p:sp>
        <p:nvSpPr>
          <p:cNvPr id="8" name="Strelica dolje 7"/>
          <p:cNvSpPr/>
          <p:nvPr/>
        </p:nvSpPr>
        <p:spPr>
          <a:xfrm>
            <a:off x="3918565" y="2144304"/>
            <a:ext cx="326571" cy="587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trelica dolje 8"/>
          <p:cNvSpPr/>
          <p:nvPr/>
        </p:nvSpPr>
        <p:spPr>
          <a:xfrm>
            <a:off x="10036078" y="2125657"/>
            <a:ext cx="265613" cy="606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trelica dolje 9"/>
          <p:cNvSpPr/>
          <p:nvPr/>
        </p:nvSpPr>
        <p:spPr>
          <a:xfrm>
            <a:off x="7043725" y="2075225"/>
            <a:ext cx="326571" cy="5878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TekstniOkvir 11"/>
          <p:cNvSpPr txBox="1"/>
          <p:nvPr/>
        </p:nvSpPr>
        <p:spPr>
          <a:xfrm>
            <a:off x="2155371" y="3934802"/>
            <a:ext cx="1567543" cy="1815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2155370" y="3876371"/>
            <a:ext cx="1567543" cy="1815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3685155" y="2827709"/>
            <a:ext cx="1567543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b="1" dirty="0"/>
              <a:t>čovjek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cvijet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vuk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Matija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Tanja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pas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stablo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6807176" y="2827709"/>
            <a:ext cx="1567543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b="1" dirty="0"/>
              <a:t>kuća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prozor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torba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olovka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knjiga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naočale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škare</a:t>
            </a:r>
          </a:p>
        </p:txBody>
      </p:sp>
      <p:sp>
        <p:nvSpPr>
          <p:cNvPr id="16" name="TekstniOkvir 15"/>
          <p:cNvSpPr txBox="1"/>
          <p:nvPr/>
        </p:nvSpPr>
        <p:spPr>
          <a:xfrm>
            <a:off x="9811638" y="2770450"/>
            <a:ext cx="20048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2400" b="1" dirty="0"/>
              <a:t>kiša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grmljavina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magla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vjetar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rosa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inje</a:t>
            </a:r>
          </a:p>
          <a:p>
            <a:pPr>
              <a:lnSpc>
                <a:spcPct val="150000"/>
              </a:lnSpc>
            </a:pPr>
            <a:r>
              <a:rPr lang="hr-HR" sz="2400" b="1" dirty="0"/>
              <a:t>snijeg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788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25"/>
    </mc:Choice>
    <mc:Fallback xmlns="">
      <p:transition spd="slow" advTm="732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8" grpId="0" animBg="1"/>
      <p:bldP spid="9" grpId="0" animBg="1"/>
      <p:bldP spid="10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056708" y="483326"/>
            <a:ext cx="3984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Promotri riječi: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3627121" y="1368420"/>
            <a:ext cx="220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</a:rPr>
              <a:t>Višnja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7638813" y="1411963"/>
            <a:ext cx="220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>
                <a:solidFill>
                  <a:schemeClr val="accent1">
                    <a:lumMod val="75000"/>
                  </a:schemeClr>
                </a:solidFill>
              </a:rPr>
              <a:t>višnja</a:t>
            </a:r>
          </a:p>
        </p:txBody>
      </p:sp>
      <p:pic>
        <p:nvPicPr>
          <p:cNvPr id="1028" name="Picture 4" descr="Cherry11 - Cherries Clipart - Cherry Cartoon Clipart, HD Png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230" y="2327536"/>
            <a:ext cx="3593312" cy="29498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rtoon woman. Vector clip art ... | Stock vector | Colourb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558" y="2187153"/>
            <a:ext cx="1787962" cy="36582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niOkvir 7"/>
          <p:cNvSpPr txBox="1"/>
          <p:nvPr/>
        </p:nvSpPr>
        <p:spPr>
          <a:xfrm>
            <a:off x="7352213" y="5571913"/>
            <a:ext cx="3004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>
                <a:solidFill>
                  <a:schemeClr val="accent1">
                    <a:lumMod val="75000"/>
                  </a:schemeClr>
                </a:solidFill>
              </a:rPr>
              <a:t>opća imenica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2769304" y="5638546"/>
            <a:ext cx="3923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>
                <a:solidFill>
                  <a:schemeClr val="accent1">
                    <a:lumMod val="75000"/>
                  </a:schemeClr>
                </a:solidFill>
              </a:rPr>
              <a:t>vlastita imenica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41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22"/>
    </mc:Choice>
    <mc:Fallback xmlns="">
      <p:transition spd="slow" advTm="505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4644663" y="346605"/>
            <a:ext cx="3703637" cy="108198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91240B29-F687-4F45-9708-019B960494DF}">
              <a14:hiddenLine xmlns:a14="http://schemas.microsoft.com/office/drawing/2010/main" w="2857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4400" dirty="0">
                <a:solidFill>
                  <a:schemeClr val="accent1">
                    <a:lumMod val="75000"/>
                  </a:schemeClr>
                </a:solidFill>
              </a:rPr>
              <a:t>IMENICE</a:t>
            </a:r>
          </a:p>
        </p:txBody>
      </p:sp>
      <p:sp>
        <p:nvSpPr>
          <p:cNvPr id="4" name="Oval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033226" y="2266867"/>
            <a:ext cx="2597150" cy="64452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3200" dirty="0">
                <a:solidFill>
                  <a:schemeClr val="bg1"/>
                </a:solidFill>
              </a:rPr>
              <a:t>ROD</a:t>
            </a:r>
          </a:p>
        </p:txBody>
      </p:sp>
      <p:sp>
        <p:nvSpPr>
          <p:cNvPr id="5" name="Oval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48300" y="2266867"/>
            <a:ext cx="2892425" cy="6445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3200" dirty="0">
                <a:solidFill>
                  <a:schemeClr val="bg1"/>
                </a:solidFill>
              </a:rPr>
              <a:t>BROJ</a:t>
            </a:r>
          </a:p>
        </p:txBody>
      </p:sp>
      <p:sp>
        <p:nvSpPr>
          <p:cNvPr id="6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044022" y="3442025"/>
            <a:ext cx="2611437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MUŠKI ROD</a:t>
            </a:r>
          </a:p>
        </p:txBody>
      </p:sp>
      <p:sp>
        <p:nvSpPr>
          <p:cNvPr id="7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018939" y="4512711"/>
            <a:ext cx="2611437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ŽENSKI ROD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4160430" y="1213256"/>
            <a:ext cx="751203" cy="937574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hr-HR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7995081" y="1213256"/>
            <a:ext cx="706437" cy="1017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0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044022" y="5684104"/>
            <a:ext cx="2867611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8575" algn="ctr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wrap="square"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SREDNJI ROD</a:t>
            </a:r>
          </a:p>
        </p:txBody>
      </p:sp>
      <p:sp>
        <p:nvSpPr>
          <p:cNvPr id="11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488793" y="3418049"/>
            <a:ext cx="2611437" cy="649188"/>
          </a:xfrm>
          <a:prstGeom prst="ellipse">
            <a:avLst/>
          </a:prstGeom>
          <a:solidFill>
            <a:srgbClr val="00FFCC"/>
          </a:solidFill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JEDNINA</a:t>
            </a:r>
          </a:p>
        </p:txBody>
      </p:sp>
      <p:sp>
        <p:nvSpPr>
          <p:cNvPr id="12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701518" y="4606554"/>
            <a:ext cx="2611437" cy="649188"/>
          </a:xfrm>
          <a:prstGeom prst="ellipse">
            <a:avLst/>
          </a:prstGeom>
          <a:solidFill>
            <a:srgbClr val="00FFCC"/>
          </a:solidFill>
          <a:ln w="2857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MNOŽINA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91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33"/>
    </mc:Choice>
    <mc:Fallback xmlns="">
      <p:transition spd="slow" advTm="225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3691074" y="595089"/>
            <a:ext cx="5256983" cy="108198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91240B29-F687-4F45-9708-019B960494DF}">
              <a14:hiddenLine xmlns:a14="http://schemas.microsoft.com/office/drawing/2010/main" w="2857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  <a:flatTx/>
          </a:bodyPr>
          <a:lstStyle/>
          <a:p>
            <a:pPr algn="ctr"/>
            <a:r>
              <a:rPr lang="hr-HR" altLang="sr-Latn-RS" sz="4400" dirty="0">
                <a:solidFill>
                  <a:schemeClr val="accent1">
                    <a:lumMod val="75000"/>
                  </a:schemeClr>
                </a:solidFill>
              </a:rPr>
              <a:t>ROD IMENICA</a:t>
            </a:r>
          </a:p>
        </p:txBody>
      </p:sp>
      <p:sp>
        <p:nvSpPr>
          <p:cNvPr id="6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95828" y="2906124"/>
            <a:ext cx="2611437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MUŠKI ROD</a:t>
            </a:r>
          </a:p>
        </p:txBody>
      </p:sp>
      <p:sp>
        <p:nvSpPr>
          <p:cNvPr id="7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013846" y="2906124"/>
            <a:ext cx="2611437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ŽENSKI ROD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3315472" y="1621973"/>
            <a:ext cx="751203" cy="937574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hr-HR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8360841" y="1541959"/>
            <a:ext cx="706437" cy="1017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0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31864" y="2849011"/>
            <a:ext cx="2867611" cy="6491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8575" algn="ctr">
            <a:noFill/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</p:spPr>
        <p:txBody>
          <a:bodyPr wrap="square"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SREDNJI ROD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6417809" y="1819469"/>
            <a:ext cx="9116" cy="887141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2438197" y="3612930"/>
            <a:ext cx="17545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/>
              <a:t>OVAJ</a:t>
            </a:r>
          </a:p>
          <a:p>
            <a:r>
              <a:rPr lang="hr-HR" sz="2800" dirty="0"/>
              <a:t>pas</a:t>
            </a:r>
          </a:p>
          <a:p>
            <a:r>
              <a:rPr lang="hr-HR" sz="2800" dirty="0"/>
              <a:t>stol</a:t>
            </a:r>
          </a:p>
          <a:p>
            <a:r>
              <a:rPr lang="hr-HR" sz="2800" dirty="0"/>
              <a:t>mačak</a:t>
            </a:r>
          </a:p>
          <a:p>
            <a:r>
              <a:rPr lang="hr-HR" sz="2800" dirty="0"/>
              <a:t>film</a:t>
            </a:r>
          </a:p>
          <a:p>
            <a:r>
              <a:rPr lang="hr-HR" sz="2800" dirty="0"/>
              <a:t>Mjesec</a:t>
            </a:r>
          </a:p>
          <a:p>
            <a:r>
              <a:rPr lang="hr-HR" sz="2800" dirty="0"/>
              <a:t>Mario</a:t>
            </a:r>
          </a:p>
        </p:txBody>
      </p:sp>
      <p:sp>
        <p:nvSpPr>
          <p:cNvPr id="14" name="TekstniOkvir 13"/>
          <p:cNvSpPr txBox="1"/>
          <p:nvPr/>
        </p:nvSpPr>
        <p:spPr>
          <a:xfrm>
            <a:off x="5870734" y="3612929"/>
            <a:ext cx="17545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chemeClr val="accent1">
                    <a:lumMod val="75000"/>
                  </a:schemeClr>
                </a:solidFill>
              </a:rPr>
              <a:t>OVA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mama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škola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mačka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Venera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Lara</a:t>
            </a:r>
          </a:p>
          <a:p>
            <a:r>
              <a:rPr lang="hr-HR" sz="2800" dirty="0">
                <a:solidFill>
                  <a:schemeClr val="accent1">
                    <a:lumMod val="75000"/>
                  </a:schemeClr>
                </a:solidFill>
              </a:rPr>
              <a:t>bilježnica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9303271" y="3579526"/>
            <a:ext cx="17545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solidFill>
                  <a:srgbClr val="198EB3"/>
                </a:solidFill>
              </a:rPr>
              <a:t>OVO</a:t>
            </a:r>
          </a:p>
          <a:p>
            <a:r>
              <a:rPr lang="hr-HR" sz="2800" dirty="0">
                <a:solidFill>
                  <a:srgbClr val="198EB3"/>
                </a:solidFill>
              </a:rPr>
              <a:t>Sunce</a:t>
            </a:r>
          </a:p>
          <a:p>
            <a:r>
              <a:rPr lang="hr-HR" sz="2800" dirty="0">
                <a:solidFill>
                  <a:srgbClr val="198EB3"/>
                </a:solidFill>
              </a:rPr>
              <a:t>pismo</a:t>
            </a:r>
          </a:p>
          <a:p>
            <a:r>
              <a:rPr lang="hr-HR" sz="2800" dirty="0">
                <a:solidFill>
                  <a:srgbClr val="198EB3"/>
                </a:solidFill>
              </a:rPr>
              <a:t>dijete</a:t>
            </a:r>
          </a:p>
          <a:p>
            <a:r>
              <a:rPr lang="hr-HR" sz="2800" dirty="0">
                <a:solidFill>
                  <a:srgbClr val="198EB3"/>
                </a:solidFill>
              </a:rPr>
              <a:t>nebo</a:t>
            </a:r>
          </a:p>
          <a:p>
            <a:r>
              <a:rPr lang="hr-HR" sz="2800" dirty="0">
                <a:solidFill>
                  <a:srgbClr val="198EB3"/>
                </a:solidFill>
              </a:rPr>
              <a:t>pile</a:t>
            </a:r>
          </a:p>
          <a:p>
            <a:r>
              <a:rPr lang="hr-HR" sz="2800" dirty="0">
                <a:solidFill>
                  <a:srgbClr val="198EB3"/>
                </a:solidFill>
              </a:rPr>
              <a:t>ravnalo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23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79"/>
    </mc:Choice>
    <mc:Fallback xmlns="">
      <p:transition spd="slow" advTm="588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2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3769451" y="283171"/>
            <a:ext cx="5270047" cy="108198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91240B29-F687-4F45-9708-019B960494DF}">
              <a14:hiddenLine xmlns:a14="http://schemas.microsoft.com/office/drawing/2010/main" w="28575" algn="ctr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  <a:flatTx/>
          </a:bodyPr>
          <a:lstStyle/>
          <a:p>
            <a:pPr algn="ctr"/>
            <a:r>
              <a:rPr lang="hr-HR" altLang="sr-Latn-RS" sz="4400" dirty="0">
                <a:solidFill>
                  <a:schemeClr val="accent1">
                    <a:lumMod val="75000"/>
                  </a:schemeClr>
                </a:solidFill>
              </a:rPr>
              <a:t>BROJ IMENICA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4160430" y="1252444"/>
            <a:ext cx="751203" cy="937574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hr-HR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7995081" y="1213256"/>
            <a:ext cx="706437" cy="10175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r-HR"/>
          </a:p>
        </p:txBody>
      </p:sp>
      <p:sp>
        <p:nvSpPr>
          <p:cNvPr id="11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649696" y="2376936"/>
            <a:ext cx="2611437" cy="649188"/>
          </a:xfrm>
          <a:prstGeom prst="ellipse">
            <a:avLst/>
          </a:prstGeom>
          <a:solidFill>
            <a:srgbClr val="00FFCC"/>
          </a:solidFill>
          <a:ln w="28575" algn="ctr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JEDNINA</a:t>
            </a:r>
          </a:p>
        </p:txBody>
      </p:sp>
      <p:sp>
        <p:nvSpPr>
          <p:cNvPr id="12" name="Oval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25861" y="2448307"/>
            <a:ext cx="2611437" cy="649188"/>
          </a:xfrm>
          <a:prstGeom prst="ellipse">
            <a:avLst/>
          </a:prstGeom>
          <a:solidFill>
            <a:srgbClr val="00FFCC"/>
          </a:solidFill>
          <a:ln w="2857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CC"/>
            </a:extrusionClr>
            <a:contourClr>
              <a:srgbClr val="00FF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algn="ctr"/>
            <a:r>
              <a:rPr lang="hr-HR" altLang="sr-Latn-RS" sz="2400" dirty="0">
                <a:solidFill>
                  <a:schemeClr val="bg1"/>
                </a:solidFill>
              </a:rPr>
              <a:t>MNOŽINA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374595" y="3247379"/>
            <a:ext cx="1754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čovjek</a:t>
            </a:r>
          </a:p>
          <a:p>
            <a:r>
              <a:rPr lang="hr-HR" sz="2800" dirty="0"/>
              <a:t>stol</a:t>
            </a:r>
          </a:p>
          <a:p>
            <a:r>
              <a:rPr lang="hr-HR" sz="2800" dirty="0"/>
              <a:t>pas</a:t>
            </a:r>
          </a:p>
          <a:p>
            <a:r>
              <a:rPr lang="hr-HR" sz="2800" dirty="0"/>
              <a:t>zvijezda</a:t>
            </a:r>
          </a:p>
          <a:p>
            <a:r>
              <a:rPr lang="hr-HR" sz="2800" dirty="0"/>
              <a:t>zmaj</a:t>
            </a:r>
          </a:p>
          <a:p>
            <a:r>
              <a:rPr lang="hr-HR" sz="2800" dirty="0"/>
              <a:t>školjka</a:t>
            </a:r>
          </a:p>
          <a:p>
            <a:r>
              <a:rPr lang="hr-HR" sz="2800" dirty="0"/>
              <a:t>gumica</a:t>
            </a:r>
          </a:p>
          <a:p>
            <a:endParaRPr lang="hr-HR" sz="2800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8348299" y="3247379"/>
            <a:ext cx="17545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ljudi</a:t>
            </a:r>
          </a:p>
          <a:p>
            <a:r>
              <a:rPr lang="hr-HR" sz="2800" dirty="0"/>
              <a:t>stolovi</a:t>
            </a:r>
          </a:p>
          <a:p>
            <a:r>
              <a:rPr lang="hr-HR" sz="2800" dirty="0"/>
              <a:t>psi</a:t>
            </a:r>
          </a:p>
          <a:p>
            <a:r>
              <a:rPr lang="hr-HR" sz="2800" dirty="0"/>
              <a:t>zvijezde</a:t>
            </a:r>
          </a:p>
          <a:p>
            <a:r>
              <a:rPr lang="hr-HR" sz="2800" dirty="0"/>
              <a:t>zmajevi</a:t>
            </a:r>
          </a:p>
          <a:p>
            <a:r>
              <a:rPr lang="hr-HR" sz="2800" dirty="0"/>
              <a:t>školjke</a:t>
            </a:r>
          </a:p>
          <a:p>
            <a:r>
              <a:rPr lang="hr-HR" sz="2800" dirty="0"/>
              <a:t>gumice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764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596"/>
    </mc:Choice>
    <mc:Fallback xmlns="">
      <p:transition spd="slow" advTm="385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9" grpId="0" animBg="1"/>
      <p:bldP spid="11" grpId="0" animBg="1"/>
      <p:bldP spid="12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403565" y="1162594"/>
            <a:ext cx="8164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>
                <a:solidFill>
                  <a:schemeClr val="accent1">
                    <a:lumMod val="75000"/>
                  </a:schemeClr>
                </a:solidFill>
              </a:rPr>
              <a:t>Zadanoj imenici u množini odredite rod.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2403566" y="2164079"/>
            <a:ext cx="377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zvona</a:t>
            </a:r>
            <a:r>
              <a:rPr lang="hr-HR" sz="3600" dirty="0">
                <a:solidFill>
                  <a:schemeClr val="accent1">
                    <a:lumMod val="75000"/>
                  </a:schemeClr>
                </a:solidFill>
              </a:rPr>
              <a:t> – množina – </a:t>
            </a:r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2403566" y="3165564"/>
            <a:ext cx="3226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psi</a:t>
            </a:r>
            <a:r>
              <a:rPr lang="hr-HR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3600" dirty="0">
                <a:solidFill>
                  <a:schemeClr val="accent1">
                    <a:lumMod val="75000"/>
                  </a:schemeClr>
                </a:solidFill>
              </a:rPr>
              <a:t>– množina –</a:t>
            </a:r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2403566" y="4167049"/>
            <a:ext cx="4127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kravate</a:t>
            </a:r>
            <a:r>
              <a:rPr lang="hr-HR" sz="3600" dirty="0">
                <a:solidFill>
                  <a:schemeClr val="accent1">
                    <a:lumMod val="75000"/>
                  </a:schemeClr>
                </a:solidFill>
              </a:rPr>
              <a:t> – množina – </a:t>
            </a:r>
            <a:endParaRPr lang="hr-H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6054272" y="2164078"/>
            <a:ext cx="251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srednji rod 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5453380" y="3165562"/>
            <a:ext cx="251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muški rod 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6283234" y="416704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>
                <a:solidFill>
                  <a:schemeClr val="tx2">
                    <a:lumMod val="75000"/>
                  </a:schemeClr>
                </a:solidFill>
              </a:rPr>
              <a:t>ženski rod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93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164"/>
    </mc:Choice>
    <mc:Fallback xmlns="">
      <p:transition spd="slow" advTm="711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048FD03-E590-4574-95FE-B1FF12472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615" y="1518082"/>
            <a:ext cx="4135606" cy="5061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lipsasti oblačić 4">
            <a:extLst>
              <a:ext uri="{FF2B5EF4-FFF2-40B4-BE49-F238E27FC236}">
                <a16:creationId xmlns:a16="http://schemas.microsoft.com/office/drawing/2014/main" id="{238D10AC-EDDA-4F03-8EE5-C65D7361433C}"/>
              </a:ext>
            </a:extLst>
          </p:cNvPr>
          <p:cNvSpPr/>
          <p:nvPr/>
        </p:nvSpPr>
        <p:spPr>
          <a:xfrm>
            <a:off x="2364377" y="300447"/>
            <a:ext cx="4767943" cy="4976947"/>
          </a:xfrm>
          <a:prstGeom prst="wedgeEllipseCallout">
            <a:avLst>
              <a:gd name="adj1" fmla="val 89692"/>
              <a:gd name="adj2" fmla="val 98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/>
              <a:t> Domaći uradak je odmoriti se, družiti s ukućanima i igrati se promatrajući bića, stvari i pojave koje vas okružuju.</a:t>
            </a:r>
          </a:p>
          <a:p>
            <a:pPr algn="ctr"/>
            <a:endParaRPr lang="hr-H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905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58"/>
    </mc:Choice>
    <mc:Fallback xmlns="">
      <p:transition spd="slow" advTm="391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5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6.2|7.7|0.6|0.5|0.8|0.5|0.5|0.7|0.4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|1.5|20|2.7|4|1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3|2.9|0.8|1.7|0.5|3.9|1.1|1.1|3.8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2|0.7|0.8|0.8|0.5|0.7|0.5|3.7|1.1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8|1.3|0.7|8.2|0.7|5.6|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6.8|40.7|1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2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Crveno-ljubičast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92</TotalTime>
  <Words>169</Words>
  <Application>Microsoft Office PowerPoint</Application>
  <PresentationFormat>Široki zaslon</PresentationFormat>
  <Paragraphs>91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Paralaksa</vt:lpstr>
      <vt:lpstr>Rod i broj imenica</vt:lpstr>
      <vt:lpstr>Što su imenice?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 i broj imenica</dc:title>
  <dc:creator>Ksenija Petrlin Jurić</dc:creator>
  <cp:lastModifiedBy>Ksenija Petrlin Jurić</cp:lastModifiedBy>
  <cp:revision>11</cp:revision>
  <dcterms:created xsi:type="dcterms:W3CDTF">2020-04-23T21:43:24Z</dcterms:created>
  <dcterms:modified xsi:type="dcterms:W3CDTF">2022-03-06T19:05:06Z</dcterms:modified>
</cp:coreProperties>
</file>