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comments+xml" PartName="/ppt/comments/comment4.xml"/>
  <Override ContentType="application/vnd.openxmlformats-officedocument.presentationml.comments+xml" PartName="/ppt/comments/comment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5143500" cx="9144000"/>
  <p:notesSz cx="6858000" cy="9144000"/>
  <p:embeddedFontLst>
    <p:embeddedFont>
      <p:font typeface="Amatic SC"/>
      <p:regular r:id="rId18"/>
      <p:bold r:id="rId19"/>
    </p:embeddedFont>
    <p:embeddedFont>
      <p:font typeface="Source Code Pro"/>
      <p:regular r:id="rId20"/>
      <p:bold r:id="rId21"/>
      <p:italic r:id="rId22"/>
      <p:boldItalic r:id="rId23"/>
    </p:embeddedFont>
    <p:embeddedFont>
      <p:font typeface="Comfortaa"/>
      <p:regular r:id="rId24"/>
      <p:bold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Author clrIdx="0" id="0" initials="" lastIdx="5" name="Ruzica Ambrus-Kis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SourceCodePro-regular.fntdata"/><Relationship Id="rId22" Type="http://schemas.openxmlformats.org/officeDocument/2006/relationships/font" Target="fonts/SourceCodePro-italic.fntdata"/><Relationship Id="rId21" Type="http://schemas.openxmlformats.org/officeDocument/2006/relationships/font" Target="fonts/SourceCodePro-bold.fntdata"/><Relationship Id="rId24" Type="http://schemas.openxmlformats.org/officeDocument/2006/relationships/font" Target="fonts/Comfortaa-regular.fntdata"/><Relationship Id="rId23" Type="http://schemas.openxmlformats.org/officeDocument/2006/relationships/font" Target="fonts/SourceCodePro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25" Type="http://schemas.openxmlformats.org/officeDocument/2006/relationships/font" Target="fonts/Comfortaa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font" Target="fonts/AmaticSC-bold.fntdata"/><Relationship Id="rId18" Type="http://schemas.openxmlformats.org/officeDocument/2006/relationships/font" Target="fonts/AmaticSC-regular.fntdata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1" dt="2020-04-29T06:02:57.840">
    <p:pos x="196" y="184"/>
    <p:text>u skladbi koju ćeš čuti... probaj se obraćati u jednini
i poravnala sam ti ove broje i slova...</p:tex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2" dt="2020-04-29T06:05:32.590">
    <p:pos x="196" y="773"/>
    <p:text>nakon opisa svih tih značajki bilo bi lijepo pitati ih bi li voljeli živjeti u razdoblju romantizma? što mogu i danas ostvariti od toga u svom životu, a što ne žele...
Odmah će ponovno pročitati i možda nešto i zapamatiti...</p:text>
  </p:cm>
</p:cmLst>
</file>

<file path=ppt/comments/comment3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3" dt="2020-04-29T06:06:46.551">
    <p:pos x="196" y="773"/>
    <p:text>ovdje bi možda mogli dobiti zadatak: istraži koja je danas razlika između glazbene škole, konzervatorija i akademije glazbe?</p:text>
  </p:cm>
  <p:cm authorId="0" idx="4" dt="2020-04-29T06:08:07.605">
    <p:pos x="196" y="873"/>
    <p:text>zadatak: pošalji fotografiju tebi danas najljepše operne kuće i koncertne dvorane: 
P.S. ne zanemarite Kinu i Arapske emirate...</p:text>
  </p:cm>
</p:cmLst>
</file>

<file path=ppt/comments/comment4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5" dt="2020-04-29T06:09:47.323">
    <p:pos x="196" y="184"/>
    <p:text>zadatak: Usporedi život zvijezda pozornice: Liszta i tvojeg omiljenog izvođača glazbe...
Istakni i zajedničke značajke....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753b9b65c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753b9b65c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753b9b65c2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753b9b65c2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753b9b65c2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753b9b65c2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753b9b65c2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753b9b65c2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753b9b65c2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753b9b65c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753b9b65c2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753b9b65c2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753b9b65c2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753b9b65c2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753b9b65c2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753b9b65c2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753b9b65c2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753b9b65c2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753b9b65c2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753b9b65c2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youtube.com/watch?v=RIz3klPET3o&amp;t=4s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Relationship Id="rId4" Type="http://schemas.openxmlformats.org/officeDocument/2006/relationships/hyperlink" Target="https://forms.gle/VWYvBSjWV6cPtv2MA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comments" Target="../comments/comment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Relationship Id="rId4" Type="http://schemas.openxmlformats.org/officeDocument/2006/relationships/hyperlink" Target="https://www.youtube.com/watch?v=1trE3ms3AGo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jpg"/><Relationship Id="rId4" Type="http://schemas.openxmlformats.org/officeDocument/2006/relationships/hyperlink" Target="https://www.youtube.com/watch?v=hKILwVH_MdM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Relationship Id="rId4" Type="http://schemas.openxmlformats.org/officeDocument/2006/relationships/hyperlink" Target="https://www.youtube.com/watch?v=QRF4DruNVwM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comments" Target="../comments/comment2.xml"/><Relationship Id="rId4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g"/><Relationship Id="rId4" Type="http://schemas.openxmlformats.org/officeDocument/2006/relationships/image" Target="../media/image1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comments" Target="../comments/comment3.xml"/><Relationship Id="rId4" Type="http://schemas.openxmlformats.org/officeDocument/2006/relationships/image" Target="../media/image5.jpg"/><Relationship Id="rId5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comments" Target="../comments/comment4.xml"/><Relationship Id="rId4" Type="http://schemas.openxmlformats.org/officeDocument/2006/relationships/image" Target="../media/image7.jpg"/><Relationship Id="rId5" Type="http://schemas.openxmlformats.org/officeDocument/2006/relationships/image" Target="../media/image9.jpg"/><Relationship Id="rId6" Type="http://schemas.openxmlformats.org/officeDocument/2006/relationships/image" Target="../media/image2.jpg"/><Relationship Id="rId7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ROMANTIZAM</a:t>
            </a:r>
            <a:endParaRPr/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FFF2CC"/>
                </a:solidFill>
              </a:rPr>
              <a:t>1820. - 1914.</a:t>
            </a:r>
            <a:endParaRPr sz="3600">
              <a:solidFill>
                <a:srgbClr val="FFF2CC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CE5CD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/>
              <a:t>Edvard grieg: U pećini gorskog kralja, romantička suita</a:t>
            </a:r>
            <a:endParaRPr sz="33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11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https://www.youtube.com/watch?v=RIz3klPET3o&amp;t=4s</a:t>
            </a:r>
            <a:endParaRPr sz="3300">
              <a:solidFill>
                <a:srgbClr val="000000"/>
              </a:solidFill>
            </a:endParaRPr>
          </a:p>
        </p:txBody>
      </p:sp>
      <p:sp>
        <p:nvSpPr>
          <p:cNvPr id="120" name="Google Shape;120;p2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mfortaa"/>
                <a:ea typeface="Comfortaa"/>
                <a:cs typeface="Comfortaa"/>
                <a:sym typeface="Comfortaa"/>
              </a:rPr>
              <a:t>Poslušaj skladbu i odgovori na pitanje.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mfortaa"/>
                <a:ea typeface="Comfortaa"/>
                <a:cs typeface="Comfortaa"/>
                <a:sym typeface="Comfortaa"/>
              </a:rPr>
              <a:t>Postoji li priča iza ove glazbe?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                                     </a:t>
            </a:r>
            <a:r>
              <a:rPr lang="en-GB" sz="13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Riješi zadatak u google formsu i pošalji</a:t>
            </a:r>
            <a:endParaRPr sz="13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                                               </a:t>
            </a:r>
            <a:r>
              <a:rPr b="0" lang="en-GB" sz="1100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https://forms.gle/VWYvBSjWV6cPtv2MA</a:t>
            </a:r>
            <a:endParaRPr b="0" sz="11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1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CE5CD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 skladbi koju ćeš čuti odredi:</a:t>
            </a:r>
            <a:endParaRPr/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AutoNum type="arabicPeriod"/>
            </a:pPr>
            <a:r>
              <a:rPr lang="en-GB">
                <a:latin typeface="Comfortaa"/>
                <a:ea typeface="Comfortaa"/>
                <a:cs typeface="Comfortaa"/>
                <a:sym typeface="Comfortaa"/>
              </a:rPr>
              <a:t>izvođački sastav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AutoNum type="arabicPeriod"/>
            </a:pPr>
            <a:r>
              <a:rPr lang="en-GB">
                <a:latin typeface="Comfortaa"/>
                <a:ea typeface="Comfortaa"/>
                <a:cs typeface="Comfortaa"/>
                <a:sym typeface="Comfortaa"/>
              </a:rPr>
              <a:t>glazbenu vrstu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AutoNum type="arabicPeriod"/>
            </a:pPr>
            <a:r>
              <a:rPr lang="en-GB">
                <a:latin typeface="Comfortaa"/>
                <a:ea typeface="Comfortaa"/>
                <a:cs typeface="Comfortaa"/>
                <a:sym typeface="Comfortaa"/>
              </a:rPr>
              <a:t>opiši melodiju glavne teme: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AutoNum type="alphaLcParenR"/>
            </a:pPr>
            <a:r>
              <a:rPr lang="en-GB">
                <a:latin typeface="Comfortaa"/>
                <a:ea typeface="Comfortaa"/>
                <a:cs typeface="Comfortaa"/>
                <a:sym typeface="Comfortaa"/>
              </a:rPr>
              <a:t>dugačka i pjevna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AutoNum type="alphaLcParenR"/>
            </a:pPr>
            <a:r>
              <a:rPr lang="en-GB">
                <a:latin typeface="Comfortaa"/>
                <a:ea typeface="Comfortaa"/>
                <a:cs typeface="Comfortaa"/>
                <a:sym typeface="Comfortaa"/>
              </a:rPr>
              <a:t>kratka ili skokovita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AutoNum type="alphaLcParenR"/>
            </a:pPr>
            <a:r>
              <a:rPr lang="en-GB">
                <a:latin typeface="Comfortaa"/>
                <a:ea typeface="Comfortaa"/>
                <a:cs typeface="Comfortaa"/>
                <a:sym typeface="Comfortaa"/>
              </a:rPr>
              <a:t>prvi put je donose violine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AutoNum type="alphaLcParenR"/>
            </a:pPr>
            <a:r>
              <a:rPr lang="en-GB">
                <a:latin typeface="Comfortaa"/>
                <a:ea typeface="Comfortaa"/>
                <a:cs typeface="Comfortaa"/>
                <a:sym typeface="Comfortaa"/>
              </a:rPr>
              <a:t>prvi put je donose violončela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4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mfortaa"/>
                <a:ea typeface="Comfortaa"/>
                <a:cs typeface="Comfortaa"/>
                <a:sym typeface="Comfortaa"/>
              </a:rPr>
              <a:t>4. U kakvom bi se filmu koristila/koristio tim stavkom Brahmsove simfonije: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Comfortaa"/>
              <a:buAutoNum type="alphaLcParenR"/>
            </a:pPr>
            <a:r>
              <a:rPr lang="en-GB">
                <a:latin typeface="Comfortaa"/>
                <a:ea typeface="Comfortaa"/>
                <a:cs typeface="Comfortaa"/>
                <a:sym typeface="Comfortaa"/>
              </a:rPr>
              <a:t>crtanom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AutoNum type="alphaLcParenR"/>
            </a:pPr>
            <a:r>
              <a:rPr lang="en-GB">
                <a:latin typeface="Comfortaa"/>
                <a:ea typeface="Comfortaa"/>
                <a:cs typeface="Comfortaa"/>
                <a:sym typeface="Comfortaa"/>
              </a:rPr>
              <a:t>znanstveno-fantastičnom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AutoNum type="alphaLcParenR"/>
            </a:pPr>
            <a:r>
              <a:rPr lang="en-GB">
                <a:latin typeface="Comfortaa"/>
                <a:ea typeface="Comfortaa"/>
                <a:cs typeface="Comfortaa"/>
                <a:sym typeface="Comfortaa"/>
              </a:rPr>
              <a:t>komediji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AutoNum type="alphaLcParenR"/>
            </a:pPr>
            <a:r>
              <a:rPr lang="en-GB">
                <a:latin typeface="Comfortaa"/>
                <a:ea typeface="Comfortaa"/>
                <a:cs typeface="Comfortaa"/>
                <a:sym typeface="Comfortaa"/>
              </a:rPr>
              <a:t>ljubavnom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AutoNum type="alphaLcParenR"/>
            </a:pPr>
            <a:r>
              <a:rPr lang="en-GB">
                <a:latin typeface="Comfortaa"/>
                <a:ea typeface="Comfortaa"/>
                <a:cs typeface="Comfortaa"/>
                <a:sym typeface="Comfortaa"/>
              </a:rPr>
              <a:t>kriminalističkom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rgbClr val="FFFFFF"/>
                </a:solidFill>
              </a:rPr>
              <a:t>Johannes Brahms: Simfonija br.3, op. 90 3. Stavak: pocco allegretto</a:t>
            </a:r>
            <a:endParaRPr sz="23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1100" u="sng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https://www.youtube.com/watch?v=1trE3ms3AGo</a:t>
            </a:r>
            <a:endParaRPr sz="23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Značajke romantizma</a:t>
            </a:r>
            <a:endParaRPr/>
          </a:p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mfortaa"/>
              <a:buChar char="-"/>
            </a:pPr>
            <a:r>
              <a:rPr lang="en-GB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u</a:t>
            </a:r>
            <a:r>
              <a:rPr lang="en-GB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mjetnički stil 19. stoljeća</a:t>
            </a:r>
            <a:endParaRPr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mfortaa"/>
              <a:buChar char="-"/>
            </a:pPr>
            <a:r>
              <a:rPr lang="en-GB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značajke: emocije, mašta i individualizam</a:t>
            </a:r>
            <a:endParaRPr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mfortaa"/>
              <a:buChar char="-"/>
            </a:pPr>
            <a:r>
              <a:rPr lang="en-GB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buntovni pokret mladih - protiv uvriježenih i strogih pravila društvenog ponašanja</a:t>
            </a:r>
            <a:endParaRPr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mfortaa"/>
              <a:buChar char="-"/>
            </a:pPr>
            <a:r>
              <a:rPr lang="en-GB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sloboda izražavanja osjećaja</a:t>
            </a:r>
            <a:endParaRPr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mfortaa"/>
              <a:buChar char="-"/>
            </a:pPr>
            <a:r>
              <a:rPr lang="en-GB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osjećaji koji ih pokreću: čežnja, bol, patnja, usamljenost, nemir, česte promjene raspoloženja, nestalnost i bezizlaznost…</a:t>
            </a:r>
            <a:endParaRPr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FCE5CD"/>
                </a:solidFill>
                <a:latin typeface="Comfortaa"/>
                <a:ea typeface="Comfortaa"/>
                <a:cs typeface="Comfortaa"/>
                <a:sym typeface="Comfortaa"/>
              </a:rPr>
              <a:t>Frederic Chopin: </a:t>
            </a:r>
            <a:r>
              <a:rPr b="1" i="1" lang="en-GB" sz="1200">
                <a:solidFill>
                  <a:srgbClr val="FCE5CD"/>
                </a:solidFill>
                <a:latin typeface="Comfortaa"/>
                <a:ea typeface="Comfortaa"/>
                <a:cs typeface="Comfortaa"/>
                <a:sym typeface="Comfortaa"/>
              </a:rPr>
              <a:t>Minutni valcer</a:t>
            </a:r>
            <a:r>
              <a:rPr b="1" lang="en-GB" sz="1200">
                <a:solidFill>
                  <a:srgbClr val="FCE5CD"/>
                </a:solidFill>
                <a:latin typeface="Comfortaa"/>
                <a:ea typeface="Comfortaa"/>
                <a:cs typeface="Comfortaa"/>
                <a:sym typeface="Comfortaa"/>
              </a:rPr>
              <a:t>, op. 64 br. 1</a:t>
            </a:r>
            <a:endParaRPr b="1" sz="1200">
              <a:solidFill>
                <a:srgbClr val="FCE5CD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100" u="sng">
                <a:solidFill>
                  <a:srgbClr val="FCE5CD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https://www.youtube.com/watch?v=hKILwVH_MdM</a:t>
            </a:r>
            <a:endParaRPr>
              <a:solidFill>
                <a:srgbClr val="FCE5CD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CE5CD"/>
                </a:solidFill>
              </a:rPr>
              <a:t>Još malo značajki...</a:t>
            </a:r>
            <a:endParaRPr>
              <a:solidFill>
                <a:srgbClr val="FCE5CD"/>
              </a:solidFill>
            </a:endParaRPr>
          </a:p>
        </p:txBody>
      </p:sp>
      <p:sp>
        <p:nvSpPr>
          <p:cNvPr id="81" name="Google Shape;81;p17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mfortaa"/>
              <a:buChar char="-"/>
            </a:pPr>
            <a:r>
              <a:rPr lang="en-GB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skladaju onda kada osjete nadahuće i unutarnju potrebu za stvaranjem</a:t>
            </a:r>
            <a:endParaRPr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mfortaa"/>
              <a:buChar char="-"/>
            </a:pPr>
            <a:r>
              <a:rPr lang="en-GB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smatraju se drugačijima od ostalih...vole osamu i nitko ih ne razumije…</a:t>
            </a:r>
            <a:endParaRPr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mfortaa"/>
              <a:buChar char="-"/>
            </a:pPr>
            <a:r>
              <a:rPr lang="en-GB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privlače ih maštovite priče, egzotični krajevi, nestvarni događaji i pustolovine, pokazuju interes za prošlost</a:t>
            </a:r>
            <a:endParaRPr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mfortaa"/>
              <a:buChar char="-"/>
            </a:pPr>
            <a:r>
              <a:rPr lang="en-GB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kao posljedica Francuske revolucije stvara se osjećaj nacionalnog identiteta</a:t>
            </a:r>
            <a:endParaRPr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mfortaa"/>
              <a:buChar char="-"/>
            </a:pPr>
            <a:r>
              <a:rPr b="1" lang="en-GB" sz="1300">
                <a:solidFill>
                  <a:srgbClr val="FCE5CD"/>
                </a:solidFill>
                <a:latin typeface="Comfortaa"/>
                <a:ea typeface="Comfortaa"/>
                <a:cs typeface="Comfortaa"/>
                <a:sym typeface="Comfortaa"/>
              </a:rPr>
              <a:t>Bedrich Smetana: Vltava</a:t>
            </a:r>
            <a:endParaRPr b="1" i="1" sz="1300">
              <a:solidFill>
                <a:srgbClr val="FCE5CD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-GB" sz="1100" u="sng">
                <a:solidFill>
                  <a:srgbClr val="FFF2CC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https://www.youtube.com/watch?v=QRF4DruNVwM</a:t>
            </a:r>
            <a:endParaRPr b="1">
              <a:solidFill>
                <a:srgbClr val="FFF2CC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19 stoljeće je doba industrijske revolucije otkriće parnog stoja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Fonografa - aparat za snimanje zvuka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Prestaju skladati po narudžbi ostaviti trag za buduće genrarcije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Nosilac kulture građanstvo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Glazba postaje dostupna svima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Osnivanje orkestara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Kućno muziciranje javljaju se nove vrste glasovrska minijatura  i solo pjesma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Amaterski zborovi, orkestri glazbene škole glazbeni konzervTPORIJI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PROGRAMNA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4">
            <a:alphaModFix/>
          </a:blip>
          <a:stretch>
            <a:fillRect/>
          </a:stretch>
        </a:blip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>
            <p:ph type="title"/>
          </p:nvPr>
        </p:nvSpPr>
        <p:spPr>
          <a:xfrm>
            <a:off x="311700" y="246575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 još samo malo...</a:t>
            </a:r>
            <a:endParaRPr/>
          </a:p>
        </p:txBody>
      </p:sp>
      <p:sp>
        <p:nvSpPr>
          <p:cNvPr id="87" name="Google Shape;87;p18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- snažni osjećaji - pjevne melodije</a:t>
            </a:r>
            <a:endParaRPr b="1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- dramatski i lirski ulomci nizali su se jedan za drugim stvarajući dojam nestalnosti i nemira</a:t>
            </a:r>
            <a:endParaRPr b="1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- </a:t>
            </a:r>
            <a:r>
              <a:rPr b="1" lang="en-GB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s</a:t>
            </a:r>
            <a:r>
              <a:rPr b="1" lang="en-GB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kladateljima je cilj ostaviti trag u svijetu… ostaviti dio sebe budućim generacijama.</a:t>
            </a:r>
            <a:endParaRPr b="1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- nosilac kulture postaje građanstvo i glazba postaje dostupna  svima</a:t>
            </a:r>
            <a:endParaRPr b="1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-GB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- klavir - najpopularnije glazbalo </a:t>
            </a:r>
            <a:r>
              <a:rPr b="1" lang="en-GB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romantizma</a:t>
            </a:r>
            <a:endParaRPr b="1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6B26B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/>
              <a:t>otkrića</a:t>
            </a:r>
            <a:endParaRPr/>
          </a:p>
        </p:txBody>
      </p:sp>
      <p:sp>
        <p:nvSpPr>
          <p:cNvPr id="93" name="Google Shape;93;p19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Comfortaa"/>
                <a:ea typeface="Comfortaa"/>
                <a:cs typeface="Comfortaa"/>
                <a:sym typeface="Comfortaa"/>
              </a:rPr>
              <a:t>INDUSTRIJSKA REVOLUCIJA - otkriće parnog stroja</a:t>
            </a:r>
            <a:endParaRPr sz="1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9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Comfortaa"/>
                <a:ea typeface="Comfortaa"/>
                <a:cs typeface="Comfortaa"/>
                <a:sym typeface="Comfortaa"/>
              </a:rPr>
              <a:t>Fonograf - aparat za snimanje zvuka</a:t>
            </a:r>
            <a:endParaRPr sz="1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5" name="Google Shape;9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5050" y="2037500"/>
            <a:ext cx="3219876" cy="253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4075" y="2064901"/>
            <a:ext cx="3255647" cy="2656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7B7B7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novosti</a:t>
            </a:r>
            <a:endParaRPr/>
          </a:p>
        </p:txBody>
      </p:sp>
      <p:sp>
        <p:nvSpPr>
          <p:cNvPr id="102" name="Google Shape;102;p20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Comfortaa"/>
              <a:buChar char="-"/>
            </a:pPr>
            <a:r>
              <a:rPr lang="en-GB" sz="1600">
                <a:latin typeface="Comfortaa"/>
                <a:ea typeface="Comfortaa"/>
                <a:cs typeface="Comfortaa"/>
                <a:sym typeface="Comfortaa"/>
              </a:rPr>
              <a:t>osnivaju se brojni </a:t>
            </a:r>
            <a:r>
              <a:rPr lang="en-GB" sz="1600">
                <a:latin typeface="Comfortaa"/>
                <a:ea typeface="Comfortaa"/>
                <a:cs typeface="Comfortaa"/>
                <a:sym typeface="Comfortaa"/>
              </a:rPr>
              <a:t>amaterski zborovi i orkestri</a:t>
            </a:r>
            <a:endParaRPr sz="1600">
              <a:latin typeface="Comfortaa"/>
              <a:ea typeface="Comfortaa"/>
              <a:cs typeface="Comfortaa"/>
              <a:sym typeface="Comforta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Comfortaa"/>
              <a:buChar char="-"/>
            </a:pPr>
            <a:r>
              <a:rPr lang="en-GB" sz="1600">
                <a:latin typeface="Comfortaa"/>
                <a:ea typeface="Comfortaa"/>
                <a:cs typeface="Comfortaa"/>
                <a:sym typeface="Comfortaa"/>
              </a:rPr>
              <a:t>osnivaju se glazbene škole i konzervatoriji </a:t>
            </a:r>
            <a:r>
              <a:rPr lang="en-GB" sz="1600">
                <a:latin typeface="Comfortaa"/>
                <a:ea typeface="Comfortaa"/>
                <a:cs typeface="Comfortaa"/>
                <a:sym typeface="Comfortaa"/>
              </a:rPr>
              <a:t>glazbe</a:t>
            </a:r>
            <a:endParaRPr sz="1600">
              <a:latin typeface="Comfortaa"/>
              <a:ea typeface="Comfortaa"/>
              <a:cs typeface="Comfortaa"/>
              <a:sym typeface="Comforta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Comfortaa"/>
              <a:buChar char="-"/>
            </a:pPr>
            <a:r>
              <a:rPr lang="en-GB" sz="1600">
                <a:latin typeface="Comfortaa"/>
                <a:ea typeface="Comfortaa"/>
                <a:cs typeface="Comfortaa"/>
                <a:sym typeface="Comfortaa"/>
              </a:rPr>
              <a:t>otvaraju se brojne koncertne dvorane i operne </a:t>
            </a:r>
            <a:r>
              <a:rPr lang="en-GB" sz="1600">
                <a:latin typeface="Comfortaa"/>
                <a:ea typeface="Comfortaa"/>
                <a:cs typeface="Comfortaa"/>
                <a:sym typeface="Comfortaa"/>
              </a:rPr>
              <a:t>kuće</a:t>
            </a:r>
            <a:endParaRPr sz="1600"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omfortaa"/>
              <a:buChar char="-"/>
            </a:pPr>
            <a:r>
              <a:rPr lang="en-GB" sz="900">
                <a:latin typeface="Comfortaa"/>
                <a:ea typeface="Comfortaa"/>
                <a:cs typeface="Comfortaa"/>
                <a:sym typeface="Comfortaa"/>
              </a:rPr>
              <a:t>Bečka koncertna dvorana - Wiener Musikverein                                        Najstarija operna kuća u Napulju - Teatro San Carlo</a:t>
            </a:r>
            <a:endParaRPr sz="9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3" name="Google Shape;10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0450" y="2415725"/>
            <a:ext cx="4234714" cy="204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34700" y="2415725"/>
            <a:ext cx="2720666" cy="2040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A2C4C9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Virtuozi - zvijezde </a:t>
            </a:r>
            <a:r>
              <a:rPr lang="en-GB"/>
              <a:t>pozornica</a:t>
            </a:r>
            <a:endParaRPr/>
          </a:p>
        </p:txBody>
      </p:sp>
      <p:sp>
        <p:nvSpPr>
          <p:cNvPr id="110" name="Google Shape;110;p2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mfortaa"/>
                <a:ea typeface="Comfortaa"/>
                <a:cs typeface="Comfortaa"/>
                <a:sym typeface="Comfortaa"/>
              </a:rPr>
              <a:t>Izvođači briljantne tehnike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000">
                <a:latin typeface="Comfortaa"/>
                <a:ea typeface="Comfortaa"/>
                <a:cs typeface="Comfortaa"/>
                <a:sym typeface="Comfortaa"/>
              </a:rPr>
              <a:t>                                      </a:t>
            </a:r>
            <a:r>
              <a:rPr lang="en-GB" sz="1000">
                <a:latin typeface="Comfortaa"/>
                <a:ea typeface="Comfortaa"/>
                <a:cs typeface="Comfortaa"/>
                <a:sym typeface="Comfortaa"/>
              </a:rPr>
              <a:t>Niccolo Paganini </a:t>
            </a:r>
            <a:r>
              <a:rPr lang="en-GB">
                <a:latin typeface="Comfortaa"/>
                <a:ea typeface="Comfortaa"/>
                <a:cs typeface="Comfortaa"/>
                <a:sym typeface="Comfortaa"/>
              </a:rPr>
              <a:t>                                      </a:t>
            </a:r>
            <a:r>
              <a:rPr lang="en-GB" sz="1000">
                <a:latin typeface="Comfortaa"/>
                <a:ea typeface="Comfortaa"/>
                <a:cs typeface="Comfortaa"/>
                <a:sym typeface="Comfortaa"/>
              </a:rPr>
              <a:t>Frederic Chopin</a:t>
            </a:r>
            <a:endParaRPr sz="10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000">
                <a:latin typeface="Comfortaa"/>
                <a:ea typeface="Comfortaa"/>
                <a:cs typeface="Comfortaa"/>
                <a:sym typeface="Comfortaa"/>
              </a:rPr>
              <a:t>Franz Liszt </a:t>
            </a:r>
            <a:r>
              <a:rPr lang="en-GB">
                <a:latin typeface="Comfortaa"/>
                <a:ea typeface="Comfortaa"/>
                <a:cs typeface="Comfortaa"/>
                <a:sym typeface="Comfortaa"/>
              </a:rPr>
              <a:t>                                                        </a:t>
            </a:r>
            <a:r>
              <a:rPr lang="en-GB" sz="1000">
                <a:latin typeface="Comfortaa"/>
                <a:ea typeface="Comfortaa"/>
                <a:cs typeface="Comfortaa"/>
                <a:sym typeface="Comfortaa"/>
              </a:rPr>
              <a:t>Franjo Krežma</a:t>
            </a:r>
            <a:endParaRPr sz="10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11" name="Google Shape;11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68375" y="1732050"/>
            <a:ext cx="1097975" cy="127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42950" y="870800"/>
            <a:ext cx="1354674" cy="1828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7250" y="3250675"/>
            <a:ext cx="1445575" cy="161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01475" y="3005700"/>
            <a:ext cx="1217824" cy="1655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