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D931CD-4CB2-413E-B27F-A3A2E3557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F6E81C7-387B-4935-9AE4-F126FCCE3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933A7DC-BA79-41C5-A915-6C1B51B05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325FDC6-77C7-4021-830E-225E82A9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0968E85-4A1E-4E6D-91FA-9FD519D57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915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D8462B-6FFB-44F4-BEE9-2C9211F94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01A3977-BD85-44FC-B8B7-627414726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3B397C3-8FF9-4368-B955-D324FDAEA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73FA7FA-D3E2-4B4F-BBB2-3DBDD91C0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D7F82B0-A81F-46AC-BB73-D0517597C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084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947EE1EF-282F-41DB-B3B4-C31618ECA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3550C0F-AB3E-45BD-A27C-8290F4513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F9C851E-6BA5-4148-9CC3-A53CFB83E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F3F5C9A-87CC-4E50-935E-3E08D5467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3E93B76-A10E-4164-B7C1-E87D64022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080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F4BC91-06BB-47DA-9D9A-9AA2E3B79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72A0878-328F-459E-B89F-8BE3D9BD1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621379C-AE30-4F91-9AA7-BF2FB016B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1F07B6B-4D26-4F80-A865-00EB764F6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61D809C-9412-43AA-9AE2-7DB5AA111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217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BE5FBD-1180-48B7-A38F-AB8B2518E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CFB8426-D6F3-450D-A315-90ABAFDEA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7704D3C-0350-4CCC-8E0F-8D34C90D4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A7A8845-4069-4945-B53D-793C24753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383FA97-2716-4973-A3DE-D36DB9E3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762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9FA012-9257-44EA-B57C-9D96D16C9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96EC0BF-474B-4776-BB8E-20E94F69D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4D6F30D-EA58-41C4-A032-4FEBF9D08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A0DAD8E-91D2-4861-B393-AB2E97FB6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E841D87-9FC1-4FA8-8DEB-59CC088F4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BCA11B6-FDB3-4CEB-91E1-C7C108EF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727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671B8D-3272-4586-8A00-2D5FCAE27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F5FE2CE-6CD0-4A73-8CFF-7A6B8A4F2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CECC1AF-A8D2-45E0-8FC9-0549D3EB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2C801652-7F2A-4471-B105-2D7DF1E53F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49FD1C4-7B50-4509-827B-1DF8EE45A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726DE2FC-5E15-45AE-9DB9-6A49FCDED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2FD52377-2CE3-4A02-AB34-5E9506656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26BABDE-86C4-4323-8358-3C13422D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901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F684EEE-6F50-48E7-971F-C63242D2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CDB69BD9-5C50-41C1-BB05-411A020E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C283063-BADD-4711-8972-D742217B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A483538-7676-42CB-9B6E-967A5DE1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049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972C02CF-D3F8-49B4-92F8-8F1832023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ACB8D329-F05C-45BB-B547-5DFB06653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94A0CB2-4769-48EE-B929-908AE70EC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830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239DD4-2DBC-46C4-9EBA-98663FFF4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2BA391-51EC-48CC-A383-AE4301412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CF2FF6C-5C70-4DE5-BB04-E6761E798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78587D0-0101-4BEC-B6CA-CA83488DF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02F2E47-0B7C-4360-8C83-25296E5B4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B689C82-6B56-4F14-A05C-5CC825691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006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B2B7C8-56B7-4312-B2D4-187CF33DD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0F3CB71E-E64E-456C-95B9-59EFD35B5E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8AAF501-B4DA-4167-9BDB-3F93541F6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A413016-F903-4DF9-ACDD-C29CCE8DC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3E0B9E5-7081-44C4-8010-B9562302D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04EA211-EC61-403D-9F24-3E5FFCB9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781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8969B236-0945-4A6E-8031-517F051A7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AAAC9B6-F106-4BB0-A117-F6B44587B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E17ACC8-FBC2-4CCA-83C3-117A34703E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6E9F-80B5-4CCD-8649-602F2B1B2DED}" type="datetimeFigureOut">
              <a:rPr lang="hr-HR" smtClean="0"/>
              <a:t>2.2.2020.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6C13A9D-1924-424C-A758-6E9DCC3B1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B9ADA00-D1F2-4DB9-9464-513D3C7AE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E6D28-C13E-4932-880E-3BCD607436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399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236A4F-FD3D-4DDE-ADAB-2544D8963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2445" y="3640254"/>
            <a:ext cx="5319433" cy="2076333"/>
          </a:xfrm>
        </p:spPr>
        <p:txBody>
          <a:bodyPr anchor="t">
            <a:normAutofit/>
          </a:bodyPr>
          <a:lstStyle/>
          <a:p>
            <a:pPr algn="l"/>
            <a:r>
              <a:rPr lang="hr-HR" sz="4800"/>
              <a:t>Ruđer Bošković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DA14E5B-5D0C-4829-8C92-CAF97E62A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2446" y="2668075"/>
            <a:ext cx="5319431" cy="972180"/>
          </a:xfrm>
        </p:spPr>
        <p:txBody>
          <a:bodyPr anchor="b">
            <a:normAutofit/>
          </a:bodyPr>
          <a:lstStyle/>
          <a:p>
            <a:pPr algn="l"/>
            <a:r>
              <a:rPr lang="hr-HR" sz="2000" b="1"/>
              <a:t>(1711. - 1787.)</a:t>
            </a:r>
            <a:endParaRPr lang="hr-HR" sz="2000"/>
          </a:p>
          <a:p>
            <a:pPr algn="l"/>
            <a:endParaRPr lang="hr-HR" sz="2000"/>
          </a:p>
        </p:txBody>
      </p:sp>
      <p:sp>
        <p:nvSpPr>
          <p:cNvPr id="25" name="Freeform: Shape 20">
            <a:extLst>
              <a:ext uri="{FF2B5EF4-FFF2-40B4-BE49-F238E27FC236}">
                <a16:creationId xmlns:a16="http://schemas.microsoft.com/office/drawing/2014/main" id="{2C6334C2-F73F-4B3B-A626-DD5F69DF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5C77FB0-436D-4F6C-9CC0-F1E88DEFC23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04"/>
          <a:stretch/>
        </p:blipFill>
        <p:spPr bwMode="auto">
          <a:xfrm>
            <a:off x="20" y="10"/>
            <a:ext cx="5234499" cy="621061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375078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A4F209C-C20E-4FA7-B241-1EF4F8D19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4564234-45B0-4ED8-A9E2-199C00173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424DD38-381F-4AB5-8B9D-56738A524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bg1">
                    <a:lumMod val="95000"/>
                    <a:lumOff val="5000"/>
                  </a:schemeClr>
                </a:solidFill>
              </a:rPr>
              <a:t>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E81A01B-1811-4995-957A-D71587D1B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406"/>
            <a:ext cx="10515600" cy="4065986"/>
          </a:xfrm>
        </p:spPr>
        <p:txBody>
          <a:bodyPr anchor="ctr">
            <a:normAutofit/>
          </a:bodyPr>
          <a:lstStyle/>
          <a:p>
            <a:r>
              <a:rPr lang="hr-HR" sz="2000" dirty="0"/>
              <a:t>U raspravi </a:t>
            </a:r>
            <a:r>
              <a:rPr lang="hr-HR" sz="2000" i="1" dirty="0"/>
              <a:t>De </a:t>
            </a:r>
            <a:r>
              <a:rPr lang="hr-HR" sz="2000" i="1" dirty="0" err="1"/>
              <a:t>aestu</a:t>
            </a:r>
            <a:r>
              <a:rPr lang="hr-HR" sz="2000" i="1" dirty="0"/>
              <a:t> </a:t>
            </a:r>
            <a:r>
              <a:rPr lang="hr-HR" sz="2000" i="1" dirty="0" err="1"/>
              <a:t>maris</a:t>
            </a:r>
            <a:r>
              <a:rPr lang="hr-HR" sz="2000" dirty="0"/>
              <a:t> (1747.) prvi među matematičarima govori o </a:t>
            </a:r>
            <a:r>
              <a:rPr lang="hr-HR" sz="2000" dirty="0" err="1"/>
              <a:t>neeuklidskoj</a:t>
            </a:r>
            <a:r>
              <a:rPr lang="hr-HR" sz="2000" dirty="0"/>
              <a:t> geometriji, u kojoj se s krivuljama radi </a:t>
            </a:r>
            <a:r>
              <a:rPr lang="hr-HR" sz="2000" dirty="0" err="1"/>
              <a:t>jednakokao</a:t>
            </a:r>
            <a:r>
              <a:rPr lang="hr-HR" sz="2000" dirty="0"/>
              <a:t> i s pravcima, te predlaže geometriju s tri i više prostornih i jednom vremenskom veličinom, koja se i danas upotrebljava.</a:t>
            </a:r>
          </a:p>
          <a:p>
            <a:endParaRPr lang="hr-HR" sz="2000" dirty="0"/>
          </a:p>
        </p:txBody>
      </p:sp>
      <p:pic>
        <p:nvPicPr>
          <p:cNvPr id="5" name="Slika 4" descr="Slika na kojoj se prikazuje tekst, hrana&#10;&#10;Opis je automatski generiran">
            <a:extLst>
              <a:ext uri="{FF2B5EF4-FFF2-40B4-BE49-F238E27FC236}">
                <a16:creationId xmlns:a16="http://schemas.microsoft.com/office/drawing/2014/main" id="{0FF70752-BDBF-4A1F-98D2-40B9366E4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107643"/>
            <a:ext cx="2362200" cy="316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12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4F209C-C20E-4FA7-B241-1EF4F8D19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4564234-45B0-4ED8-A9E2-199C00173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44CA66E-5E17-495E-9F89-D4FB7DA62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bg1">
                    <a:lumMod val="95000"/>
                    <a:lumOff val="5000"/>
                  </a:schemeClr>
                </a:solidFill>
              </a:rPr>
              <a:t>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E86A5F5-50F5-47F8-866A-6E936C413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406"/>
            <a:ext cx="10515600" cy="4065986"/>
          </a:xfrm>
        </p:spPr>
        <p:txBody>
          <a:bodyPr anchor="ctr">
            <a:normAutofit/>
          </a:bodyPr>
          <a:lstStyle/>
          <a:p>
            <a:r>
              <a:rPr lang="hr-HR" sz="2000" dirty="0"/>
              <a:t>U raspravi </a:t>
            </a:r>
            <a:r>
              <a:rPr lang="hr-HR" sz="2000" i="1" dirty="0"/>
              <a:t>De </a:t>
            </a:r>
            <a:r>
              <a:rPr lang="hr-HR" sz="2000" i="1" dirty="0" err="1"/>
              <a:t>continuitatis</a:t>
            </a:r>
            <a:r>
              <a:rPr lang="hr-HR" sz="2000" i="1" dirty="0"/>
              <a:t> lege</a:t>
            </a:r>
            <a:r>
              <a:rPr lang="hr-HR" sz="2000" dirty="0"/>
              <a:t> (</a:t>
            </a:r>
            <a:r>
              <a:rPr lang="hr-HR" sz="2000" i="1" dirty="0"/>
              <a:t>O zakonu neprekinutosti</a:t>
            </a:r>
            <a:r>
              <a:rPr lang="hr-HR" sz="2000" dirty="0"/>
              <a:t>), objavljenoj 1754., poštujući prednost prirodnih brojeva barem u formalnom smislu, istaknuo je i neprekidnost realnih brojeva, pa čak i obostrano jednoznačnu korespondenciju skupa realnih brojeva i geometrijskog linearnog kontinuuma točaka. Zaključio je da u tradicionalnom smislu postoji diskretni skup prirodnih brojeva, ali da to što postoji takav skup ne znači da ne postoje i </a:t>
            </a:r>
            <a:r>
              <a:rPr lang="hr-HR" sz="2000" dirty="0" err="1"/>
              <a:t>međubrojevi</a:t>
            </a:r>
            <a:r>
              <a:rPr lang="hr-HR" sz="2000" dirty="0"/>
              <a:t>. Bošković je vjerovao da zakon neprekinutosti vrijedi bez iznimke i za sve promjene u prirodi.</a:t>
            </a:r>
          </a:p>
          <a:p>
            <a:endParaRPr lang="hr-HR" sz="2000" dirty="0"/>
          </a:p>
        </p:txBody>
      </p:sp>
      <p:pic>
        <p:nvPicPr>
          <p:cNvPr id="5" name="Slika 4" descr="Slika na kojoj se prikazuje tekst&#10;&#10;Opis je automatski generiran">
            <a:extLst>
              <a:ext uri="{FF2B5EF4-FFF2-40B4-BE49-F238E27FC236}">
                <a16:creationId xmlns:a16="http://schemas.microsoft.com/office/drawing/2014/main" id="{82FA764C-6748-493E-97BC-24FBD7F00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599" y="233104"/>
            <a:ext cx="2085975" cy="269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519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C052EA-05E2-403D-965E-52D1BFFA2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96CDAA5-7400-49ED-BCBA-A6E18BAB8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474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Slavno ime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C1936B8-2FFB-4F78-8388-B8C282B8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E870547-141C-482C-A61B-6A85BA0CC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00579"/>
            <a:ext cx="5097779" cy="4076383"/>
          </a:xfrm>
        </p:spPr>
        <p:txBody>
          <a:bodyPr anchor="ctr">
            <a:normAutofit/>
          </a:bodyPr>
          <a:lstStyle/>
          <a:p>
            <a:r>
              <a:rPr lang="hr-HR" sz="2000" dirty="0"/>
              <a:t>U Zagrebu je 1950. godine osnovan Institut za znanstvena istraživanja na području atomske fizike, koji je na prijedlog hrvatskog fizičara Ivana Supeka dobio ime Ruđera Boškovića. Astronomsko društvo u Beogradu nazvano je po njemu, kao i jedan krater na Mjesecu. Biskupijska klasična gimnazija u Dubrovniku također nosi Boškovićevo ime.</a:t>
            </a:r>
          </a:p>
          <a:p>
            <a:pPr marL="0" indent="0">
              <a:buNone/>
            </a:pPr>
            <a:endParaRPr lang="hr-HR" sz="2000" dirty="0"/>
          </a:p>
          <a:p>
            <a:endParaRPr lang="hr-HR" sz="2000" dirty="0"/>
          </a:p>
        </p:txBody>
      </p:sp>
      <p:pic>
        <p:nvPicPr>
          <p:cNvPr id="6" name="Rezervirano mjesto sadržaja 5" descr="Slika na kojoj se prikazuje trava, na otvorenom, zgrada, kuća&#10;&#10;Opis je automatski generiran">
            <a:extLst>
              <a:ext uri="{FF2B5EF4-FFF2-40B4-BE49-F238E27FC236}">
                <a16:creationId xmlns:a16="http://schemas.microsoft.com/office/drawing/2014/main" id="{6C81D423-D3B1-49F9-BFF5-DB2668A3379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080" y="2686050"/>
            <a:ext cx="5128720" cy="2143125"/>
          </a:xfrm>
        </p:spPr>
      </p:pic>
    </p:spTree>
    <p:extLst>
      <p:ext uri="{BB962C8B-B14F-4D97-AF65-F5344CB8AC3E}">
        <p14:creationId xmlns:p14="http://schemas.microsoft.com/office/powerpoint/2010/main" val="41217007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3D33086-55A7-4081-A160-A4F1A8A6F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Podrijetlo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C01251-BE6C-4A34-95F2-9BE06AE4E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571750"/>
            <a:ext cx="10515598" cy="3605212"/>
          </a:xfrm>
        </p:spPr>
        <p:txBody>
          <a:bodyPr>
            <a:normAutofit/>
          </a:bodyPr>
          <a:lstStyle/>
          <a:p>
            <a:r>
              <a:rPr lang="hr-HR" sz="2000" dirty="0">
                <a:solidFill>
                  <a:srgbClr val="FFFFFF"/>
                </a:solidFill>
              </a:rPr>
              <a:t>Ruđer Bošković rođen je u obitelji koja potječe iz sela Orahovi Dol u Popovu polju, u Hercegovini. Ruđer Josip Bošković rodio se 11. svibnja 1711. u Dubrovniku, a umro je 13. veljače 1787. u Milanu od akutne upale pluća.</a:t>
            </a:r>
          </a:p>
          <a:p>
            <a:pPr marL="0" indent="0">
              <a:buNone/>
            </a:pPr>
            <a:endParaRPr lang="hr-HR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59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EF085B8-A2C0-4A6F-B663-CCC56F3CD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13">
            <a:extLst>
              <a:ext uri="{FF2B5EF4-FFF2-40B4-BE49-F238E27FC236}">
                <a16:creationId xmlns:a16="http://schemas.microsoft.com/office/drawing/2014/main" id="{2658F6D6-96E0-421A-96D6-3DF404008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11">
            <a:extLst>
              <a:ext uri="{FF2B5EF4-FFF2-40B4-BE49-F238E27FC236}">
                <a16:creationId xmlns:a16="http://schemas.microsoft.com/office/drawing/2014/main" id="{3CF62545-93A0-4FD5-9B48-48DCA794C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04BF741-F370-4A35-AE34-36DF3686F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/>
              <a:t>Obrazovanje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C877065-C3DE-4B86-9254-8867622A0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0833"/>
            <a:ext cx="5096934" cy="4166130"/>
          </a:xfrm>
        </p:spPr>
        <p:txBody>
          <a:bodyPr>
            <a:normAutofit/>
          </a:bodyPr>
          <a:lstStyle/>
          <a:p>
            <a:r>
              <a:rPr lang="hr-HR" sz="2000"/>
              <a:t>Već od svoje najranije životne dobi pokazao se kao vrijedan i marljiv učenik te je s 14 godina poslan u Rim na studij. Prije odlaska u Rim pohađao je isusovački Dubrovački kolegij. Bio je vrlo nadaren. Na studiju u Rimu slušao je logiku, fiziku, matematiku i astronomiju. Posebno se pokazao u području graditeljske tehnike, u arheologiji, filozofiji i teologiji.</a:t>
            </a:r>
          </a:p>
          <a:p>
            <a:endParaRPr lang="hr-HR" sz="2000"/>
          </a:p>
        </p:txBody>
      </p:sp>
      <p:pic>
        <p:nvPicPr>
          <p:cNvPr id="6" name="Rezervirano mjesto sadržaja 5" descr="Slika na kojoj se prikazuje zgrada, na otvorenom, kamen, ulica&#10;&#10;Opis je automatski generiran">
            <a:extLst>
              <a:ext uri="{FF2B5EF4-FFF2-40B4-BE49-F238E27FC236}">
                <a16:creationId xmlns:a16="http://schemas.microsoft.com/office/drawing/2014/main" id="{A94C2234-4289-4B41-B8E6-B29DB2A81C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544" y="2017713"/>
            <a:ext cx="4876800" cy="2305050"/>
          </a:xfrm>
        </p:spPr>
      </p:pic>
    </p:spTree>
    <p:extLst>
      <p:ext uri="{BB962C8B-B14F-4D97-AF65-F5344CB8AC3E}">
        <p14:creationId xmlns:p14="http://schemas.microsoft.com/office/powerpoint/2010/main" val="849826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9C052EA-05E2-403D-965E-52D1BFFA2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00AA358-906D-4E00-B7B9-C3082FF2F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4740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bg1"/>
                </a:solidFill>
              </a:rPr>
              <a:t>Važnost matematike</a:t>
            </a:r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C1936B8-2FFB-4F78-8388-B8C282B8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2F8823E-97C5-409B-A3F0-C4460E0B9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00579"/>
            <a:ext cx="5097779" cy="4076383"/>
          </a:xfrm>
        </p:spPr>
        <p:txBody>
          <a:bodyPr anchor="ctr">
            <a:normAutofit/>
          </a:bodyPr>
          <a:lstStyle/>
          <a:p>
            <a:r>
              <a:rPr lang="hr-HR" sz="2000"/>
              <a:t>Mnogim izlaganjima iz matematike Bošković raščlanjuje matematičke pojmove. Uz važno gledište o neprekinutosti i beskonačnosti, kritički se osvrće na različite definicije pravca.</a:t>
            </a:r>
          </a:p>
          <a:p>
            <a:endParaRPr lang="hr-HR" sz="2000"/>
          </a:p>
        </p:txBody>
      </p:sp>
      <p:pic>
        <p:nvPicPr>
          <p:cNvPr id="6" name="Rezervirano mjesto sadržaja 5" descr="Slika na kojoj se prikazuje karta, tekst&#10;&#10;Opis je automatski generiran">
            <a:extLst>
              <a:ext uri="{FF2B5EF4-FFF2-40B4-BE49-F238E27FC236}">
                <a16:creationId xmlns:a16="http://schemas.microsoft.com/office/drawing/2014/main" id="{F6CB5EDE-874B-42BC-857B-729FDDEE3BD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2361977"/>
            <a:ext cx="3418681" cy="3464672"/>
          </a:xfrm>
        </p:spPr>
      </p:pic>
    </p:spTree>
    <p:extLst>
      <p:ext uri="{BB962C8B-B14F-4D97-AF65-F5344CB8AC3E}">
        <p14:creationId xmlns:p14="http://schemas.microsoft.com/office/powerpoint/2010/main" val="2253996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19C052EA-05E2-403D-965E-52D1BFFA2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84DC35C-37CE-4A31-8CB2-693261AAF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4740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bg1"/>
                </a:solidFill>
              </a:rPr>
              <a:t>…</a:t>
            </a:r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4C1936B8-2FFB-4F78-8388-B8C282B8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1B9E55F-4CEB-4ED0-A774-21E1DEE9B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00579"/>
            <a:ext cx="5097779" cy="4076383"/>
          </a:xfrm>
        </p:spPr>
        <p:txBody>
          <a:bodyPr anchor="ctr">
            <a:normAutofit/>
          </a:bodyPr>
          <a:lstStyle/>
          <a:p>
            <a:r>
              <a:rPr lang="hr-HR" sz="2000" dirty="0"/>
              <a:t> Posebno je poznat po geometrijskoj metodi koju je svladao u Rimskom kolegiju. Služio se tom metodom u svim svojim radovima. Rješavao je probleme nebeske mehanike, problem plime i oseke, problem perturbacija Jupitera itd.</a:t>
            </a:r>
          </a:p>
          <a:p>
            <a:endParaRPr lang="hr-HR" sz="2000" dirty="0"/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DD9B2266-820D-41F8-A317-0F6269A7BF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56338" y="2820408"/>
            <a:ext cx="5097462" cy="2636409"/>
          </a:xfrm>
        </p:spPr>
      </p:pic>
    </p:spTree>
    <p:extLst>
      <p:ext uri="{BB962C8B-B14F-4D97-AF65-F5344CB8AC3E}">
        <p14:creationId xmlns:p14="http://schemas.microsoft.com/office/powerpoint/2010/main" val="3112223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9C052EA-05E2-403D-965E-52D1BFFA2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A5455C0-D18B-40BD-A2B7-6D96B053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4740"/>
          </a:xfrm>
        </p:spPr>
        <p:txBody>
          <a:bodyPr>
            <a:normAutofit/>
          </a:bodyPr>
          <a:lstStyle/>
          <a:p>
            <a:endParaRPr lang="hr-HR">
              <a:solidFill>
                <a:schemeClr val="bg1"/>
              </a:solidFill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C1936B8-2FFB-4F78-8388-B8C282B8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2C8CC5F-9C67-4F63-A81A-62C55A3CBD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00579"/>
            <a:ext cx="5097779" cy="4076383"/>
          </a:xfrm>
        </p:spPr>
        <p:txBody>
          <a:bodyPr anchor="ctr">
            <a:normAutofit/>
          </a:bodyPr>
          <a:lstStyle/>
          <a:p>
            <a:r>
              <a:rPr lang="hr-HR" sz="2000" dirty="0"/>
              <a:t>  Boškovićev prvi rad iz matematike </a:t>
            </a:r>
            <a:r>
              <a:rPr lang="hr-HR" sz="2000" i="1" dirty="0" err="1"/>
              <a:t>Trigonometriae</a:t>
            </a:r>
            <a:r>
              <a:rPr lang="hr-HR" sz="2000" i="1" dirty="0"/>
              <a:t> </a:t>
            </a:r>
            <a:r>
              <a:rPr lang="hr-HR" sz="2000" i="1" dirty="0" err="1"/>
              <a:t>sphaericae</a:t>
            </a:r>
            <a:r>
              <a:rPr lang="hr-HR" sz="2000" i="1" dirty="0"/>
              <a:t> </a:t>
            </a:r>
            <a:r>
              <a:rPr lang="hr-HR" sz="2000" i="1" dirty="0" err="1"/>
              <a:t>constructio</a:t>
            </a:r>
            <a:r>
              <a:rPr lang="hr-HR" sz="2000" dirty="0"/>
              <a:t> (</a:t>
            </a:r>
            <a:r>
              <a:rPr lang="hr-HR" sz="2000" i="1" dirty="0"/>
              <a:t>Konstrukcija sferne trigonometrije</a:t>
            </a:r>
            <a:r>
              <a:rPr lang="hr-HR" sz="2000" dirty="0"/>
              <a:t>) objavljen je 1737. godine u Rimu. U tom djelu primjenjuje konstruktivne i grafičke metode u matematici. Grafičko rješavanje problema sferne trigonometrije u tom radu nagovještava stalno Boškovićevo opredjeljenje za konstruktivne i grafičke metode u kasnijim radovima, posebno u radovima o određivanju staza kometa.</a:t>
            </a:r>
          </a:p>
          <a:p>
            <a:endParaRPr lang="hr-HR" sz="2000" dirty="0"/>
          </a:p>
        </p:txBody>
      </p:sp>
      <p:pic>
        <p:nvPicPr>
          <p:cNvPr id="6" name="Rezervirano mjesto sadržaja 5" descr="Slika na kojoj se prikazuje tekst, karta&#10;&#10;Opis je automatski generiran">
            <a:extLst>
              <a:ext uri="{FF2B5EF4-FFF2-40B4-BE49-F238E27FC236}">
                <a16:creationId xmlns:a16="http://schemas.microsoft.com/office/drawing/2014/main" id="{6D069CF5-F345-4C91-9477-3552D4C2E95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630" y="2505076"/>
            <a:ext cx="5619670" cy="3186994"/>
          </a:xfrm>
        </p:spPr>
      </p:pic>
    </p:spTree>
    <p:extLst>
      <p:ext uri="{BB962C8B-B14F-4D97-AF65-F5344CB8AC3E}">
        <p14:creationId xmlns:p14="http://schemas.microsoft.com/office/powerpoint/2010/main" val="1908604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9C052EA-05E2-403D-965E-52D1BFFA2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077088F-A508-4F91-9798-188C6E40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4740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bg1"/>
                </a:solidFill>
              </a:rPr>
              <a:t>…</a:t>
            </a: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C1936B8-2FFB-4F78-8388-B8C282B8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7FC1B1-00F1-4211-9367-6E00A298F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00579"/>
            <a:ext cx="5097779" cy="4076383"/>
          </a:xfrm>
        </p:spPr>
        <p:txBody>
          <a:bodyPr anchor="ctr">
            <a:normAutofit/>
          </a:bodyPr>
          <a:lstStyle/>
          <a:p>
            <a:r>
              <a:rPr lang="hr-HR" sz="2000"/>
              <a:t>U vezi s pojmom neprekinutosti uvijek se navodi pojam beskonačnoga. Bošković se osvrće na taj pojam pa razlaže pitanja beskonačno velikih i beskonačno  malih veličina. </a:t>
            </a:r>
          </a:p>
          <a:p>
            <a:endParaRPr lang="hr-HR" sz="2000"/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9CD315FB-875F-4633-B065-EB4476CA530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338" y="2954433"/>
            <a:ext cx="5097462" cy="2368359"/>
          </a:xfrm>
        </p:spPr>
      </p:pic>
    </p:spTree>
    <p:extLst>
      <p:ext uri="{BB962C8B-B14F-4D97-AF65-F5344CB8AC3E}">
        <p14:creationId xmlns:p14="http://schemas.microsoft.com/office/powerpoint/2010/main" val="547668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9C052EA-05E2-403D-965E-52D1BFFA2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C4F4F32-7BE0-4685-AE66-0442F32DB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4740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bg1"/>
                </a:solidFill>
              </a:rPr>
              <a:t>…</a:t>
            </a: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C1936B8-2FFB-4F78-8388-B8C282B8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B6C345-355D-47D4-BD3F-8382D901D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00579"/>
            <a:ext cx="5097779" cy="4076383"/>
          </a:xfrm>
        </p:spPr>
        <p:txBody>
          <a:bodyPr anchor="ctr">
            <a:normAutofit/>
          </a:bodyPr>
          <a:lstStyle/>
          <a:p>
            <a:r>
              <a:rPr lang="hr-HR" sz="2000"/>
              <a:t>Bošković beskonačno male veličine definira kao promjenljive veličine koje postaju manje od svake, ma kako male, u sebi određene veličine, a beskonačno velikim stvarima one koje mogu premašiti ma kako veliku zadanu veličinu. Smatra da ne postoje konstantno beskonačno male, a ni beskonačno velike veličine, te da uvođenje doslovno beskonačnoga dovodi do apsurda.</a:t>
            </a:r>
          </a:p>
          <a:p>
            <a:endParaRPr lang="hr-HR" sz="2000"/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35629D76-ED6D-4068-A70E-F938F284ED8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338" y="3103436"/>
            <a:ext cx="5097462" cy="2070353"/>
          </a:xfrm>
        </p:spPr>
      </p:pic>
    </p:spTree>
    <p:extLst>
      <p:ext uri="{BB962C8B-B14F-4D97-AF65-F5344CB8AC3E}">
        <p14:creationId xmlns:p14="http://schemas.microsoft.com/office/powerpoint/2010/main" val="2769225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A4F209C-C20E-4FA7-B241-1EF4F8D19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E4564234-45B0-4ED8-A9E2-199C00173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1640371-AC98-4AF4-9CC9-B925D317F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bg1">
                    <a:lumMod val="95000"/>
                    <a:lumOff val="5000"/>
                  </a:schemeClr>
                </a:solidFill>
              </a:rPr>
              <a:t>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1B57A9-9EB5-4324-A50D-E922E2BB1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406"/>
            <a:ext cx="10515600" cy="4065986"/>
          </a:xfrm>
        </p:spPr>
        <p:txBody>
          <a:bodyPr anchor="ctr">
            <a:normAutofit/>
          </a:bodyPr>
          <a:lstStyle/>
          <a:p>
            <a:r>
              <a:rPr lang="hr-HR" sz="2000" dirty="0"/>
              <a:t>Udžbenik koje je izašao 1745. u Rimu u tri izdanja, pod naslovom </a:t>
            </a:r>
            <a:r>
              <a:rPr lang="hr-HR" sz="2000" i="1"/>
              <a:t>Elementorum</a:t>
            </a:r>
            <a:r>
              <a:rPr lang="hr-HR" sz="2000" i="1" dirty="0"/>
              <a:t> </a:t>
            </a:r>
            <a:r>
              <a:rPr lang="hr-HR" sz="2000" i="1"/>
              <a:t>Universae</a:t>
            </a:r>
            <a:r>
              <a:rPr lang="hr-HR" sz="2000" i="1" dirty="0"/>
              <a:t> </a:t>
            </a:r>
            <a:r>
              <a:rPr lang="hr-HR" sz="2000" i="1"/>
              <a:t>Matheseos</a:t>
            </a:r>
            <a:r>
              <a:rPr lang="hr-HR" sz="2000" i="1" dirty="0"/>
              <a:t> </a:t>
            </a:r>
            <a:r>
              <a:rPr lang="hr-HR" sz="2000" dirty="0"/>
              <a:t>(</a:t>
            </a:r>
            <a:r>
              <a:rPr lang="hr-HR" sz="2000" i="1" dirty="0"/>
              <a:t>Elementi sveukupne matematike</a:t>
            </a:r>
            <a:r>
              <a:rPr lang="hr-HR" sz="2000" dirty="0"/>
              <a:t>) predstavlja sustavno izlaganje matematike studentima, sadržava mnoge izvorne ideje i stajališta o pojedinim matematičkim problemima. Prvi svezak obrađuje geometriju, drugi svezak konačnu algebru, a treći dio obrazlaže teoriju </a:t>
            </a:r>
            <a:r>
              <a:rPr lang="hr-HR" sz="2000"/>
              <a:t>čunjosječnica</a:t>
            </a:r>
            <a:r>
              <a:rPr lang="hr-HR" sz="2000" dirty="0"/>
              <a:t>, ali u sklopu sintetičke metode. Bošković je prvi upotrijebio pojam </a:t>
            </a:r>
            <a:r>
              <a:rPr lang="hr-HR" sz="2000"/>
              <a:t>neracijske</a:t>
            </a:r>
            <a:r>
              <a:rPr lang="hr-HR" sz="2000" dirty="0"/>
              <a:t> kružnice za izvođenje svojstava </a:t>
            </a:r>
            <a:r>
              <a:rPr lang="hr-HR" sz="2000"/>
              <a:t>čunjosječnica</a:t>
            </a:r>
            <a:r>
              <a:rPr lang="hr-HR" sz="2000" dirty="0"/>
              <a:t>.</a:t>
            </a:r>
          </a:p>
          <a:p>
            <a:endParaRPr lang="hr-HR" sz="2000" dirty="0"/>
          </a:p>
        </p:txBody>
      </p:sp>
      <p:pic>
        <p:nvPicPr>
          <p:cNvPr id="5" name="Slika 4" descr="Slika na kojoj se prikazuje tekst, hrana, znak&#10;&#10;Opis je automatski generiran">
            <a:extLst>
              <a:ext uri="{FF2B5EF4-FFF2-40B4-BE49-F238E27FC236}">
                <a16:creationId xmlns:a16="http://schemas.microsoft.com/office/drawing/2014/main" id="{4458A283-35DB-490C-924D-A87141BBD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350" y="280620"/>
            <a:ext cx="1851771" cy="266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5284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317</Words>
  <Application>Microsoft Office PowerPoint</Application>
  <PresentationFormat>Široki zaslon</PresentationFormat>
  <Paragraphs>23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sustava Office</vt:lpstr>
      <vt:lpstr>Ruđer Bošković</vt:lpstr>
      <vt:lpstr>Podrijetlo</vt:lpstr>
      <vt:lpstr>Obrazovanje</vt:lpstr>
      <vt:lpstr>Važnost matematike</vt:lpstr>
      <vt:lpstr>…</vt:lpstr>
      <vt:lpstr>PowerPoint prezentacija</vt:lpstr>
      <vt:lpstr>…</vt:lpstr>
      <vt:lpstr>…</vt:lpstr>
      <vt:lpstr>…</vt:lpstr>
      <vt:lpstr>…</vt:lpstr>
      <vt:lpstr>…</vt:lpstr>
      <vt:lpstr>Slavno 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Ruđer Bošković</dc:title>
  <dc:creator>Marijana Matković</dc:creator>
  <cp:lastModifiedBy>Marijana Matković</cp:lastModifiedBy>
  <cp:revision>1</cp:revision>
  <dcterms:created xsi:type="dcterms:W3CDTF">2020-02-02T20:01:21Z</dcterms:created>
  <dcterms:modified xsi:type="dcterms:W3CDTF">2020-02-02T20:05:10Z</dcterms:modified>
</cp:coreProperties>
</file>