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32"/>
  </p:notesMasterIdLst>
  <p:sldIdLst>
    <p:sldId id="279" r:id="rId2"/>
    <p:sldId id="295" r:id="rId3"/>
    <p:sldId id="297" r:id="rId4"/>
    <p:sldId id="314" r:id="rId5"/>
    <p:sldId id="301" r:id="rId6"/>
    <p:sldId id="300" r:id="rId7"/>
    <p:sldId id="309" r:id="rId8"/>
    <p:sldId id="310" r:id="rId9"/>
    <p:sldId id="304" r:id="rId10"/>
    <p:sldId id="271" r:id="rId11"/>
    <p:sldId id="273" r:id="rId12"/>
    <p:sldId id="278" r:id="rId13"/>
    <p:sldId id="265" r:id="rId14"/>
    <p:sldId id="277" r:id="rId15"/>
    <p:sldId id="267" r:id="rId16"/>
    <p:sldId id="268" r:id="rId17"/>
    <p:sldId id="266" r:id="rId18"/>
    <p:sldId id="274" r:id="rId19"/>
    <p:sldId id="305" r:id="rId20"/>
    <p:sldId id="280" r:id="rId21"/>
    <p:sldId id="308" r:id="rId22"/>
    <p:sldId id="312" r:id="rId23"/>
    <p:sldId id="313" r:id="rId24"/>
    <p:sldId id="316" r:id="rId25"/>
    <p:sldId id="315" r:id="rId26"/>
    <p:sldId id="307" r:id="rId27"/>
    <p:sldId id="283" r:id="rId28"/>
    <p:sldId id="285" r:id="rId29"/>
    <p:sldId id="288" r:id="rId30"/>
    <p:sldId id="298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Srednji stil 4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Srednji stil 2 - Isticanj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Srednji stil 4 - Isticanj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B08E32-4B79-4982-A171-8379119A5DAC}" type="datetimeFigureOut">
              <a:rPr lang="hr-HR" smtClean="0"/>
              <a:t>24.5.2020.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66E96-4FE1-4052-8DE6-C02DC25E53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630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66E96-4FE1-4052-8DE6-C02DC25E5387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6865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66E96-4FE1-4052-8DE6-C02DC25E5387}" type="slidenum">
              <a:rPr lang="hr-HR" smtClean="0"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4119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66E96-4FE1-4052-8DE6-C02DC25E5387}" type="slidenum">
              <a:rPr lang="hr-HR" smtClean="0"/>
              <a:t>24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6409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12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195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5850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7836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516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358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761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38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07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9890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436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E3FFCBF-44B4-4428-9021-51EB9D088127}" type="datetimeFigureOut">
              <a:rPr lang="sr-Latn-CS" smtClean="0"/>
              <a:pPr/>
              <a:t>24.5.2020.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422C879-9D66-4BD7-A6F8-18C90648DE00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962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ctrTitle"/>
          </p:nvPr>
        </p:nvSpPr>
        <p:spPr>
          <a:xfrm>
            <a:off x="822960" y="1524776"/>
            <a:ext cx="7543800" cy="29123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4800" dirty="0">
                <a:latin typeface="Arial" panose="020B0604020202020204" pitchFamily="34" charset="0"/>
                <a:cs typeface="Arial" panose="020B0604020202020204" pitchFamily="34" charset="0"/>
              </a:rPr>
              <a:t>Sklonidba imenica</a:t>
            </a:r>
            <a:br>
              <a:rPr lang="hr-HR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- zadatci za vježbanje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 ponavljanje</a:t>
            </a:r>
            <a:endParaRPr lang="hr-H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6372200" y="5949280"/>
            <a:ext cx="19191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Mirjana Lozić, prof.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32658"/>
            <a:ext cx="807249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itchFamily="34" charset="0"/>
                <a:cs typeface="Arial" pitchFamily="34" charset="0"/>
              </a:rPr>
              <a:t>Zaokruži točan oblik nominativa množine zadanih imenica.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N jd.                                         N </a:t>
            </a:r>
            <a:r>
              <a:rPr lang="hr-HR" sz="20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       cvijet                               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cvijetovi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 / cvjetovi 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       svijet                               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svijetovi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 / svjetovi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       lijek                                  lijekovi /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ljekovi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       dio                                   dijelovi /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djelovi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N </a:t>
            </a:r>
            <a:r>
              <a:rPr lang="hr-HR" sz="20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              kratka množina        duga množina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      snijeg             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snijezi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 /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snjezi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snijegovi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 / snjegovi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      brijeg               brijezi / brjezi          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brijegovi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 / bregovi / brjegovi</a:t>
            </a:r>
          </a:p>
          <a:p>
            <a:pPr>
              <a:lnSpc>
                <a:spcPct val="150000"/>
              </a:lnSpc>
            </a:pP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hr-H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lipsa 4"/>
          <p:cNvSpPr/>
          <p:nvPr/>
        </p:nvSpPr>
        <p:spPr>
          <a:xfrm>
            <a:off x="4845280" y="1412776"/>
            <a:ext cx="1022865" cy="50006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ipsa 6"/>
          <p:cNvSpPr/>
          <p:nvPr/>
        </p:nvSpPr>
        <p:spPr>
          <a:xfrm>
            <a:off x="4839275" y="1988840"/>
            <a:ext cx="1022865" cy="50006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lipsa 7"/>
          <p:cNvSpPr/>
          <p:nvPr/>
        </p:nvSpPr>
        <p:spPr>
          <a:xfrm>
            <a:off x="3658918" y="2636912"/>
            <a:ext cx="997852" cy="50006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Elipsa 8"/>
          <p:cNvSpPr/>
          <p:nvPr/>
        </p:nvSpPr>
        <p:spPr>
          <a:xfrm>
            <a:off x="3658918" y="3229426"/>
            <a:ext cx="938954" cy="43945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2411759" y="4783874"/>
            <a:ext cx="988098" cy="50006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accent5"/>
              </a:solidFill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5878974" y="4778609"/>
            <a:ext cx="1213306" cy="50006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accent5"/>
              </a:solidFill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2411761" y="5377206"/>
            <a:ext cx="988097" cy="50006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accent5"/>
              </a:solidFill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5868144" y="5377206"/>
            <a:ext cx="2304256" cy="50006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96002"/>
            <a:ext cx="84964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itchFamily="34" charset="0"/>
                <a:cs typeface="Arial" pitchFamily="34" charset="0"/>
              </a:rPr>
              <a:t>Dopuni rečenice zadanim oblicima imenica.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____________ (dijete, zbirna im.) se igraju u parku.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____________ (čovjek,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su se okupili na trgu.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____________ (momak,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su se natjecali u streljaštvu.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____________ (put,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su bili zameteni snijegom.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U ____________ (rijeka, L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su opasni __________ (vrtlog,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Dolinom teku ____________ (potok,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Kraj njih rastu ____________ (jablan,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___________ (građanin,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Republike Hrvatske uskoro izlaze na izbore.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endParaRPr lang="hr-H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1401906" y="797496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Djeca</a:t>
            </a:r>
          </a:p>
        </p:txBody>
      </p:sp>
      <p:sp>
        <p:nvSpPr>
          <p:cNvPr id="5" name="Pravokutnik 4"/>
          <p:cNvSpPr/>
          <p:nvPr/>
        </p:nvSpPr>
        <p:spPr>
          <a:xfrm>
            <a:off x="1401906" y="1420355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Ljudi</a:t>
            </a:r>
          </a:p>
        </p:txBody>
      </p:sp>
      <p:sp>
        <p:nvSpPr>
          <p:cNvPr id="8" name="Pravokutnik 7"/>
          <p:cNvSpPr/>
          <p:nvPr/>
        </p:nvSpPr>
        <p:spPr>
          <a:xfrm>
            <a:off x="1363728" y="1989346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Momci</a:t>
            </a:r>
          </a:p>
        </p:txBody>
      </p:sp>
      <p:sp>
        <p:nvSpPr>
          <p:cNvPr id="9" name="Pravokutnik 8"/>
          <p:cNvSpPr/>
          <p:nvPr/>
        </p:nvSpPr>
        <p:spPr>
          <a:xfrm>
            <a:off x="1363728" y="2636912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Putovi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1619672" y="3234594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rijeci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5796136" y="3234594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 err="1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vrtlozi</a:t>
            </a:r>
            <a:endParaRPr lang="hr-HR" sz="20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Pravokutnik 11"/>
          <p:cNvSpPr/>
          <p:nvPr/>
        </p:nvSpPr>
        <p:spPr>
          <a:xfrm>
            <a:off x="2912767" y="3811106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potoci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2890885" y="4437112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jablani</a:t>
            </a:r>
          </a:p>
        </p:txBody>
      </p:sp>
      <p:sp>
        <p:nvSpPr>
          <p:cNvPr id="14" name="Pravokutnik 13"/>
          <p:cNvSpPr/>
          <p:nvPr/>
        </p:nvSpPr>
        <p:spPr>
          <a:xfrm>
            <a:off x="1187624" y="5048833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Građani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5536" y="396002"/>
            <a:ext cx="81439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itchFamily="34" charset="0"/>
                <a:cs typeface="Arial" pitchFamily="34" charset="0"/>
              </a:rPr>
              <a:t>Dopuni rečenice zadanim oblicima imenica.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a) ____________ (nos,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i ____________ (uho,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smrzli su nam se od hladnoće.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b) Na jastuku se nalaze četiri ____________ (uho,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c) Cvijeće će uništiti prvi ____________ (mraz,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d) ____________ (jež,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skupljaju otpalo voće.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e) S hrasta padaju ____________ (žir,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f) Mirisni bagremovi ____________ (cvijet,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privlače pčele.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g) Zazelenjeli su se ________________ (brijeg, N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mojega kraja.</a:t>
            </a:r>
          </a:p>
        </p:txBody>
      </p:sp>
      <p:sp>
        <p:nvSpPr>
          <p:cNvPr id="17" name="Pravokutnik 16"/>
          <p:cNvSpPr/>
          <p:nvPr/>
        </p:nvSpPr>
        <p:spPr>
          <a:xfrm>
            <a:off x="1109916" y="775611"/>
            <a:ext cx="15001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Nosovi 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4620963" y="786770"/>
            <a:ext cx="78581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uši 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4263773" y="2007700"/>
            <a:ext cx="15001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uha </a:t>
            </a:r>
          </a:p>
        </p:txBody>
      </p:sp>
      <p:sp>
        <p:nvSpPr>
          <p:cNvPr id="20" name="Pravokutnik 19"/>
          <p:cNvSpPr/>
          <p:nvPr/>
        </p:nvSpPr>
        <p:spPr>
          <a:xfrm>
            <a:off x="3148954" y="4443472"/>
            <a:ext cx="15001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cvjetovi </a:t>
            </a:r>
          </a:p>
        </p:txBody>
      </p:sp>
      <p:sp>
        <p:nvSpPr>
          <p:cNvPr id="23" name="Pravokutnik 22"/>
          <p:cNvSpPr/>
          <p:nvPr/>
        </p:nvSpPr>
        <p:spPr>
          <a:xfrm>
            <a:off x="2843808" y="5035730"/>
            <a:ext cx="246538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bregovi/brjegovi </a:t>
            </a:r>
          </a:p>
        </p:txBody>
      </p:sp>
      <p:sp>
        <p:nvSpPr>
          <p:cNvPr id="24" name="Pravokutnik 23"/>
          <p:cNvSpPr/>
          <p:nvPr/>
        </p:nvSpPr>
        <p:spPr>
          <a:xfrm>
            <a:off x="3513674" y="2601083"/>
            <a:ext cx="15001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 err="1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mrazovi</a:t>
            </a: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Pravokutnik 8"/>
          <p:cNvSpPr/>
          <p:nvPr/>
        </p:nvSpPr>
        <p:spPr>
          <a:xfrm>
            <a:off x="3120765" y="3814800"/>
            <a:ext cx="15001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žirovi 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1109916" y="3207494"/>
            <a:ext cx="15001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Ježevi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3" grpId="0"/>
      <p:bldP spid="16" grpId="0"/>
      <p:bldP spid="20" grpId="0"/>
      <p:bldP spid="23" grpId="0"/>
      <p:bldP spid="24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5536" y="332656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itchFamily="34" charset="0"/>
                <a:cs typeface="Arial" pitchFamily="34" charset="0"/>
              </a:rPr>
              <a:t>Dopuni rečenice zadanim oblicima imenica.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Brz je i 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spretan kao da ima stotinu __________ (ruka,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i ___________ (noga,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Na zabavi je bilo pedesetak ___________ (gosti,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.).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Nema tih ___________ (vrata,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koja bi ih mogla zadržati.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Najeli smo se slasnih ____________ (višnja,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.), 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___________ 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(trešnja,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i 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____________ 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(breskva,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susjedovim _____________ (voćnjak, L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Na utakmici nije bilo mnogo _____________ (gledalac, G </a:t>
            </a:r>
            <a:r>
              <a:rPr lang="hr-HR" sz="2000" dirty="0" err="1" smtClean="0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Čekala je sina na trgu do _____________ (podne, G </a:t>
            </a:r>
            <a:r>
              <a:rPr lang="hr-HR" sz="2000" dirty="0" err="1" smtClean="0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.).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endParaRPr lang="hr-H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Pravokutnik 12"/>
          <p:cNvSpPr/>
          <p:nvPr/>
        </p:nvSpPr>
        <p:spPr>
          <a:xfrm>
            <a:off x="5148064" y="723424"/>
            <a:ext cx="9286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ruku</a:t>
            </a:r>
          </a:p>
        </p:txBody>
      </p:sp>
      <p:sp>
        <p:nvSpPr>
          <p:cNvPr id="14" name="Pravokutnik 13"/>
          <p:cNvSpPr/>
          <p:nvPr/>
        </p:nvSpPr>
        <p:spPr>
          <a:xfrm>
            <a:off x="1403648" y="1349430"/>
            <a:ext cx="9286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nogu</a:t>
            </a:r>
          </a:p>
        </p:txBody>
      </p:sp>
      <p:sp>
        <p:nvSpPr>
          <p:cNvPr id="15" name="Pravokutnik 14"/>
          <p:cNvSpPr/>
          <p:nvPr/>
        </p:nvSpPr>
        <p:spPr>
          <a:xfrm>
            <a:off x="4437104" y="1966846"/>
            <a:ext cx="179108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gostiju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3707904" y="3182967"/>
            <a:ext cx="11430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višanja</a:t>
            </a:r>
          </a:p>
        </p:txBody>
      </p:sp>
      <p:sp>
        <p:nvSpPr>
          <p:cNvPr id="17" name="Pravokutnik 16"/>
          <p:cNvSpPr/>
          <p:nvPr/>
        </p:nvSpPr>
        <p:spPr>
          <a:xfrm>
            <a:off x="7164288" y="3171696"/>
            <a:ext cx="14287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trešanja </a:t>
            </a:r>
          </a:p>
        </p:txBody>
      </p:sp>
      <p:sp>
        <p:nvSpPr>
          <p:cNvPr id="18" name="Pravokutnik 17"/>
          <p:cNvSpPr/>
          <p:nvPr/>
        </p:nvSpPr>
        <p:spPr>
          <a:xfrm>
            <a:off x="3134690" y="3787149"/>
            <a:ext cx="13653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bresaka</a:t>
            </a:r>
          </a:p>
        </p:txBody>
      </p:sp>
      <p:sp>
        <p:nvSpPr>
          <p:cNvPr id="19" name="Pravokutnik 18"/>
          <p:cNvSpPr/>
          <p:nvPr/>
        </p:nvSpPr>
        <p:spPr>
          <a:xfrm>
            <a:off x="2411760" y="2573566"/>
            <a:ext cx="100013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vrata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1076297" y="4395832"/>
            <a:ext cx="176751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voćnjacima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4388663" y="4992978"/>
            <a:ext cx="1767513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gledalaca</a:t>
            </a:r>
            <a:endParaRPr lang="hr-HR" sz="20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Pravokutnik 19"/>
          <p:cNvSpPr/>
          <p:nvPr/>
        </p:nvSpPr>
        <p:spPr>
          <a:xfrm>
            <a:off x="4139952" y="5604962"/>
            <a:ext cx="1767513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podneva</a:t>
            </a:r>
            <a:endParaRPr lang="hr-HR" sz="20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  <p:bldP spid="18" grpId="0"/>
      <p:bldP spid="19" grpId="0"/>
      <p:bldP spid="11" grpId="0"/>
      <p:bldP spid="12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96000"/>
            <a:ext cx="885652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itchFamily="34" charset="0"/>
                <a:cs typeface="Arial" pitchFamily="34" charset="0"/>
              </a:rPr>
              <a:t>Dopuni rečenice zadanim oblicima imenica.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Nosila je narukvicu na ____________ (ruka, L jd.) i na</a:t>
            </a:r>
          </a:p>
          <a:p>
            <a:pPr marL="457200" indent="-457200"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      __________ (noga, L jd.). </a:t>
            </a:r>
          </a:p>
          <a:p>
            <a:pPr marL="457200" indent="-457200">
              <a:lnSpc>
                <a:spcPct val="200000"/>
              </a:lnSpc>
              <a:buAutoNum type="alphaLcParenR" startAt="2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Pticama nije mjesto u ____________ (krletka, L jd.).</a:t>
            </a:r>
          </a:p>
          <a:p>
            <a:pPr marL="457200" indent="-457200">
              <a:lnSpc>
                <a:spcPct val="200000"/>
              </a:lnSpc>
              <a:buAutoNum type="alphaLcParenR" startAt="2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U subotu putujem ____________ (baka, D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____________     (Branka, D jd.) koja stanuje u ___________(Rijeka, L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AutoNum type="alphaLcParenR" startAt="4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Osjećam se kao u ____________ (bajka, L jd.).</a:t>
            </a:r>
          </a:p>
          <a:p>
            <a:pPr marL="457200" indent="-457200">
              <a:lnSpc>
                <a:spcPct val="200000"/>
              </a:lnSpc>
              <a:buAutoNum type="alphaLcParenR" startAt="4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Njegov otac radi u ____________ (banka, L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FontTx/>
              <a:buAutoNum type="alphaLcParenR" startAt="4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Kupili smo ____________ (Zrinka, D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poklon za rođendan.</a:t>
            </a:r>
          </a:p>
          <a:p>
            <a:pPr marL="457200" indent="-457200">
              <a:lnSpc>
                <a:spcPct val="200000"/>
              </a:lnSpc>
              <a:buAutoNum type="alphaLcParenR" startAt="4"/>
            </a:pP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</a:pPr>
            <a:endParaRPr lang="hr-H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4107669" y="806337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ruci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1259632" y="1404768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nozi</a:t>
            </a:r>
          </a:p>
        </p:txBody>
      </p:sp>
      <p:sp>
        <p:nvSpPr>
          <p:cNvPr id="5" name="Pravokutnik 4"/>
          <p:cNvSpPr/>
          <p:nvPr/>
        </p:nvSpPr>
        <p:spPr>
          <a:xfrm>
            <a:off x="3755041" y="2008493"/>
            <a:ext cx="139302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krletki</a:t>
            </a:r>
          </a:p>
        </p:txBody>
      </p:sp>
      <p:sp>
        <p:nvSpPr>
          <p:cNvPr id="6" name="Pravokutnik 5"/>
          <p:cNvSpPr/>
          <p:nvPr/>
        </p:nvSpPr>
        <p:spPr>
          <a:xfrm>
            <a:off x="3428992" y="2636912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baki</a:t>
            </a:r>
          </a:p>
        </p:txBody>
      </p:sp>
      <p:sp>
        <p:nvSpPr>
          <p:cNvPr id="7" name="Pravokutnik 6"/>
          <p:cNvSpPr/>
          <p:nvPr/>
        </p:nvSpPr>
        <p:spPr>
          <a:xfrm>
            <a:off x="6461984" y="2636912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Branki</a:t>
            </a:r>
          </a:p>
        </p:txBody>
      </p:sp>
      <p:sp>
        <p:nvSpPr>
          <p:cNvPr id="8" name="Pravokutnik 7"/>
          <p:cNvSpPr/>
          <p:nvPr/>
        </p:nvSpPr>
        <p:spPr>
          <a:xfrm>
            <a:off x="4610226" y="3225948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Rijeci</a:t>
            </a:r>
          </a:p>
        </p:txBody>
      </p:sp>
      <p:sp>
        <p:nvSpPr>
          <p:cNvPr id="9" name="Pravokutnik 8"/>
          <p:cNvSpPr/>
          <p:nvPr/>
        </p:nvSpPr>
        <p:spPr>
          <a:xfrm>
            <a:off x="3494991" y="3832408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bajci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3448139" y="4437112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banci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759534" y="5805266"/>
            <a:ext cx="17145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16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krletci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2540625" y="5051755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Zrinki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96000"/>
            <a:ext cx="9001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itchFamily="34" charset="0"/>
                <a:cs typeface="Arial" pitchFamily="34" charset="0"/>
              </a:rPr>
              <a:t>Dopuni rečenice zadanim oblicima imenica.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___________(mama, V jd.), što imamo za ručak?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b) ____________(vozač, V jd.), otvorite mi, molim Vas, vrata.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c) ____________ (tata, V jd.), idemo u park.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d) ____________ (baka, V jd.), čitaj mi bajke. 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e) Hvala ti, __________ (djed, V jd.), na novoj 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__________ 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(knjiga, 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L </a:t>
            </a:r>
            <a:r>
              <a:rPr lang="hr-HR" sz="2000" dirty="0" err="1" smtClean="0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.).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f) Hoćemo li ići u kino, ____________ (brat, V jd.)?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g) Trebaš li pomoć, _____________ (otac, V jd.)?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h) Volim te, __________ (Hrvatska, V jd.), __________ (domovina, V jd.)  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    moja!</a:t>
            </a:r>
          </a:p>
        </p:txBody>
      </p:sp>
      <p:sp>
        <p:nvSpPr>
          <p:cNvPr id="14" name="Pravokutnik 13"/>
          <p:cNvSpPr/>
          <p:nvPr/>
        </p:nvSpPr>
        <p:spPr>
          <a:xfrm>
            <a:off x="1195034" y="2636912"/>
            <a:ext cx="9286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Bako</a:t>
            </a:r>
          </a:p>
        </p:txBody>
      </p:sp>
      <p:sp>
        <p:nvSpPr>
          <p:cNvPr id="15" name="Pravokutnik 14"/>
          <p:cNvSpPr/>
          <p:nvPr/>
        </p:nvSpPr>
        <p:spPr>
          <a:xfrm>
            <a:off x="1979712" y="3241959"/>
            <a:ext cx="11430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djede</a:t>
            </a:r>
          </a:p>
        </p:txBody>
      </p:sp>
      <p:sp>
        <p:nvSpPr>
          <p:cNvPr id="17" name="Pravokutnik 16"/>
          <p:cNvSpPr/>
          <p:nvPr/>
        </p:nvSpPr>
        <p:spPr>
          <a:xfrm>
            <a:off x="3419872" y="3861048"/>
            <a:ext cx="9286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brate </a:t>
            </a:r>
          </a:p>
        </p:txBody>
      </p:sp>
      <p:sp>
        <p:nvSpPr>
          <p:cNvPr id="18" name="Pravokutnik 17"/>
          <p:cNvSpPr/>
          <p:nvPr/>
        </p:nvSpPr>
        <p:spPr>
          <a:xfrm>
            <a:off x="1180214" y="1988840"/>
            <a:ext cx="15001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Tata</a:t>
            </a:r>
          </a:p>
        </p:txBody>
      </p:sp>
      <p:sp>
        <p:nvSpPr>
          <p:cNvPr id="19" name="Pravokutnik 18"/>
          <p:cNvSpPr/>
          <p:nvPr/>
        </p:nvSpPr>
        <p:spPr>
          <a:xfrm>
            <a:off x="1037338" y="1412776"/>
            <a:ext cx="135732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Vozaču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1108776" y="786770"/>
            <a:ext cx="107157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Mama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1848236" y="5054796"/>
            <a:ext cx="15716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Hrvatska </a:t>
            </a:r>
          </a:p>
        </p:txBody>
      </p:sp>
      <p:sp>
        <p:nvSpPr>
          <p:cNvPr id="21" name="Pravokutnik 20"/>
          <p:cNvSpPr/>
          <p:nvPr/>
        </p:nvSpPr>
        <p:spPr>
          <a:xfrm>
            <a:off x="5376628" y="5038736"/>
            <a:ext cx="15716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domovino</a:t>
            </a:r>
          </a:p>
        </p:txBody>
      </p:sp>
      <p:sp>
        <p:nvSpPr>
          <p:cNvPr id="22" name="Pravokutnik 21"/>
          <p:cNvSpPr/>
          <p:nvPr/>
        </p:nvSpPr>
        <p:spPr>
          <a:xfrm>
            <a:off x="3347864" y="4437112"/>
            <a:ext cx="9286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oče 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6012160" y="3246324"/>
            <a:ext cx="93610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knjizi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8" grpId="0"/>
      <p:bldP spid="19" grpId="0"/>
      <p:bldP spid="10" grpId="0"/>
      <p:bldP spid="11" grpId="0"/>
      <p:bldP spid="21" grpId="0"/>
      <p:bldP spid="22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96002"/>
            <a:ext cx="892852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itchFamily="34" charset="0"/>
                <a:cs typeface="Arial" pitchFamily="34" charset="0"/>
              </a:rPr>
              <a:t>Dopuni rečenice zadanim oblicima imenica.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a) S 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_____________ 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(radost, I jd.) vam javljamo sretnu vijest.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b) Krenuli smo s ____________(lovac, I jd.) u šumu.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c) Princeza se u bajci susrela sa ____________ (žabac, I jd.).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d) Sreću ne možeš kupiti ____________ (novac, I jd.).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e) Veži se ____________ (pojas, I jd.) kad sjedaš u auto.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f) U voćnjaku smo se igrali s malim ____________ (jež, I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endParaRPr lang="hr-HR" sz="2000" dirty="0">
              <a:latin typeface="Arial" pitchFamily="34" charset="0"/>
              <a:cs typeface="Arial" pitchFamily="34" charset="0"/>
            </a:endParaRPr>
          </a:p>
          <a:p>
            <a:r>
              <a:rPr lang="hr-HR" sz="2000" dirty="0">
                <a:latin typeface="Arial" pitchFamily="34" charset="0"/>
                <a:cs typeface="Arial" pitchFamily="34" charset="0"/>
              </a:rPr>
              <a:t>g) S velikim nam je ____________ (žar, I jd.) objašnjavao povijest.</a:t>
            </a:r>
          </a:p>
          <a:p>
            <a:endParaRPr lang="hr-HR" sz="2000" dirty="0">
              <a:latin typeface="Arial" pitchFamily="34" charset="0"/>
              <a:cs typeface="Arial" pitchFamily="34" charset="0"/>
            </a:endParaRPr>
          </a:p>
          <a:p>
            <a:r>
              <a:rPr lang="hr-HR" sz="2000" dirty="0">
                <a:latin typeface="Arial" pitchFamily="34" charset="0"/>
                <a:cs typeface="Arial" pitchFamily="34" charset="0"/>
              </a:rPr>
              <a:t>h) Idem na skijanje s ____________ (prijatelj, I jd.).</a:t>
            </a:r>
          </a:p>
        </p:txBody>
      </p:sp>
      <p:sp>
        <p:nvSpPr>
          <p:cNvPr id="17" name="Pravokutnik 16"/>
          <p:cNvSpPr/>
          <p:nvPr/>
        </p:nvSpPr>
        <p:spPr>
          <a:xfrm>
            <a:off x="1323660" y="786770"/>
            <a:ext cx="17145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radošću </a:t>
            </a:r>
            <a:endParaRPr lang="hr-HR" sz="20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Pravokutnik 12"/>
          <p:cNvSpPr/>
          <p:nvPr/>
        </p:nvSpPr>
        <p:spPr>
          <a:xfrm>
            <a:off x="2752420" y="1412776"/>
            <a:ext cx="15001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lovcem 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4540197" y="1988840"/>
            <a:ext cx="15001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žapcem </a:t>
            </a:r>
          </a:p>
        </p:txBody>
      </p:sp>
      <p:sp>
        <p:nvSpPr>
          <p:cNvPr id="20" name="Pravokutnik 19"/>
          <p:cNvSpPr/>
          <p:nvPr/>
        </p:nvSpPr>
        <p:spPr>
          <a:xfrm>
            <a:off x="3661611" y="2620118"/>
            <a:ext cx="15001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novcem </a:t>
            </a:r>
          </a:p>
        </p:txBody>
      </p:sp>
      <p:sp>
        <p:nvSpPr>
          <p:cNvPr id="23" name="Pravokutnik 22"/>
          <p:cNvSpPr/>
          <p:nvPr/>
        </p:nvSpPr>
        <p:spPr>
          <a:xfrm>
            <a:off x="1907704" y="3212609"/>
            <a:ext cx="150019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pojasom </a:t>
            </a:r>
          </a:p>
        </p:txBody>
      </p:sp>
      <p:sp>
        <p:nvSpPr>
          <p:cNvPr id="24" name="Pravokutnik 23"/>
          <p:cNvSpPr/>
          <p:nvPr/>
        </p:nvSpPr>
        <p:spPr>
          <a:xfrm>
            <a:off x="4924909" y="3819164"/>
            <a:ext cx="11430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ježom </a:t>
            </a:r>
          </a:p>
        </p:txBody>
      </p:sp>
      <p:sp>
        <p:nvSpPr>
          <p:cNvPr id="25" name="Pravokutnik 24"/>
          <p:cNvSpPr/>
          <p:nvPr/>
        </p:nvSpPr>
        <p:spPr>
          <a:xfrm>
            <a:off x="3090107" y="4509120"/>
            <a:ext cx="11430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žarom </a:t>
            </a:r>
          </a:p>
        </p:txBody>
      </p:sp>
      <p:sp>
        <p:nvSpPr>
          <p:cNvPr id="26" name="Pravokutnik 25"/>
          <p:cNvSpPr/>
          <p:nvPr/>
        </p:nvSpPr>
        <p:spPr>
          <a:xfrm>
            <a:off x="3016112" y="5153574"/>
            <a:ext cx="17859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prijateljem 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611560" y="5733762"/>
            <a:ext cx="17145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16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radosti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3" grpId="0"/>
      <p:bldP spid="16" grpId="0"/>
      <p:bldP spid="20" grpId="0"/>
      <p:bldP spid="23" grpId="0"/>
      <p:bldP spid="24" grpId="0"/>
      <p:bldP spid="25" grpId="0"/>
      <p:bldP spid="26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96000"/>
            <a:ext cx="864049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itchFamily="34" charset="0"/>
                <a:cs typeface="Arial" pitchFamily="34" charset="0"/>
              </a:rPr>
              <a:t>Dopuni rečenice zadanim oblicima imenica.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Čuli smo loše vijesti na ___________ (radio, L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.).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Ivanov brat igra nogomet u drugoj ___________ (liga, L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Matko se nedavno vratio iz ____________ (Tokio,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Danas na nastavi nije bilo ____________ (Dario,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Pomogla sam ____________ (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Mia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, D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riješiti zadatke.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Ne želim ići na izlet bez svoje sestre ____________  (Matea,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.).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Igrali smo se skrivača s ____________ (Mario, I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.).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Veselim se bratiću ____________ (Juraj, D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 koji mi dolazi u goste.</a:t>
            </a:r>
          </a:p>
          <a:p>
            <a:pPr>
              <a:lnSpc>
                <a:spcPct val="200000"/>
              </a:lnSpc>
            </a:pPr>
            <a:endParaRPr lang="hr-H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Pravokutnik 10"/>
          <p:cNvSpPr/>
          <p:nvPr/>
        </p:nvSpPr>
        <p:spPr>
          <a:xfrm>
            <a:off x="3906119" y="786770"/>
            <a:ext cx="11430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radiju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5292080" y="1412776"/>
            <a:ext cx="103873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ligi 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4283968" y="1988840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 err="1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Tokija</a:t>
            </a:r>
            <a:endParaRPr lang="hr-HR" sz="20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Pravokutnik 13"/>
          <p:cNvSpPr/>
          <p:nvPr/>
        </p:nvSpPr>
        <p:spPr>
          <a:xfrm>
            <a:off x="4283968" y="2636795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Darija</a:t>
            </a:r>
          </a:p>
        </p:txBody>
      </p:sp>
      <p:sp>
        <p:nvSpPr>
          <p:cNvPr id="15" name="Pravokutnik 14"/>
          <p:cNvSpPr/>
          <p:nvPr/>
        </p:nvSpPr>
        <p:spPr>
          <a:xfrm>
            <a:off x="3069554" y="3203664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Miji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5436096" y="3827713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Matee</a:t>
            </a:r>
          </a:p>
        </p:txBody>
      </p:sp>
      <p:sp>
        <p:nvSpPr>
          <p:cNvPr id="17" name="Pravokutnik 16"/>
          <p:cNvSpPr/>
          <p:nvPr/>
        </p:nvSpPr>
        <p:spPr>
          <a:xfrm>
            <a:off x="4008476" y="4449749"/>
            <a:ext cx="15716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Marijem</a:t>
            </a:r>
          </a:p>
        </p:txBody>
      </p:sp>
      <p:sp>
        <p:nvSpPr>
          <p:cNvPr id="18" name="Pravokutnik 17"/>
          <p:cNvSpPr/>
          <p:nvPr/>
        </p:nvSpPr>
        <p:spPr>
          <a:xfrm>
            <a:off x="3504420" y="5062306"/>
            <a:ext cx="15716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Jurju</a:t>
            </a:r>
          </a:p>
        </p:txBody>
      </p:sp>
      <p:sp>
        <p:nvSpPr>
          <p:cNvPr id="21" name="Pravokutnik 20"/>
          <p:cNvSpPr/>
          <p:nvPr/>
        </p:nvSpPr>
        <p:spPr>
          <a:xfrm>
            <a:off x="827584" y="5733258"/>
            <a:ext cx="17145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16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Mariom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13" grpId="0"/>
      <p:bldP spid="14" grpId="0"/>
      <p:bldP spid="15" grpId="0"/>
      <p:bldP spid="16" grpId="0"/>
      <p:bldP spid="17" grpId="0"/>
      <p:bldP spid="18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60002"/>
            <a:ext cx="8568488" cy="907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itchFamily="34" charset="0"/>
                <a:cs typeface="Arial" pitchFamily="34" charset="0"/>
              </a:rPr>
              <a:t>Dopuni rečenice zadanim oblicima imenica.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U pernici nemam ____________ (olovka,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.).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____________ (učenik, V jd.), budi pažljiv na nastavi!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________________ (gospođa Radić, V jd.), uđite u ordinaciju.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________________ (gospodin Milić, V </a:t>
            </a:r>
            <a:r>
              <a:rPr lang="hr-HR" sz="2000" dirty="0" err="1" smtClean="0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.), 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Vi malo pričekajte.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Namazao je kruh ____________ (mast, I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FontTx/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Na satu Likovne kulture crtali smo __________ (tuš, I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FontTx/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U poštanskome sandučiću nema _____________ (pismo, G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mn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.).</a:t>
            </a:r>
          </a:p>
          <a:p>
            <a:pPr marL="457200" indent="-457200">
              <a:lnSpc>
                <a:spcPct val="200000"/>
              </a:lnSpc>
              <a:buFontTx/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Nasipaj hrane_____________ (papiga, D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.).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FontTx/>
              <a:buAutoNum type="alphaLcParenR"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Zašila sam haljinu _____________ (konac, I </a:t>
            </a:r>
            <a:r>
              <a:rPr lang="hr-HR" sz="2000" dirty="0" err="1">
                <a:latin typeface="Arial" pitchFamily="34" charset="0"/>
                <a:cs typeface="Arial" pitchFamily="34" charset="0"/>
              </a:rPr>
              <a:t>jd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.).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FontTx/>
              <a:buAutoNum type="alphaLcParenR"/>
            </a:pP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FontTx/>
              <a:buAutoNum type="alphaLcParenR"/>
            </a:pPr>
            <a:endParaRPr lang="hr-HR" sz="2000" b="1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FontTx/>
              <a:buAutoNum type="alphaLcParenR"/>
            </a:pP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AutoNum type="alphaLcParenR"/>
            </a:pP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endParaRPr lang="hr-H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Pravokutnik 14"/>
          <p:cNvSpPr/>
          <p:nvPr/>
        </p:nvSpPr>
        <p:spPr>
          <a:xfrm>
            <a:off x="3275856" y="764704"/>
            <a:ext cx="15716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olovaka</a:t>
            </a:r>
          </a:p>
        </p:txBody>
      </p:sp>
      <p:sp>
        <p:nvSpPr>
          <p:cNvPr id="8" name="Pravokutnik 7"/>
          <p:cNvSpPr/>
          <p:nvPr/>
        </p:nvSpPr>
        <p:spPr>
          <a:xfrm>
            <a:off x="1259632" y="1362834"/>
            <a:ext cx="15716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Učeniče</a:t>
            </a:r>
          </a:p>
        </p:txBody>
      </p:sp>
      <p:sp>
        <p:nvSpPr>
          <p:cNvPr id="9" name="Pravokutnik 8"/>
          <p:cNvSpPr/>
          <p:nvPr/>
        </p:nvSpPr>
        <p:spPr>
          <a:xfrm>
            <a:off x="1043608" y="1988840"/>
            <a:ext cx="221457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Gospođo Radić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971600" y="2586970"/>
            <a:ext cx="292895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Gospodine Miliću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3347864" y="3212976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mašću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5148064" y="3789040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tušem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5076056" y="4387170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pisama</a:t>
            </a:r>
          </a:p>
        </p:txBody>
      </p:sp>
      <p:sp>
        <p:nvSpPr>
          <p:cNvPr id="17" name="Pravokutnik 16"/>
          <p:cNvSpPr/>
          <p:nvPr/>
        </p:nvSpPr>
        <p:spPr>
          <a:xfrm>
            <a:off x="2925538" y="5013176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papigi</a:t>
            </a:r>
          </a:p>
        </p:txBody>
      </p:sp>
      <p:sp>
        <p:nvSpPr>
          <p:cNvPr id="18" name="Pravokutnik 17"/>
          <p:cNvSpPr/>
          <p:nvPr/>
        </p:nvSpPr>
        <p:spPr>
          <a:xfrm>
            <a:off x="3454467" y="5617197"/>
            <a:ext cx="12144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koncem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9" grpId="0"/>
      <p:bldP spid="10" grpId="0"/>
      <p:bldP spid="11" grpId="0"/>
      <p:bldP spid="13" grpId="0"/>
      <p:bldP spid="16" grpId="0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428596" y="396002"/>
            <a:ext cx="81038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latin typeface="Arial" pitchFamily="34" charset="0"/>
                <a:cs typeface="Arial" pitchFamily="34" charset="0"/>
              </a:rPr>
              <a:t>Zaokruži slovo uz rečenice u kojima su točno </a:t>
            </a:r>
            <a:r>
              <a:rPr lang="pl-PL" sz="2000" b="1" dirty="0" smtClean="0">
                <a:latin typeface="Arial" pitchFamily="34" charset="0"/>
                <a:cs typeface="Arial" pitchFamily="34" charset="0"/>
              </a:rPr>
              <a:t>uporabljeni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oblici imenica </a:t>
            </a:r>
            <a:r>
              <a:rPr lang="pl-PL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kći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i</a:t>
            </a:r>
            <a:r>
              <a:rPr lang="pl-PL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mati.</a:t>
            </a:r>
          </a:p>
          <a:p>
            <a:endParaRPr lang="pl-PL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Vodio je za ruku svoju malenu kći.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Moja najstarija kći ide u sedmi razred.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Ponosim se svojim nadarenim kćerima.</a:t>
            </a: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AutoNum type="alphaLcParenR"/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Pozivam tebe i tvoju mati na izložbu.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Našoj se materi svidjela školska predstava.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Nema više igranja. Matere nas zovu u kuću.</a:t>
            </a:r>
          </a:p>
          <a:p>
            <a:pPr>
              <a:lnSpc>
                <a:spcPct val="200000"/>
              </a:lnSpc>
            </a:pPr>
            <a:endParaRPr lang="pl-PL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lipsa 2"/>
          <p:cNvSpPr/>
          <p:nvPr/>
        </p:nvSpPr>
        <p:spPr>
          <a:xfrm>
            <a:off x="323528" y="2712089"/>
            <a:ext cx="571504" cy="500066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323528" y="2060848"/>
            <a:ext cx="571504" cy="500066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Elipsa 4"/>
          <p:cNvSpPr/>
          <p:nvPr/>
        </p:nvSpPr>
        <p:spPr>
          <a:xfrm>
            <a:off x="312246" y="4225078"/>
            <a:ext cx="571504" cy="500066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323528" y="4873150"/>
            <a:ext cx="571504" cy="500066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62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467544" y="260650"/>
            <a:ext cx="799288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Poveži padeže s padežnim pitanjima na koja odgovaraju.</a:t>
            </a:r>
          </a:p>
          <a:p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                     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nominativ                             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Komu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ili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čemu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prilazim?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genitiv</a:t>
            </a:r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                                  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Koga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ili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čega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nema?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dativ</a:t>
            </a:r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Tko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ili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što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postoji?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akuzativ                                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O kome 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ili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o čemu 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govorim?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vokativ                                  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S kim 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se družim?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Čime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pišem?</a:t>
            </a:r>
          </a:p>
          <a:p>
            <a:pPr>
              <a:lnSpc>
                <a:spcPct val="200000"/>
              </a:lnSpc>
            </a:pP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lokativ                                   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Koga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ili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što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volim?</a:t>
            </a:r>
          </a:p>
          <a:p>
            <a:endParaRPr lang="hr-H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instrumental </a:t>
            </a:r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</a:rPr>
              <a:t>                       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 Ne odgovara na padežno pitanje, </a:t>
            </a:r>
          </a:p>
          <a:p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                                              već se slaže s usklicima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oj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ej</a:t>
            </a:r>
            <a:r>
              <a:rPr lang="hr-HR" sz="2000" dirty="0">
                <a:latin typeface="arial" panose="020B0604020202020204" pitchFamily="34" charset="0"/>
              </a:rPr>
              <a:t>,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</a:rPr>
              <a:t> hej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</p:txBody>
      </p:sp>
      <p:cxnSp>
        <p:nvCxnSpPr>
          <p:cNvPr id="4" name="Ravni poveznik sa strelicom 3"/>
          <p:cNvCxnSpPr/>
          <p:nvPr/>
        </p:nvCxnSpPr>
        <p:spPr>
          <a:xfrm>
            <a:off x="1691680" y="1484786"/>
            <a:ext cx="2016224" cy="1169341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Ravni poveznik sa strelicom 8"/>
          <p:cNvCxnSpPr/>
          <p:nvPr/>
        </p:nvCxnSpPr>
        <p:spPr>
          <a:xfrm>
            <a:off x="1361041" y="2106542"/>
            <a:ext cx="2207337" cy="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Ravni poveznik sa strelicom 20"/>
          <p:cNvCxnSpPr/>
          <p:nvPr/>
        </p:nvCxnSpPr>
        <p:spPr>
          <a:xfrm flipV="1">
            <a:off x="1187624" y="1484786"/>
            <a:ext cx="2380752" cy="1169341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1547664" y="3356992"/>
            <a:ext cx="2160240" cy="1122826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" name="Ravni poveznik sa strelicom 25"/>
          <p:cNvCxnSpPr/>
          <p:nvPr/>
        </p:nvCxnSpPr>
        <p:spPr>
          <a:xfrm>
            <a:off x="1361041" y="3941000"/>
            <a:ext cx="2346865" cy="1401184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Ravni poveznik sa strelicom 27"/>
          <p:cNvCxnSpPr/>
          <p:nvPr/>
        </p:nvCxnSpPr>
        <p:spPr>
          <a:xfrm flipV="1">
            <a:off x="1361041" y="3262988"/>
            <a:ext cx="2346865" cy="121683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" name="Ravni poveznik sa strelicom 29"/>
          <p:cNvCxnSpPr/>
          <p:nvPr/>
        </p:nvCxnSpPr>
        <p:spPr>
          <a:xfrm flipV="1">
            <a:off x="1979712" y="3941000"/>
            <a:ext cx="1728192" cy="128820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86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60000"/>
            <a:ext cx="849648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latin typeface="Arial" pitchFamily="34" charset="0"/>
                <a:cs typeface="Arial" pitchFamily="34" charset="0"/>
              </a:rPr>
              <a:t>Odredi padeže istaknutim imenicama u tekstu. Napiši ih kraticama iznad imenica. </a:t>
            </a:r>
          </a:p>
          <a:p>
            <a:pPr>
              <a:lnSpc>
                <a:spcPct val="200000"/>
              </a:lnSpc>
            </a:pPr>
            <a:endParaRPr lang="pl-PL" sz="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Cijeloga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ljeta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nisam se rastajao od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praćke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, pa mi je i kasnije uvijek bila   u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džepu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. Jednoga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poslijepodneva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Siga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i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Gricko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, koji su bili glavni na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Malčanskome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brdu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, dočekaše me pred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školom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. Tražili su da im predam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praćku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. Anica žutih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pletenica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i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očiju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plavih kao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različak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, Anica koja je imala crvenu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haljinu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s bijelim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točkicama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, Anica koja je bila najljepša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djevojčica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na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svijetu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, ta je Anica rekla:  - Ne daj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praćku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!  I nisam dao. Srušili su me, poderali mi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čitanku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i razbili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nos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Anica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je pobjegla plačući.</a:t>
            </a:r>
          </a:p>
          <a:p>
            <a:pPr algn="r">
              <a:lnSpc>
                <a:spcPct val="200000"/>
              </a:lnSpc>
            </a:pPr>
            <a:endParaRPr lang="pl-PL" sz="400" dirty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200000"/>
              </a:lnSpc>
            </a:pPr>
            <a:r>
              <a:rPr lang="pl-PL" sz="1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prema ulomku iz zbirke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pripovjedaka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Tite Bilopavlovića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1400" i="1" dirty="0" smtClean="0">
                <a:latin typeface="Arial" pitchFamily="34" charset="0"/>
                <a:cs typeface="Arial" pitchFamily="34" charset="0"/>
              </a:rPr>
              <a:t>Paunaš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)  </a:t>
            </a:r>
            <a:endParaRPr lang="pl-PL" sz="1400" dirty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200000"/>
              </a:lnSpc>
            </a:pPr>
            <a:r>
              <a:rPr lang="pl-PL" sz="14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Pravokutnik 5"/>
          <p:cNvSpPr/>
          <p:nvPr/>
        </p:nvSpPr>
        <p:spPr>
          <a:xfrm>
            <a:off x="1547664" y="1052739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15" name="Pravokutnik 14"/>
          <p:cNvSpPr/>
          <p:nvPr/>
        </p:nvSpPr>
        <p:spPr>
          <a:xfrm>
            <a:off x="4652446" y="1052738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5" name="Pravokutnik 4"/>
          <p:cNvSpPr/>
          <p:nvPr/>
        </p:nvSpPr>
        <p:spPr>
          <a:xfrm>
            <a:off x="899592" y="1694913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7" name="Pravokutnik 6"/>
          <p:cNvSpPr/>
          <p:nvPr/>
        </p:nvSpPr>
        <p:spPr>
          <a:xfrm>
            <a:off x="3347864" y="1694913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8" name="Pravokutnik 7"/>
          <p:cNvSpPr/>
          <p:nvPr/>
        </p:nvSpPr>
        <p:spPr>
          <a:xfrm>
            <a:off x="4646288" y="1694913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9" name="Pravokutnik 8"/>
          <p:cNvSpPr/>
          <p:nvPr/>
        </p:nvSpPr>
        <p:spPr>
          <a:xfrm>
            <a:off x="5510384" y="1694913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2231740" y="2318498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5292080" y="2270977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755576" y="2919049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3131840" y="2919048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14" name="Pravokutnik 13"/>
          <p:cNvSpPr/>
          <p:nvPr/>
        </p:nvSpPr>
        <p:spPr>
          <a:xfrm>
            <a:off x="4164346" y="2919047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6242661" y="2919049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17" name="Pravokutnik 16"/>
          <p:cNvSpPr/>
          <p:nvPr/>
        </p:nvSpPr>
        <p:spPr>
          <a:xfrm>
            <a:off x="2194596" y="3490319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18" name="Pravokutnik 17"/>
          <p:cNvSpPr/>
          <p:nvPr/>
        </p:nvSpPr>
        <p:spPr>
          <a:xfrm>
            <a:off x="4287388" y="3501008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19" name="Pravokutnik 18"/>
          <p:cNvSpPr/>
          <p:nvPr/>
        </p:nvSpPr>
        <p:spPr>
          <a:xfrm>
            <a:off x="932372" y="4143185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20" name="Pravokutnik 19"/>
          <p:cNvSpPr/>
          <p:nvPr/>
        </p:nvSpPr>
        <p:spPr>
          <a:xfrm>
            <a:off x="2337472" y="4157249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21" name="Pravokutnik 20"/>
          <p:cNvSpPr/>
          <p:nvPr/>
        </p:nvSpPr>
        <p:spPr>
          <a:xfrm>
            <a:off x="6242661" y="4165842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2" name="Pravokutnik 21"/>
          <p:cNvSpPr/>
          <p:nvPr/>
        </p:nvSpPr>
        <p:spPr>
          <a:xfrm>
            <a:off x="3635896" y="4791257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3" name="Pravokutnik 22"/>
          <p:cNvSpPr/>
          <p:nvPr/>
        </p:nvSpPr>
        <p:spPr>
          <a:xfrm>
            <a:off x="5294360" y="4772973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4" name="Pravokutnik 23"/>
          <p:cNvSpPr/>
          <p:nvPr/>
        </p:nvSpPr>
        <p:spPr>
          <a:xfrm>
            <a:off x="5978436" y="4772972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60000"/>
            <a:ext cx="87480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latin typeface="Arial" pitchFamily="34" charset="0"/>
                <a:cs typeface="Arial" pitchFamily="34" charset="0"/>
              </a:rPr>
              <a:t>Odredi padeže podcrtanim imenicama u tekstu. Napiši ih kraticama iznad imenica. </a:t>
            </a:r>
          </a:p>
          <a:p>
            <a:endParaRPr lang="pl-PL" sz="12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Nabujale su barske trave,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prašina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se kovitlala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cestom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Dugo uvečer sjedili bismo u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jarku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pokraj </a:t>
            </a:r>
            <a:r>
              <a:rPr lang="it-IT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ciglane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išljaju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ć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it-IT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igre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Djevojčice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su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mirisale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povjetarac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koji je silazio s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brda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i uvlačio nam se pod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košulje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Jarkom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je vijugala uska traka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vode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puna dalekih zvjezdanih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ogrlica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Ponekad, kad bi umuknuo razgovor, čekali smo čije će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najprije odjeknuti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ulicom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200000"/>
              </a:lnSpc>
            </a:pPr>
            <a:r>
              <a:rPr lang="hr-HR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Josipeee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kućiii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! Malobrojni prolaznici žurili su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stazom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pored nas, a na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raskrižju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su žmirkale posljednje žute žarulje što ih naše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praćke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poštedješe.                                                    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lnSpc>
                <a:spcPct val="200000"/>
              </a:lnSpc>
            </a:pPr>
            <a:endParaRPr lang="pl-PL" sz="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pl-PL" sz="1400" dirty="0">
                <a:latin typeface="Arial" pitchFamily="34" charset="0"/>
                <a:cs typeface="Arial" pitchFamily="34" charset="0"/>
              </a:rPr>
              <a:t>                                                                 (prema ulomku iz zbirke pripovjedaka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Tite Bilopavlovića </a:t>
            </a:r>
            <a:r>
              <a:rPr lang="pl-PL" sz="1400" i="1" dirty="0" smtClean="0">
                <a:latin typeface="Arial" pitchFamily="34" charset="0"/>
                <a:cs typeface="Arial" pitchFamily="34" charset="0"/>
              </a:rPr>
              <a:t>Paunaš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) </a:t>
            </a:r>
            <a:endParaRPr lang="pl-PL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Pravokutnik 14"/>
          <p:cNvSpPr/>
          <p:nvPr/>
        </p:nvSpPr>
        <p:spPr>
          <a:xfrm>
            <a:off x="3707904" y="1052738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5" name="Pravokutnik 4"/>
          <p:cNvSpPr/>
          <p:nvPr/>
        </p:nvSpPr>
        <p:spPr>
          <a:xfrm>
            <a:off x="1547664" y="1653289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25" name="Pravokutnik 24"/>
          <p:cNvSpPr/>
          <p:nvPr/>
        </p:nvSpPr>
        <p:spPr>
          <a:xfrm>
            <a:off x="5870424" y="1052738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26" name="Pravokutnik 25"/>
          <p:cNvSpPr/>
          <p:nvPr/>
        </p:nvSpPr>
        <p:spPr>
          <a:xfrm>
            <a:off x="3134176" y="1666578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27" name="Pravokutnik 26"/>
          <p:cNvSpPr/>
          <p:nvPr/>
        </p:nvSpPr>
        <p:spPr>
          <a:xfrm>
            <a:off x="5064696" y="1666578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8" name="Pravokutnik 27"/>
          <p:cNvSpPr/>
          <p:nvPr/>
        </p:nvSpPr>
        <p:spPr>
          <a:xfrm>
            <a:off x="971600" y="227687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9" name="Pravokutnik 28"/>
          <p:cNvSpPr/>
          <p:nvPr/>
        </p:nvSpPr>
        <p:spPr>
          <a:xfrm>
            <a:off x="3466764" y="227687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30" name="Pravokutnik 29"/>
          <p:cNvSpPr/>
          <p:nvPr/>
        </p:nvSpPr>
        <p:spPr>
          <a:xfrm>
            <a:off x="6588224" y="227687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31" name="Pravokutnik 30"/>
          <p:cNvSpPr/>
          <p:nvPr/>
        </p:nvSpPr>
        <p:spPr>
          <a:xfrm>
            <a:off x="7588226" y="227687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32" name="Pravokutnik 31"/>
          <p:cNvSpPr/>
          <p:nvPr/>
        </p:nvSpPr>
        <p:spPr>
          <a:xfrm>
            <a:off x="2771800" y="2900459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33" name="Pravokutnik 32"/>
          <p:cNvSpPr/>
          <p:nvPr/>
        </p:nvSpPr>
        <p:spPr>
          <a:xfrm>
            <a:off x="6302472" y="2900459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34" name="Pravokutnik 33"/>
          <p:cNvSpPr/>
          <p:nvPr/>
        </p:nvSpPr>
        <p:spPr>
          <a:xfrm>
            <a:off x="4778944" y="3496021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35" name="Pravokutnik 34"/>
          <p:cNvSpPr/>
          <p:nvPr/>
        </p:nvSpPr>
        <p:spPr>
          <a:xfrm>
            <a:off x="7445350" y="3496020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36" name="Pravokutnik 35"/>
          <p:cNvSpPr/>
          <p:nvPr/>
        </p:nvSpPr>
        <p:spPr>
          <a:xfrm>
            <a:off x="899592" y="407707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V</a:t>
            </a:r>
          </a:p>
        </p:txBody>
      </p:sp>
      <p:sp>
        <p:nvSpPr>
          <p:cNvPr id="37" name="Pravokutnik 36"/>
          <p:cNvSpPr/>
          <p:nvPr/>
        </p:nvSpPr>
        <p:spPr>
          <a:xfrm>
            <a:off x="1806776" y="4080197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38" name="Pravokutnik 37"/>
          <p:cNvSpPr/>
          <p:nvPr/>
        </p:nvSpPr>
        <p:spPr>
          <a:xfrm>
            <a:off x="5990349" y="4096190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39" name="Pravokutnik 38"/>
          <p:cNvSpPr/>
          <p:nvPr/>
        </p:nvSpPr>
        <p:spPr>
          <a:xfrm>
            <a:off x="838240" y="4701147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40" name="Pravokutnik 39"/>
          <p:cNvSpPr/>
          <p:nvPr/>
        </p:nvSpPr>
        <p:spPr>
          <a:xfrm>
            <a:off x="6922919" y="4707005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21" name="Pravokutnik 20"/>
          <p:cNvSpPr/>
          <p:nvPr/>
        </p:nvSpPr>
        <p:spPr>
          <a:xfrm>
            <a:off x="6040075" y="1666578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68298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60000"/>
            <a:ext cx="8640496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latin typeface="Arial" pitchFamily="34" charset="0"/>
                <a:cs typeface="Arial" pitchFamily="34" charset="0"/>
              </a:rPr>
              <a:t>Odredi padeže imenicama u tekstu. Napiši ih kraticama iznad imenica. </a:t>
            </a:r>
          </a:p>
          <a:p>
            <a:endParaRPr lang="pl-PL" sz="14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Sanjao sam da sam se probudio. I jeo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kolače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i čitao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stripove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Gledao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televiziju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Zatim se s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Juricom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igrao </a:t>
            </a:r>
            <a:r>
              <a:rPr lang="hr-HR" sz="2000" i="1" u="sng" dirty="0">
                <a:latin typeface="Arial" panose="020B0604020202020204" pitchFamily="34" charset="0"/>
                <a:cs typeface="Arial" panose="020B0604020202020204" pitchFamily="34" charset="0"/>
              </a:rPr>
              <a:t>Čovječe</a:t>
            </a:r>
            <a:r>
              <a:rPr lang="hr-HR" sz="2000" i="1" dirty="0">
                <a:latin typeface="Arial" panose="020B0604020202020204" pitchFamily="34" charset="0"/>
                <a:cs typeface="Arial" panose="020B0604020202020204" pitchFamily="34" charset="0"/>
              </a:rPr>
              <a:t>, ne ljuti se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Šetao se s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Bobijem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po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parku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Plašio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golubove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Skupljao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lišće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Vozio se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biciklom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pekarnici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Pere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pekara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kupio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pitu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višanja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i smazao je dok si rekao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keks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Otišao k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baki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Mirti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, a ona mi je dala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džeparac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Zatim sam posjetio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ujaka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Domagoja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Častio me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sladoledom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vanilije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čokolade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 A onda sam se zbilja probudio! Na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stolu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me čekao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doručak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u obliku nekakvih groznih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pahuljica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rastopljenih u </a:t>
            </a:r>
            <a:r>
              <a:rPr lang="hr-HR" sz="2000" u="sng" dirty="0">
                <a:latin typeface="Arial" panose="020B0604020202020204" pitchFamily="34" charset="0"/>
                <a:cs typeface="Arial" panose="020B0604020202020204" pitchFamily="34" charset="0"/>
              </a:rPr>
              <a:t>mlijeku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pl-PL" sz="1400" dirty="0">
                <a:latin typeface="Arial" pitchFamily="34" charset="0"/>
                <a:cs typeface="Arial" pitchFamily="34" charset="0"/>
              </a:rPr>
              <a:t>                                                  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Sanja Pilić, </a:t>
            </a:r>
            <a:r>
              <a:rPr lang="pl-PL" sz="1400" i="1" dirty="0">
                <a:latin typeface="Arial" pitchFamily="34" charset="0"/>
                <a:cs typeface="Arial" pitchFamily="34" charset="0"/>
              </a:rPr>
              <a:t>Zezancije, zafrkancije, smijancije i ludancije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, prema ulomku) </a:t>
            </a:r>
          </a:p>
        </p:txBody>
      </p:sp>
      <p:sp>
        <p:nvSpPr>
          <p:cNvPr id="25" name="Pravokutnik 24"/>
          <p:cNvSpPr/>
          <p:nvPr/>
        </p:nvSpPr>
        <p:spPr>
          <a:xfrm>
            <a:off x="5004048" y="764706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1" name="Pravokutnik 20"/>
          <p:cNvSpPr/>
          <p:nvPr/>
        </p:nvSpPr>
        <p:spPr>
          <a:xfrm>
            <a:off x="6588224" y="764706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2" name="Pravokutnik 21"/>
          <p:cNvSpPr/>
          <p:nvPr/>
        </p:nvSpPr>
        <p:spPr>
          <a:xfrm>
            <a:off x="827584" y="135483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3" name="Pravokutnik 22"/>
          <p:cNvSpPr/>
          <p:nvPr/>
        </p:nvSpPr>
        <p:spPr>
          <a:xfrm>
            <a:off x="3131840" y="135483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24" name="Pravokutnik 23"/>
          <p:cNvSpPr/>
          <p:nvPr/>
        </p:nvSpPr>
        <p:spPr>
          <a:xfrm>
            <a:off x="8244408" y="135483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41" name="Pravokutnik 40"/>
          <p:cNvSpPr/>
          <p:nvPr/>
        </p:nvSpPr>
        <p:spPr>
          <a:xfrm>
            <a:off x="970460" y="2002906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42" name="Pravokutnik 41"/>
          <p:cNvSpPr/>
          <p:nvPr/>
        </p:nvSpPr>
        <p:spPr>
          <a:xfrm>
            <a:off x="2699792" y="2002906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43" name="Pravokutnik 42"/>
          <p:cNvSpPr/>
          <p:nvPr/>
        </p:nvSpPr>
        <p:spPr>
          <a:xfrm>
            <a:off x="4712008" y="2002905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44" name="Pravokutnik 43"/>
          <p:cNvSpPr/>
          <p:nvPr/>
        </p:nvSpPr>
        <p:spPr>
          <a:xfrm>
            <a:off x="6590504" y="200290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45" name="Pravokutnik 44"/>
          <p:cNvSpPr/>
          <p:nvPr/>
        </p:nvSpPr>
        <p:spPr>
          <a:xfrm>
            <a:off x="7859399" y="2002903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46" name="Pravokutnik 45"/>
          <p:cNvSpPr/>
          <p:nvPr/>
        </p:nvSpPr>
        <p:spPr>
          <a:xfrm>
            <a:off x="611560" y="262363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47" name="Pravokutnik 46"/>
          <p:cNvSpPr/>
          <p:nvPr/>
        </p:nvSpPr>
        <p:spPr>
          <a:xfrm>
            <a:off x="2667317" y="2600292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48" name="Pravokutnik 47"/>
          <p:cNvSpPr/>
          <p:nvPr/>
        </p:nvSpPr>
        <p:spPr>
          <a:xfrm>
            <a:off x="3711898" y="2600292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49" name="Pravokutnik 48"/>
          <p:cNvSpPr/>
          <p:nvPr/>
        </p:nvSpPr>
        <p:spPr>
          <a:xfrm>
            <a:off x="531488" y="3209966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50" name="Pravokutnik 49"/>
          <p:cNvSpPr/>
          <p:nvPr/>
        </p:nvSpPr>
        <p:spPr>
          <a:xfrm>
            <a:off x="3916484" y="3209966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51" name="Pravokutnik 50"/>
          <p:cNvSpPr/>
          <p:nvPr/>
        </p:nvSpPr>
        <p:spPr>
          <a:xfrm>
            <a:off x="7015728" y="3209965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52" name="Pravokutnik 51"/>
          <p:cNvSpPr/>
          <p:nvPr/>
        </p:nvSpPr>
        <p:spPr>
          <a:xfrm>
            <a:off x="7956376" y="3209965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53" name="Pravokutnik 52"/>
          <p:cNvSpPr/>
          <p:nvPr/>
        </p:nvSpPr>
        <p:spPr>
          <a:xfrm>
            <a:off x="2204211" y="3803106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54" name="Pravokutnik 53"/>
          <p:cNvSpPr/>
          <p:nvPr/>
        </p:nvSpPr>
        <p:spPr>
          <a:xfrm>
            <a:off x="3702524" y="3803106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55" name="Pravokutnik 54"/>
          <p:cNvSpPr/>
          <p:nvPr/>
        </p:nvSpPr>
        <p:spPr>
          <a:xfrm>
            <a:off x="2084804" y="4437116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56" name="Pravokutnik 55"/>
          <p:cNvSpPr/>
          <p:nvPr/>
        </p:nvSpPr>
        <p:spPr>
          <a:xfrm>
            <a:off x="4059360" y="4437115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57" name="Pravokutnik 56"/>
          <p:cNvSpPr/>
          <p:nvPr/>
        </p:nvSpPr>
        <p:spPr>
          <a:xfrm>
            <a:off x="8008472" y="443711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58" name="Pravokutnik 57"/>
          <p:cNvSpPr/>
          <p:nvPr/>
        </p:nvSpPr>
        <p:spPr>
          <a:xfrm>
            <a:off x="2337472" y="5005129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59" name="Pravokutnik 58"/>
          <p:cNvSpPr/>
          <p:nvPr/>
        </p:nvSpPr>
        <p:spPr>
          <a:xfrm>
            <a:off x="1331640" y="2623631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60" name="Pravokutnik 59"/>
          <p:cNvSpPr/>
          <p:nvPr/>
        </p:nvSpPr>
        <p:spPr>
          <a:xfrm>
            <a:off x="1113336" y="3209965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61" name="Pravokutnik 60"/>
          <p:cNvSpPr/>
          <p:nvPr/>
        </p:nvSpPr>
        <p:spPr>
          <a:xfrm>
            <a:off x="4776548" y="1354834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V</a:t>
            </a:r>
          </a:p>
        </p:txBody>
      </p:sp>
      <p:sp>
        <p:nvSpPr>
          <p:cNvPr id="62" name="Pravokutnik 61"/>
          <p:cNvSpPr/>
          <p:nvPr/>
        </p:nvSpPr>
        <p:spPr>
          <a:xfrm>
            <a:off x="4770136" y="3803106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63" name="Pravokutnik 62"/>
          <p:cNvSpPr/>
          <p:nvPr/>
        </p:nvSpPr>
        <p:spPr>
          <a:xfrm>
            <a:off x="7165509" y="2600292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30503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1" grpId="0"/>
      <p:bldP spid="22" grpId="0"/>
      <p:bldP spid="23" grpId="0"/>
      <p:bldP spid="24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6000" y="360000"/>
            <a:ext cx="9072544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hr-HR" sz="2000" b="1" dirty="0">
                <a:latin typeface="Arial" pitchFamily="34" charset="0"/>
                <a:cs typeface="Arial" pitchFamily="34" charset="0"/>
              </a:rPr>
              <a:t>Na crtu napiši značenje padeža u zadanoj rečenici.</a:t>
            </a:r>
          </a:p>
          <a:p>
            <a:pPr defTabSz="914400"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S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Juricom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sam se igrao </a:t>
            </a: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Čovječe, ne ljuti se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Čitao sam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stripove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i jeo kolače.                                _________________ 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Kupio sam pitu od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višanja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...                          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…u pekarnici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Pere pekara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                            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Vozio se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biciklom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                                          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Otišao sam k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baki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Mirti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                                 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Častio me sladoledom od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vanilije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 i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čokolade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.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Na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stolu</a:t>
            </a:r>
            <a:r>
              <a:rPr lang="hr-HR" sz="2000" dirty="0">
                <a:latin typeface="Arial" pitchFamily="34" charset="0"/>
                <a:cs typeface="Arial" pitchFamily="34" charset="0"/>
              </a:rPr>
              <a:t> me čekao doručak.                         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6875792" y="901490"/>
            <a:ext cx="17145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društvo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6871275" y="3386729"/>
            <a:ext cx="17145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sredstvo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6444208" y="1518977"/>
            <a:ext cx="250033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predmet radnje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6948264" y="2132856"/>
            <a:ext cx="17145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građa</a:t>
            </a:r>
          </a:p>
        </p:txBody>
      </p:sp>
      <p:sp>
        <p:nvSpPr>
          <p:cNvPr id="14" name="Pravokutnik 13"/>
          <p:cNvSpPr/>
          <p:nvPr/>
        </p:nvSpPr>
        <p:spPr>
          <a:xfrm>
            <a:off x="6732242" y="2780928"/>
            <a:ext cx="156105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pripadnost </a:t>
            </a:r>
          </a:p>
        </p:txBody>
      </p:sp>
      <p:sp>
        <p:nvSpPr>
          <p:cNvPr id="15" name="Pravokutnik 14"/>
          <p:cNvSpPr/>
          <p:nvPr/>
        </p:nvSpPr>
        <p:spPr>
          <a:xfrm>
            <a:off x="6732240" y="3993924"/>
            <a:ext cx="221457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cilj kretanja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7051555" y="4640604"/>
            <a:ext cx="92242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građa</a:t>
            </a:r>
          </a:p>
        </p:txBody>
      </p:sp>
      <p:sp>
        <p:nvSpPr>
          <p:cNvPr id="2" name="Pravokutnik 1"/>
          <p:cNvSpPr/>
          <p:nvPr/>
        </p:nvSpPr>
        <p:spPr>
          <a:xfrm>
            <a:off x="1043608" y="691363"/>
            <a:ext cx="24878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4" name="Pravokutnik 3"/>
          <p:cNvSpPr/>
          <p:nvPr/>
        </p:nvSpPr>
        <p:spPr>
          <a:xfrm>
            <a:off x="1946486" y="1398488"/>
            <a:ext cx="35137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5" name="Pravokutnik 4"/>
          <p:cNvSpPr/>
          <p:nvPr/>
        </p:nvSpPr>
        <p:spPr>
          <a:xfrm>
            <a:off x="2820844" y="1988841"/>
            <a:ext cx="36420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6" name="Pravokutnik 5"/>
          <p:cNvSpPr/>
          <p:nvPr/>
        </p:nvSpPr>
        <p:spPr>
          <a:xfrm>
            <a:off x="2122175" y="2552662"/>
            <a:ext cx="36420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7" name="Pravokutnik 6"/>
          <p:cNvSpPr/>
          <p:nvPr/>
        </p:nvSpPr>
        <p:spPr>
          <a:xfrm>
            <a:off x="1746257" y="3177886"/>
            <a:ext cx="24878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8" name="Pravokutnik 7"/>
          <p:cNvSpPr/>
          <p:nvPr/>
        </p:nvSpPr>
        <p:spPr>
          <a:xfrm>
            <a:off x="3635896" y="4365106"/>
            <a:ext cx="36420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9" name="Pravokutnik 8"/>
          <p:cNvSpPr/>
          <p:nvPr/>
        </p:nvSpPr>
        <p:spPr>
          <a:xfrm>
            <a:off x="2040636" y="3740010"/>
            <a:ext cx="35137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20" name="Pravokutnik 19"/>
          <p:cNvSpPr/>
          <p:nvPr/>
        </p:nvSpPr>
        <p:spPr>
          <a:xfrm>
            <a:off x="992312" y="5034882"/>
            <a:ext cx="31290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22" name="Pravokutnik 21"/>
          <p:cNvSpPr/>
          <p:nvPr/>
        </p:nvSpPr>
        <p:spPr>
          <a:xfrm>
            <a:off x="7020272" y="5218534"/>
            <a:ext cx="92242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mjesto</a:t>
            </a:r>
          </a:p>
        </p:txBody>
      </p:sp>
      <p:sp>
        <p:nvSpPr>
          <p:cNvPr id="19" name="Pravokutnik 18"/>
          <p:cNvSpPr/>
          <p:nvPr/>
        </p:nvSpPr>
        <p:spPr>
          <a:xfrm>
            <a:off x="4643797" y="4386688"/>
            <a:ext cx="36420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21" name="Pravokutnik 20"/>
          <p:cNvSpPr/>
          <p:nvPr/>
        </p:nvSpPr>
        <p:spPr>
          <a:xfrm>
            <a:off x="2804326" y="2552662"/>
            <a:ext cx="36420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23" name="Pravokutnik 22"/>
          <p:cNvSpPr/>
          <p:nvPr/>
        </p:nvSpPr>
        <p:spPr>
          <a:xfrm>
            <a:off x="2622225" y="3740010"/>
            <a:ext cx="35137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7701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24000" y="360000"/>
            <a:ext cx="87480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latin typeface="Arial" pitchFamily="34" charset="0"/>
                <a:cs typeface="Arial" pitchFamily="34" charset="0"/>
              </a:rPr>
              <a:t>Odredi </a:t>
            </a:r>
            <a:r>
              <a:rPr lang="pl-PL" sz="2000" b="1" dirty="0" smtClean="0">
                <a:latin typeface="Arial" pitchFamily="34" charset="0"/>
                <a:cs typeface="Arial" pitchFamily="34" charset="0"/>
              </a:rPr>
              <a:t>i kraticom označi padež podcrtanim </a:t>
            </a:r>
            <a:r>
              <a:rPr lang="pl-PL" sz="2000" b="1" dirty="0">
                <a:latin typeface="Arial" pitchFamily="34" charset="0"/>
                <a:cs typeface="Arial" pitchFamily="34" charset="0"/>
              </a:rPr>
              <a:t>imenicama u </a:t>
            </a:r>
            <a:r>
              <a:rPr lang="pl-PL" sz="2000" b="1" dirty="0" smtClean="0">
                <a:latin typeface="Arial" pitchFamily="34" charset="0"/>
                <a:cs typeface="Arial" pitchFamily="34" charset="0"/>
              </a:rPr>
              <a:t>ulomku. </a:t>
            </a:r>
            <a:endParaRPr lang="pl-PL" sz="2000" b="1" dirty="0">
              <a:latin typeface="Arial" pitchFamily="34" charset="0"/>
              <a:cs typeface="Arial" pitchFamily="34" charset="0"/>
            </a:endParaRPr>
          </a:p>
          <a:p>
            <a:endParaRPr lang="pl-PL" sz="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pl-PL" sz="2000" dirty="0" smtClean="0">
                <a:latin typeface="Arial" pitchFamily="34" charset="0"/>
                <a:cs typeface="Arial" pitchFamily="34" charset="0"/>
              </a:rPr>
              <a:t>Koko je odjednom shvatio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da je zalutao.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„Samo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polako, </a:t>
            </a:r>
            <a:r>
              <a:rPr lang="pl-PL" sz="2000" u="sng" dirty="0">
                <a:latin typeface="Arial" pitchFamily="34" charset="0"/>
                <a:cs typeface="Arial" pitchFamily="34" charset="0"/>
              </a:rPr>
              <a:t>Koko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", hrabrio je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sebe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„Vratit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ćeš se ti </a:t>
            </a:r>
            <a:r>
              <a:rPr lang="pl-PL" sz="2000" u="sng" dirty="0">
                <a:latin typeface="Arial" pitchFamily="34" charset="0"/>
                <a:cs typeface="Arial" pitchFamily="34" charset="0"/>
              </a:rPr>
              <a:t>kući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i pričat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ćeš </a:t>
            </a:r>
            <a:r>
              <a:rPr lang="pl-PL" sz="2000" u="sng" dirty="0" smtClean="0">
                <a:latin typeface="Arial" pitchFamily="34" charset="0"/>
                <a:cs typeface="Arial" pitchFamily="34" charset="0"/>
              </a:rPr>
              <a:t>prijateljima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kako su te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pl-PL" sz="2000" u="sng" dirty="0" smtClean="0">
                <a:latin typeface="Arial" pitchFamily="34" charset="0"/>
                <a:cs typeface="Arial" pitchFamily="34" charset="0"/>
              </a:rPr>
              <a:t>Parizu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 gonili </a:t>
            </a:r>
            <a:r>
              <a:rPr lang="pl-PL" sz="2000" u="sng" dirty="0" smtClean="0">
                <a:latin typeface="Arial" pitchFamily="34" charset="0"/>
                <a:cs typeface="Arial" pitchFamily="34" charset="0"/>
              </a:rPr>
              <a:t>bogalji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s dresiranim </a:t>
            </a:r>
            <a:r>
              <a:rPr lang="pl-PL" sz="2000" u="sng" dirty="0">
                <a:latin typeface="Arial" pitchFamily="34" charset="0"/>
                <a:cs typeface="Arial" pitchFamily="34" charset="0"/>
              </a:rPr>
              <a:t>papagajima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i crvenim </a:t>
            </a:r>
            <a:r>
              <a:rPr lang="pl-PL" sz="2000" u="sng" dirty="0">
                <a:latin typeface="Arial" pitchFamily="34" charset="0"/>
                <a:cs typeface="Arial" pitchFamily="34" charset="0"/>
              </a:rPr>
              <a:t>automobilima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, ali kako se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ti nisi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dao smesti, ni uplašiti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...” Prije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nekoliko </a:t>
            </a:r>
            <a:r>
              <a:rPr lang="pl-PL" sz="2000" u="sng" dirty="0">
                <a:latin typeface="Arial" pitchFamily="34" charset="0"/>
                <a:cs typeface="Arial" pitchFamily="34" charset="0"/>
              </a:rPr>
              <a:t>godina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, dok je još živio u </a:t>
            </a:r>
            <a:r>
              <a:rPr lang="pl-PL" sz="2000" u="sng" dirty="0" smtClean="0">
                <a:latin typeface="Arial" pitchFamily="34" charset="0"/>
                <a:cs typeface="Arial" pitchFamily="34" charset="0"/>
              </a:rPr>
              <a:t>selu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 zvanom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Zeleni Vrh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, Koko je jedne </a:t>
            </a:r>
            <a:r>
              <a:rPr lang="pl-PL" sz="2000" u="sng" dirty="0">
                <a:latin typeface="Arial" pitchFamily="34" charset="0"/>
                <a:cs typeface="Arial" pitchFamily="34" charset="0"/>
              </a:rPr>
              <a:t>noći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zalutao u gustoj </a:t>
            </a:r>
            <a:r>
              <a:rPr lang="pl-PL" sz="2000" u="sng" dirty="0" smtClean="0">
                <a:latin typeface="Arial" pitchFamily="34" charset="0"/>
                <a:cs typeface="Arial" pitchFamily="34" charset="0"/>
              </a:rPr>
              <a:t>šumi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 punoj 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sablasnih </a:t>
            </a:r>
            <a:r>
              <a:rPr lang="pl-PL" sz="2000" u="sng" dirty="0" smtClean="0">
                <a:latin typeface="Arial" pitchFamily="34" charset="0"/>
                <a:cs typeface="Arial" pitchFamily="34" charset="0"/>
              </a:rPr>
              <a:t>šumova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pl-PL" sz="2000" u="sng" dirty="0" smtClean="0">
                <a:latin typeface="Arial" pitchFamily="34" charset="0"/>
                <a:cs typeface="Arial" pitchFamily="34" charset="0"/>
              </a:rPr>
              <a:t>krikova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nepoznatih </a:t>
            </a:r>
            <a:r>
              <a:rPr lang="pl-PL" sz="2000" u="sng" dirty="0">
                <a:latin typeface="Arial" pitchFamily="34" charset="0"/>
                <a:cs typeface="Arial" pitchFamily="34" charset="0"/>
              </a:rPr>
              <a:t>ptica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. Onda se samo držao glavne </a:t>
            </a:r>
            <a:r>
              <a:rPr lang="pl-PL" sz="2000" u="sng" dirty="0">
                <a:latin typeface="Arial" pitchFamily="34" charset="0"/>
                <a:cs typeface="Arial" pitchFamily="34" charset="0"/>
              </a:rPr>
              <a:t>staze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i na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svakome </a:t>
            </a:r>
            <a:r>
              <a:rPr lang="pl-PL" sz="2000" u="sng" dirty="0" smtClean="0">
                <a:latin typeface="Arial" pitchFamily="34" charset="0"/>
                <a:cs typeface="Arial" pitchFamily="34" charset="0"/>
              </a:rPr>
              <a:t>križanju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prvim </a:t>
            </a:r>
            <a:r>
              <a:rPr lang="pl-PL" sz="2000" u="sng" dirty="0">
                <a:latin typeface="Arial" pitchFamily="34" charset="0"/>
                <a:cs typeface="Arial" pitchFamily="34" charset="0"/>
              </a:rPr>
              <a:t>puteljkom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skretao ulijevo. Bio je uvjeren da će se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vratiti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na </a:t>
            </a:r>
            <a:r>
              <a:rPr lang="pl-PL" sz="2000" u="sng" dirty="0">
                <a:latin typeface="Arial" pitchFamily="34" charset="0"/>
                <a:cs typeface="Arial" pitchFamily="34" charset="0"/>
              </a:rPr>
              <a:t>mjesto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 odakle je krenuo. I nije se prevario. </a:t>
            </a:r>
            <a:endParaRPr lang="pl-PL" sz="1400" b="1" dirty="0" smtClean="0">
              <a:latin typeface="Arial" pitchFamily="34" charset="0"/>
              <a:cs typeface="Arial" pitchFamily="34" charset="0"/>
            </a:endParaRPr>
          </a:p>
          <a:p>
            <a:endParaRPr lang="pl-PL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Pravokutnik 20"/>
          <p:cNvSpPr/>
          <p:nvPr/>
        </p:nvSpPr>
        <p:spPr>
          <a:xfrm>
            <a:off x="6806528" y="668209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V</a:t>
            </a:r>
            <a:endParaRPr lang="hr-HR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Pravokutnik 30"/>
          <p:cNvSpPr/>
          <p:nvPr/>
        </p:nvSpPr>
        <p:spPr>
          <a:xfrm>
            <a:off x="2915816" y="1268758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</a:t>
            </a:r>
            <a:endParaRPr lang="hr-HR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Pravokutnik 31"/>
          <p:cNvSpPr/>
          <p:nvPr/>
        </p:nvSpPr>
        <p:spPr>
          <a:xfrm>
            <a:off x="5076056" y="1268758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33" name="Pravokutnik 32"/>
          <p:cNvSpPr/>
          <p:nvPr/>
        </p:nvSpPr>
        <p:spPr>
          <a:xfrm>
            <a:off x="7596336" y="1268760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  <a:endParaRPr lang="hr-HR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Pravokutnik 33"/>
          <p:cNvSpPr/>
          <p:nvPr/>
        </p:nvSpPr>
        <p:spPr>
          <a:xfrm>
            <a:off x="611560" y="1916830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  <a:endParaRPr lang="hr-HR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Pravokutnik 34"/>
          <p:cNvSpPr/>
          <p:nvPr/>
        </p:nvSpPr>
        <p:spPr>
          <a:xfrm>
            <a:off x="3183731" y="1938859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36" name="Pravokutnik 35"/>
          <p:cNvSpPr/>
          <p:nvPr/>
        </p:nvSpPr>
        <p:spPr>
          <a:xfrm>
            <a:off x="5835996" y="1952714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  <a:endParaRPr lang="hr-HR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Pravokutnik 36"/>
          <p:cNvSpPr/>
          <p:nvPr/>
        </p:nvSpPr>
        <p:spPr>
          <a:xfrm>
            <a:off x="5004048" y="2492894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  <a:endParaRPr lang="hr-HR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Pravokutnik 37"/>
          <p:cNvSpPr/>
          <p:nvPr/>
        </p:nvSpPr>
        <p:spPr>
          <a:xfrm>
            <a:off x="7618164" y="2492894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39" name="Pravokutnik 38"/>
          <p:cNvSpPr/>
          <p:nvPr/>
        </p:nvSpPr>
        <p:spPr>
          <a:xfrm>
            <a:off x="4283968" y="3140968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40" name="Pravokutnik 39"/>
          <p:cNvSpPr/>
          <p:nvPr/>
        </p:nvSpPr>
        <p:spPr>
          <a:xfrm>
            <a:off x="6734520" y="3140968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  <a:endParaRPr lang="hr-HR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Pravokutnik 63"/>
          <p:cNvSpPr/>
          <p:nvPr/>
        </p:nvSpPr>
        <p:spPr>
          <a:xfrm>
            <a:off x="1835696" y="3717032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66" name="Pravokutnik 65"/>
          <p:cNvSpPr/>
          <p:nvPr/>
        </p:nvSpPr>
        <p:spPr>
          <a:xfrm>
            <a:off x="2897979" y="3717031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  <a:endParaRPr lang="hr-HR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Pravokutnik 66"/>
          <p:cNvSpPr/>
          <p:nvPr/>
        </p:nvSpPr>
        <p:spPr>
          <a:xfrm>
            <a:off x="4935559" y="3717030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  <a:endParaRPr lang="hr-HR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Pravokutnik 67"/>
          <p:cNvSpPr/>
          <p:nvPr/>
        </p:nvSpPr>
        <p:spPr>
          <a:xfrm>
            <a:off x="562503" y="4365104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69" name="Pravokutnik 68"/>
          <p:cNvSpPr/>
          <p:nvPr/>
        </p:nvSpPr>
        <p:spPr>
          <a:xfrm>
            <a:off x="2915816" y="4334869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  <a:endParaRPr lang="hr-HR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Pravokutnik 69"/>
          <p:cNvSpPr/>
          <p:nvPr/>
        </p:nvSpPr>
        <p:spPr>
          <a:xfrm>
            <a:off x="4674375" y="4334868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71" name="Pravokutnik 70"/>
          <p:cNvSpPr/>
          <p:nvPr/>
        </p:nvSpPr>
        <p:spPr>
          <a:xfrm>
            <a:off x="2627784" y="4941168"/>
            <a:ext cx="28575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  <a:endParaRPr lang="hr-HR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4211960" y="5877272"/>
            <a:ext cx="48794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>
                <a:latin typeface="Arial" pitchFamily="34" charset="0"/>
                <a:cs typeface="Arial" pitchFamily="34" charset="0"/>
              </a:rPr>
              <a:t> (prema ulomku iz 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romana Ivana Kušana </a:t>
            </a:r>
            <a:r>
              <a:rPr lang="pl-PL" sz="1400" i="1" dirty="0" smtClean="0">
                <a:latin typeface="Arial" pitchFamily="34" charset="0"/>
                <a:cs typeface="Arial" pitchFamily="34" charset="0"/>
              </a:rPr>
              <a:t>Koko u Parizu</a:t>
            </a:r>
            <a:r>
              <a:rPr lang="pl-PL" sz="1400" dirty="0" smtClean="0">
                <a:latin typeface="Arial" pitchFamily="34" charset="0"/>
                <a:cs typeface="Arial" pitchFamily="34" charset="0"/>
              </a:rPr>
              <a:t>) 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29924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64" grpId="0"/>
      <p:bldP spid="66" grpId="0"/>
      <p:bldP spid="67" grpId="0"/>
      <p:bldP spid="68" grpId="0"/>
      <p:bldP spid="69" grpId="0"/>
      <p:bldP spid="70" grpId="0"/>
      <p:bldP spid="7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396000" y="360002"/>
            <a:ext cx="8748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Umetni u rečenice </a:t>
            </a:r>
            <a:r>
              <a:rPr lang="hr-HR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prijedlog </a:t>
            </a:r>
            <a:r>
              <a:rPr lang="hr-HR" sz="20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lang="hr-HR" sz="20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sa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gdje je potrebno. </a:t>
            </a:r>
          </a:p>
          <a:p>
            <a:pPr>
              <a:lnSpc>
                <a:spcPct val="200000"/>
              </a:lnSpc>
              <a:buNone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Putovala sam _____ vlakom u Osijek.</a:t>
            </a:r>
          </a:p>
          <a:p>
            <a:pPr>
              <a:lnSpc>
                <a:spcPct val="150000"/>
              </a:lnSpc>
              <a:buNone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Ne šali se _____ njim.</a:t>
            </a:r>
          </a:p>
          <a:p>
            <a:pPr>
              <a:lnSpc>
                <a:spcPct val="150000"/>
              </a:lnSpc>
              <a:buNone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Igramo se _____ psom.</a:t>
            </a:r>
          </a:p>
          <a:p>
            <a:pPr>
              <a:lnSpc>
                <a:spcPct val="150000"/>
              </a:lnSpc>
              <a:buNone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Jučer sam bila u kazalištu _____ Zrinkom.</a:t>
            </a:r>
          </a:p>
          <a:p>
            <a:pPr>
              <a:lnSpc>
                <a:spcPct val="150000"/>
              </a:lnSpc>
              <a:buNone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Ideš li _____ mnom u trgovinu?</a:t>
            </a:r>
          </a:p>
          <a:p>
            <a:pPr>
              <a:lnSpc>
                <a:spcPct val="150000"/>
              </a:lnSpc>
              <a:buNone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Operi ruke _____ sapunom i toplom vodom.</a:t>
            </a:r>
          </a:p>
          <a:p>
            <a:pPr>
              <a:lnSpc>
                <a:spcPct val="150000"/>
              </a:lnSpc>
              <a:buNone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Ne piši _____ tupom olovkom.</a:t>
            </a:r>
          </a:p>
          <a:p>
            <a:pPr>
              <a:lnSpc>
                <a:spcPct val="150000"/>
              </a:lnSpc>
              <a:buNone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_____ strahom je očekivala rezultate ispita.</a:t>
            </a:r>
          </a:p>
          <a:p>
            <a:pPr>
              <a:lnSpc>
                <a:spcPct val="150000"/>
              </a:lnSpc>
              <a:buNone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Ne volim putovati _____ brodom. Uvijek mi je mučno.</a:t>
            </a:r>
          </a:p>
          <a:p>
            <a:pPr>
              <a:lnSpc>
                <a:spcPct val="150000"/>
              </a:lnSpc>
              <a:buNone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Uvijek nosim kišobran _____ sobom.</a:t>
            </a:r>
          </a:p>
          <a:p>
            <a:pPr>
              <a:lnSpc>
                <a:spcPct val="150000"/>
              </a:lnSpc>
              <a:buNone/>
            </a:pPr>
            <a:r>
              <a:rPr lang="hr-HR" sz="2000" dirty="0">
                <a:latin typeface="Arial" pitchFamily="34" charset="0"/>
                <a:cs typeface="Arial" pitchFamily="34" charset="0"/>
              </a:rPr>
              <a:t>Volim jagode _____ šlagom.</a:t>
            </a:r>
          </a:p>
        </p:txBody>
      </p:sp>
      <p:sp>
        <p:nvSpPr>
          <p:cNvPr id="3" name="Pravokutnik 2"/>
          <p:cNvSpPr/>
          <p:nvPr/>
        </p:nvSpPr>
        <p:spPr>
          <a:xfrm>
            <a:off x="2267744" y="83671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/</a:t>
            </a:r>
          </a:p>
        </p:txBody>
      </p:sp>
      <p:sp>
        <p:nvSpPr>
          <p:cNvPr id="4" name="Pravokutnik 3"/>
          <p:cNvSpPr/>
          <p:nvPr/>
        </p:nvSpPr>
        <p:spPr>
          <a:xfrm>
            <a:off x="1835696" y="1340768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</a:t>
            </a:r>
          </a:p>
        </p:txBody>
      </p:sp>
      <p:sp>
        <p:nvSpPr>
          <p:cNvPr id="5" name="Pravokutnik 4"/>
          <p:cNvSpPr/>
          <p:nvPr/>
        </p:nvSpPr>
        <p:spPr>
          <a:xfrm>
            <a:off x="1763688" y="1804754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3635896" y="2247902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</a:t>
            </a:r>
          </a:p>
        </p:txBody>
      </p:sp>
      <p:sp>
        <p:nvSpPr>
          <p:cNvPr id="7" name="Pravokutnik 6"/>
          <p:cNvSpPr/>
          <p:nvPr/>
        </p:nvSpPr>
        <p:spPr>
          <a:xfrm>
            <a:off x="1331640" y="270892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</a:t>
            </a:r>
          </a:p>
        </p:txBody>
      </p:sp>
      <p:sp>
        <p:nvSpPr>
          <p:cNvPr id="8" name="Pravokutnik 7"/>
          <p:cNvSpPr/>
          <p:nvPr/>
        </p:nvSpPr>
        <p:spPr>
          <a:xfrm>
            <a:off x="1979712" y="3175874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/</a:t>
            </a:r>
          </a:p>
        </p:txBody>
      </p:sp>
      <p:sp>
        <p:nvSpPr>
          <p:cNvPr id="9" name="Pravokutnik 8"/>
          <p:cNvSpPr/>
          <p:nvPr/>
        </p:nvSpPr>
        <p:spPr>
          <a:xfrm>
            <a:off x="1580498" y="3636892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/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539554" y="4085763"/>
            <a:ext cx="4988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2699792" y="4541058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/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3166431" y="4977827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2088207" y="5445224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</a:t>
            </a:r>
          </a:p>
        </p:txBody>
      </p:sp>
    </p:spTree>
    <p:extLst>
      <p:ext uri="{BB962C8B-B14F-4D97-AF65-F5344CB8AC3E}">
        <p14:creationId xmlns:p14="http://schemas.microsoft.com/office/powerpoint/2010/main" val="177127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96000" y="332658"/>
            <a:ext cx="8001056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</a:tabLst>
            </a:pP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Umetni u tekst prijedloge </a:t>
            </a:r>
            <a:r>
              <a:rPr lang="hr-HR" sz="20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lang="hr-HR" sz="20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sa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i </a:t>
            </a:r>
            <a:r>
              <a:rPr lang="hr-HR" sz="20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lang="hr-HR" sz="20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ka 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gdje je potrebno. </a:t>
            </a:r>
          </a:p>
          <a:p>
            <a:pPr algn="just" defTabSz="914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</a:tabLst>
            </a:pP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</a:tabLst>
            </a:pPr>
            <a:r>
              <a:rPr lang="vi-VN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Boka ustane i pođe 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_____</a:t>
            </a:r>
            <a:r>
              <a:rPr lang="vi-VN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kolibi.</a:t>
            </a: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</a:tabLs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Sagne se _____ zemlji tražeći drage tragove stopa koji će nestati _____ pijeska kao što je _____ svijeta nestao i njegov mali prijatelj.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</a:tabLs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_____ teškom mukom popne se na utvrdu i povuče se u nju.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</a:tabLs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Pogleda _____ utvrde i ugleda kod kolibe dva tamna mala lica.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</a:tabLs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_____ žalošću se prisjetio blagoga lica maloga </a:t>
            </a:r>
            <a:r>
              <a:rPr lang="hr-HR" sz="20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Nemečeka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</a:tabLs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_____  zlaćanih tornjeva crkve ugodno su odjeknula zvona.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</a:tabLs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Sišao je _____ utvrde i zaustavio se pred kolibom. Vidio je kako se Janko vraća od vrata _____Pavlove ulice _____ kolibi. Uz njega je išao Hektor, vrteći _____ repom i njuškajući. Boka ih pričeka.</a:t>
            </a:r>
          </a:p>
        </p:txBody>
      </p:sp>
      <p:sp>
        <p:nvSpPr>
          <p:cNvPr id="3" name="Pravokutnik 2"/>
          <p:cNvSpPr/>
          <p:nvPr/>
        </p:nvSpPr>
        <p:spPr>
          <a:xfrm>
            <a:off x="2843808" y="106140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  <p:sp>
        <p:nvSpPr>
          <p:cNvPr id="5" name="Pravokutnik 4"/>
          <p:cNvSpPr/>
          <p:nvPr/>
        </p:nvSpPr>
        <p:spPr>
          <a:xfrm>
            <a:off x="1835696" y="1493448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</a:t>
            </a:r>
          </a:p>
        </p:txBody>
      </p:sp>
      <p:sp>
        <p:nvSpPr>
          <p:cNvPr id="6" name="Pravokutnik 5"/>
          <p:cNvSpPr/>
          <p:nvPr/>
        </p:nvSpPr>
        <p:spPr>
          <a:xfrm>
            <a:off x="772106" y="1947369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</a:t>
            </a:r>
          </a:p>
        </p:txBody>
      </p:sp>
      <p:sp>
        <p:nvSpPr>
          <p:cNvPr id="7" name="Pravokutnik 6"/>
          <p:cNvSpPr/>
          <p:nvPr/>
        </p:nvSpPr>
        <p:spPr>
          <a:xfrm>
            <a:off x="3347864" y="1957434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</a:t>
            </a:r>
          </a:p>
        </p:txBody>
      </p:sp>
      <p:sp>
        <p:nvSpPr>
          <p:cNvPr id="8" name="Pravokutnik 7"/>
          <p:cNvSpPr/>
          <p:nvPr/>
        </p:nvSpPr>
        <p:spPr>
          <a:xfrm>
            <a:off x="683568" y="2429552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</a:t>
            </a:r>
          </a:p>
        </p:txBody>
      </p:sp>
      <p:sp>
        <p:nvSpPr>
          <p:cNvPr id="9" name="Pravokutnik 8"/>
          <p:cNvSpPr/>
          <p:nvPr/>
        </p:nvSpPr>
        <p:spPr>
          <a:xfrm>
            <a:off x="1691680" y="2852936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611562" y="3329006"/>
            <a:ext cx="4988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611562" y="3797704"/>
            <a:ext cx="4988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1691680" y="4221088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3275524" y="4693738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</a:t>
            </a:r>
          </a:p>
        </p:txBody>
      </p:sp>
      <p:sp>
        <p:nvSpPr>
          <p:cNvPr id="14" name="Pravokutnik 13"/>
          <p:cNvSpPr/>
          <p:nvPr/>
        </p:nvSpPr>
        <p:spPr>
          <a:xfrm>
            <a:off x="5542160" y="4693738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ka</a:t>
            </a:r>
          </a:p>
        </p:txBody>
      </p:sp>
      <p:sp>
        <p:nvSpPr>
          <p:cNvPr id="15" name="Pravokutnik 14"/>
          <p:cNvSpPr/>
          <p:nvPr/>
        </p:nvSpPr>
        <p:spPr>
          <a:xfrm>
            <a:off x="2843808" y="5175369"/>
            <a:ext cx="255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/</a:t>
            </a:r>
          </a:p>
        </p:txBody>
      </p:sp>
      <p:sp>
        <p:nvSpPr>
          <p:cNvPr id="4" name="Pravokutnik 3"/>
          <p:cNvSpPr/>
          <p:nvPr/>
        </p:nvSpPr>
        <p:spPr>
          <a:xfrm>
            <a:off x="3347866" y="5720535"/>
            <a:ext cx="56886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pl-PL" sz="1400" dirty="0">
                <a:latin typeface="Arial" pitchFamily="34" charset="0"/>
                <a:cs typeface="Arial" pitchFamily="34" charset="0"/>
              </a:rPr>
              <a:t>(prema ulomku iz romana Ferenca Molnára </a:t>
            </a:r>
            <a:r>
              <a:rPr lang="pl-PL" sz="1400" i="1" dirty="0">
                <a:latin typeface="Arial" pitchFamily="34" charset="0"/>
                <a:cs typeface="Arial" pitchFamily="34" charset="0"/>
              </a:rPr>
              <a:t>Junaci Pavlove ulice</a:t>
            </a:r>
            <a:r>
              <a:rPr lang="pl-PL" sz="1400" dirty="0">
                <a:latin typeface="Arial" pitchFamily="34" charset="0"/>
                <a:cs typeface="Arial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91403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96002"/>
            <a:ext cx="8604448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latin typeface="Arial" panose="020B0604020202020204" pitchFamily="34" charset="0"/>
                <a:cs typeface="Arial" pitchFamily="34" charset="0"/>
              </a:rPr>
              <a:t>U svakoj se rečenici krije jedna pogreška. Prepiši rečenice tako da ispraviš pogreške.</a:t>
            </a:r>
          </a:p>
          <a:p>
            <a:pPr marL="457200" indent="-457200">
              <a:lnSpc>
                <a:spcPct val="150000"/>
              </a:lnSpc>
            </a:pPr>
            <a:endParaRPr lang="pl-PL" sz="1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Idem kod prijatelja učiti za ispit.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______________________________________________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Majka od Petre danas se 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vratila kući </a:t>
            </a:r>
            <a:r>
              <a:rPr lang="pl-PL" sz="2000" dirty="0">
                <a:latin typeface="Arial" pitchFamily="34" charset="0"/>
                <a:cs typeface="Arial" pitchFamily="34" charset="0"/>
              </a:rPr>
              <a:t>iz rodilišta.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______________________________________________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Otac će se vratiti iz Njemačke kroz tri dana.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______________________________________________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Nasuprot škole je trgovina.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______________________________________________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Unatoč kiše odigrali smo utakmicu.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______________________________________________</a:t>
            </a:r>
          </a:p>
        </p:txBody>
      </p:sp>
      <p:sp>
        <p:nvSpPr>
          <p:cNvPr id="5" name="Pravokutnik 4"/>
          <p:cNvSpPr/>
          <p:nvPr/>
        </p:nvSpPr>
        <p:spPr>
          <a:xfrm>
            <a:off x="323528" y="1628800"/>
            <a:ext cx="368722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000" dirty="0">
                <a:solidFill>
                  <a:schemeClr val="accent3"/>
                </a:solidFill>
                <a:latin typeface="Arial" panose="020B0604020202020204" pitchFamily="34" charset="0"/>
                <a:cs typeface="Arial" pitchFamily="34" charset="0"/>
              </a:rPr>
              <a:t> Idem (k) prijatelju učiti za ispit.</a:t>
            </a:r>
          </a:p>
        </p:txBody>
      </p:sp>
      <p:sp>
        <p:nvSpPr>
          <p:cNvPr id="6" name="Pravokutnik 5"/>
          <p:cNvSpPr/>
          <p:nvPr/>
        </p:nvSpPr>
        <p:spPr>
          <a:xfrm>
            <a:off x="323530" y="2571930"/>
            <a:ext cx="549862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000" dirty="0">
                <a:solidFill>
                  <a:schemeClr val="accent3"/>
                </a:solidFill>
                <a:latin typeface="Arial" panose="020B0604020202020204" pitchFamily="34" charset="0"/>
                <a:cs typeface="Arial" pitchFamily="34" charset="0"/>
              </a:rPr>
              <a:t> Petrina majka danas se </a:t>
            </a:r>
            <a:r>
              <a:rPr lang="pl-PL" sz="2000" dirty="0" smtClean="0">
                <a:solidFill>
                  <a:schemeClr val="accent3"/>
                </a:solidFill>
                <a:latin typeface="Arial" panose="020B0604020202020204" pitchFamily="34" charset="0"/>
                <a:cs typeface="Arial" pitchFamily="34" charset="0"/>
              </a:rPr>
              <a:t>vratila kući </a:t>
            </a:r>
            <a:r>
              <a:rPr lang="pl-PL" sz="2000" dirty="0">
                <a:solidFill>
                  <a:schemeClr val="accent3"/>
                </a:solidFill>
                <a:latin typeface="Arial" panose="020B0604020202020204" pitchFamily="34" charset="0"/>
                <a:cs typeface="Arial" pitchFamily="34" charset="0"/>
              </a:rPr>
              <a:t>iz rodilišta.</a:t>
            </a:r>
          </a:p>
        </p:txBody>
      </p:sp>
      <p:sp>
        <p:nvSpPr>
          <p:cNvPr id="7" name="Pravokutnik 6"/>
          <p:cNvSpPr/>
          <p:nvPr/>
        </p:nvSpPr>
        <p:spPr>
          <a:xfrm>
            <a:off x="395072" y="3515060"/>
            <a:ext cx="489589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000" dirty="0">
                <a:solidFill>
                  <a:schemeClr val="accent3"/>
                </a:solidFill>
                <a:latin typeface="Arial" panose="020B0604020202020204" pitchFamily="34" charset="0"/>
                <a:cs typeface="Arial" pitchFamily="34" charset="0"/>
              </a:rPr>
              <a:t>Otac će se vratiti iz Njemačke za tri dana.</a:t>
            </a:r>
          </a:p>
        </p:txBody>
      </p:sp>
      <p:sp>
        <p:nvSpPr>
          <p:cNvPr id="8" name="Pravokutnik 7"/>
          <p:cNvSpPr/>
          <p:nvPr/>
        </p:nvSpPr>
        <p:spPr>
          <a:xfrm>
            <a:off x="395074" y="4413423"/>
            <a:ext cx="320472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000" dirty="0">
                <a:solidFill>
                  <a:schemeClr val="accent3"/>
                </a:solidFill>
                <a:latin typeface="Arial" panose="020B0604020202020204" pitchFamily="34" charset="0"/>
                <a:cs typeface="Arial" pitchFamily="34" charset="0"/>
              </a:rPr>
              <a:t>Nasuprot školi je trgovina. </a:t>
            </a:r>
          </a:p>
        </p:txBody>
      </p:sp>
      <p:sp>
        <p:nvSpPr>
          <p:cNvPr id="9" name="Pravokutnik 8"/>
          <p:cNvSpPr/>
          <p:nvPr/>
        </p:nvSpPr>
        <p:spPr>
          <a:xfrm>
            <a:off x="401257" y="5334556"/>
            <a:ext cx="406072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000" dirty="0">
                <a:solidFill>
                  <a:schemeClr val="accent3"/>
                </a:solidFill>
                <a:latin typeface="Arial" panose="020B0604020202020204" pitchFamily="34" charset="0"/>
                <a:cs typeface="Arial" pitchFamily="34" charset="0"/>
              </a:rPr>
              <a:t>Unatoč kiši odigrali smo utakmicu.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6000" y="360002"/>
            <a:ext cx="8208912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pl-PL" sz="2000" b="1" dirty="0">
                <a:latin typeface="Arial" panose="020B0604020202020204" pitchFamily="34" charset="0"/>
                <a:cs typeface="Arial" pitchFamily="34" charset="0"/>
              </a:rPr>
              <a:t>U svakoj se rečenici krije jedna pogreška. Prepiši rečenice tako da</a:t>
            </a:r>
          </a:p>
          <a:p>
            <a:pPr marL="457200" indent="-457200"/>
            <a:r>
              <a:rPr lang="pl-PL" sz="2000" b="1" dirty="0">
                <a:latin typeface="Arial" panose="020B0604020202020204" pitchFamily="34" charset="0"/>
                <a:cs typeface="Arial" pitchFamily="34" charset="0"/>
              </a:rPr>
              <a:t>ispraviš pogreške.</a:t>
            </a:r>
          </a:p>
          <a:p>
            <a:pPr marL="457200" indent="-457200">
              <a:lnSpc>
                <a:spcPct val="150000"/>
              </a:lnSpc>
            </a:pPr>
            <a:endParaRPr lang="pl-PL" sz="1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Na satu smo čitali pjesmu od Dobriše Cesarića.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____________________________________________________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Moj prijatelj Frano ide u školu s biciklom.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____________________________________________________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Odličan je učenik usprkos kašnjenja.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____________________________________________________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Volim petkom gledati film sa bratom i jesti kokice.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____________________________________________________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Diplica je staro hrvatsko glazbalo koje se izrađivalo iz trske.</a:t>
            </a:r>
          </a:p>
          <a:p>
            <a:pPr marL="457200" indent="-457200">
              <a:lnSpc>
                <a:spcPct val="150000"/>
              </a:lnSpc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____________________________________________________</a:t>
            </a:r>
          </a:p>
        </p:txBody>
      </p:sp>
      <p:sp>
        <p:nvSpPr>
          <p:cNvPr id="5" name="Pravokutnik 4"/>
          <p:cNvSpPr/>
          <p:nvPr/>
        </p:nvSpPr>
        <p:spPr>
          <a:xfrm>
            <a:off x="395536" y="1628800"/>
            <a:ext cx="885698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Na satu smo čitali pjesmu Dobriše Cesarića/Cesarićevu pjesmu.</a:t>
            </a:r>
          </a:p>
        </p:txBody>
      </p:sp>
      <p:sp>
        <p:nvSpPr>
          <p:cNvPr id="6" name="Pravokutnik 5"/>
          <p:cNvSpPr/>
          <p:nvPr/>
        </p:nvSpPr>
        <p:spPr>
          <a:xfrm>
            <a:off x="415143" y="2514962"/>
            <a:ext cx="458971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Moj prijatelj Frano ide u školu biciklom.</a:t>
            </a:r>
          </a:p>
        </p:txBody>
      </p:sp>
      <p:sp>
        <p:nvSpPr>
          <p:cNvPr id="7" name="Pravokutnik 6"/>
          <p:cNvSpPr/>
          <p:nvPr/>
        </p:nvSpPr>
        <p:spPr>
          <a:xfrm>
            <a:off x="395536" y="3451066"/>
            <a:ext cx="433323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Odličan je učenik usprkos kašnjenju.</a:t>
            </a:r>
          </a:p>
        </p:txBody>
      </p:sp>
      <p:sp>
        <p:nvSpPr>
          <p:cNvPr id="8" name="Pravokutnik 7"/>
          <p:cNvSpPr/>
          <p:nvPr/>
        </p:nvSpPr>
        <p:spPr>
          <a:xfrm>
            <a:off x="395536" y="4387170"/>
            <a:ext cx="597666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Volim petkom gledati film s bratom i jesti kokice.</a:t>
            </a:r>
          </a:p>
        </p:txBody>
      </p:sp>
      <p:sp>
        <p:nvSpPr>
          <p:cNvPr id="9" name="Pravokutnik 8"/>
          <p:cNvSpPr/>
          <p:nvPr/>
        </p:nvSpPr>
        <p:spPr>
          <a:xfrm>
            <a:off x="395536" y="5301208"/>
            <a:ext cx="702468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Diplica je staro hrvatsko glazbalo koje se izrađivalo od trske.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395536" y="398530"/>
            <a:ext cx="792961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>
                <a:latin typeface="Arial" pitchFamily="34" charset="0"/>
                <a:cs typeface="Arial" pitchFamily="34" charset="0"/>
              </a:rPr>
              <a:t>Stavi zarez gdje je potrebno.</a:t>
            </a:r>
          </a:p>
          <a:p>
            <a:endParaRPr lang="pl-PL" sz="1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FontTx/>
              <a:buAutoNum type="alphaLcParenR"/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Uh  baš  sam  se  naradio.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Prijatelju  moj  želiš  li  sa  mnom  na  pecanje?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Dragi  djede  i  bako   želim  vam  sretan  Božić!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Reci  mi koju  bajku  želiš  čuti  zlato  tatino.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Ne  zaboravite  ponijeti  kišobrane  djeco! Padat će kiša.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l-PL" sz="2000" dirty="0">
                <a:latin typeface="Arial" pitchFamily="34" charset="0"/>
                <a:cs typeface="Arial" pitchFamily="34" charset="0"/>
              </a:rPr>
              <a:t>Pogledaj  mama  već  sam  napisao  zadaću</a:t>
            </a:r>
            <a:r>
              <a:rPr lang="pl-PL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l-PL" sz="2000" dirty="0" smtClean="0">
                <a:latin typeface="Arial" pitchFamily="34" charset="0"/>
                <a:cs typeface="Arial" pitchFamily="34" charset="0"/>
              </a:rPr>
              <a:t>Učiteljice  možete  li  mi  pomoći?</a:t>
            </a:r>
          </a:p>
          <a:p>
            <a:pPr marL="457200" indent="-457200">
              <a:lnSpc>
                <a:spcPct val="200000"/>
              </a:lnSpc>
              <a:buAutoNum type="alphaLcParenR"/>
            </a:pPr>
            <a:r>
              <a:rPr lang="pl-PL" sz="2000" dirty="0" smtClean="0">
                <a:latin typeface="Arial" pitchFamily="34" charset="0"/>
                <a:cs typeface="Arial" pitchFamily="34" charset="0"/>
              </a:rPr>
              <a:t>Što  se  dogodilo   Ivane?</a:t>
            </a:r>
            <a:endParaRPr lang="pl-PL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200000"/>
              </a:lnSpc>
              <a:buAutoNum type="alphaLcParenR"/>
            </a:pPr>
            <a:endParaRPr lang="pl-PL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ravokutnik 4"/>
          <p:cNvSpPr/>
          <p:nvPr/>
        </p:nvSpPr>
        <p:spPr>
          <a:xfrm>
            <a:off x="1187624" y="836712"/>
            <a:ext cx="48282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 </a:t>
            </a:r>
          </a:p>
        </p:txBody>
      </p:sp>
      <p:sp>
        <p:nvSpPr>
          <p:cNvPr id="8" name="Pravokutnik 7"/>
          <p:cNvSpPr/>
          <p:nvPr/>
        </p:nvSpPr>
        <p:spPr>
          <a:xfrm>
            <a:off x="2395571" y="1434221"/>
            <a:ext cx="38343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</a:t>
            </a:r>
          </a:p>
        </p:txBody>
      </p:sp>
      <p:sp>
        <p:nvSpPr>
          <p:cNvPr id="9" name="Pravokutnik 8"/>
          <p:cNvSpPr/>
          <p:nvPr/>
        </p:nvSpPr>
        <p:spPr>
          <a:xfrm>
            <a:off x="3108442" y="2060848"/>
            <a:ext cx="38343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4260570" y="2698157"/>
            <a:ext cx="38343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4692618" y="3284984"/>
            <a:ext cx="38343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1884306" y="3922293"/>
            <a:ext cx="38343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</a:t>
            </a:r>
          </a:p>
        </p:txBody>
      </p:sp>
      <p:sp>
        <p:nvSpPr>
          <p:cNvPr id="14" name="Pravokutnik 13"/>
          <p:cNvSpPr/>
          <p:nvPr/>
        </p:nvSpPr>
        <p:spPr>
          <a:xfrm>
            <a:off x="2699792" y="3922293"/>
            <a:ext cx="38343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1890489" y="4530291"/>
            <a:ext cx="38343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</a:t>
            </a:r>
          </a:p>
        </p:txBody>
      </p:sp>
      <p:sp>
        <p:nvSpPr>
          <p:cNvPr id="15" name="Pravokutnik 14"/>
          <p:cNvSpPr/>
          <p:nvPr/>
        </p:nvSpPr>
        <p:spPr>
          <a:xfrm>
            <a:off x="2779009" y="5085184"/>
            <a:ext cx="38343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3" grpId="0"/>
      <p:bldP spid="14" grpId="0"/>
      <p:bldP spid="12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utnik 4"/>
          <p:cNvSpPr/>
          <p:nvPr/>
        </p:nvSpPr>
        <p:spPr>
          <a:xfrm>
            <a:off x="396000" y="3960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Što je izrečeno istaknutom imenicom u </a:t>
            </a:r>
            <a:r>
              <a:rPr lang="hr-H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genitivu</a:t>
            </a: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 u rečenici?</a:t>
            </a:r>
          </a:p>
          <a:p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Ispred rečenica upiši redni broj točnoga odgovora.</a:t>
            </a:r>
          </a:p>
          <a:p>
            <a:endParaRPr lang="hr-H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                </a:t>
            </a:r>
          </a:p>
          <a:p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 Dodaj mi krišku 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kruha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1. 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pripadnost</a:t>
            </a:r>
          </a:p>
          <a:p>
            <a:endParaRPr lang="hr-H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                </a:t>
            </a:r>
          </a:p>
          <a:p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 Volim bakinu štrudlu od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jabuka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2. 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djelomičnost</a:t>
            </a:r>
          </a:p>
          <a:p>
            <a:endParaRPr lang="hr-H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                </a:t>
            </a:r>
          </a:p>
          <a:p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 Pronašao sam pisma na dnu stare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škrinje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3. 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izostanak/nemanje</a:t>
            </a:r>
          </a:p>
          <a:p>
            <a:endParaRPr lang="hr-H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                </a:t>
            </a:r>
          </a:p>
          <a:p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 Ne možete ući u dvoranu bez </a:t>
            </a:r>
            <a:r>
              <a:rPr lang="hr-HR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ulaznice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hr-H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4. </a:t>
            </a:r>
            <a:r>
              <a:rPr lang="hr-H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građa</a:t>
            </a:r>
          </a:p>
          <a:p>
            <a:endParaRPr lang="hr-H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692169" y="3429000"/>
            <a:ext cx="48892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sp>
        <p:nvSpPr>
          <p:cNvPr id="7" name="TekstniOkvir 6"/>
          <p:cNvSpPr txBox="1"/>
          <p:nvPr/>
        </p:nvSpPr>
        <p:spPr>
          <a:xfrm>
            <a:off x="692169" y="1588730"/>
            <a:ext cx="48892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</a:p>
        </p:txBody>
      </p:sp>
      <p:sp>
        <p:nvSpPr>
          <p:cNvPr id="8" name="TekstniOkvir 7"/>
          <p:cNvSpPr txBox="1"/>
          <p:nvPr/>
        </p:nvSpPr>
        <p:spPr>
          <a:xfrm>
            <a:off x="692169" y="2521710"/>
            <a:ext cx="48892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698699" y="4325034"/>
            <a:ext cx="48892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22609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utnik 4"/>
          <p:cNvSpPr/>
          <p:nvPr/>
        </p:nvSpPr>
        <p:spPr>
          <a:xfrm>
            <a:off x="467544" y="294324"/>
            <a:ext cx="849694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Iz stihova hrvatskoga pjesnika </a:t>
            </a:r>
            <a:r>
              <a:rPr lang="hr-H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Grigora</a:t>
            </a: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 Viteza pobjegli su zarezi. Vrati ih na odgovarajuće mjesto.</a:t>
            </a:r>
          </a:p>
          <a:p>
            <a:pPr>
              <a:lnSpc>
                <a:spcPct val="150000"/>
              </a:lnSpc>
            </a:pP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Hej  maslačku  uz  poljski  put, 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a  gdje  ti  je  dukat  žut?</a:t>
            </a:r>
          </a:p>
          <a:p>
            <a:pPr>
              <a:lnSpc>
                <a:spcPct val="150000"/>
              </a:lnSpc>
            </a:pP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Dohvati mi   tata   mjesec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da  kraj  mene  malo  sja!</a:t>
            </a:r>
          </a:p>
          <a:p>
            <a:pPr>
              <a:lnSpc>
                <a:spcPct val="150000"/>
              </a:lnSpc>
            </a:pP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Uh   ma  što  je  s  mojim  čarapama? 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Jesi  li  ih  gdje  vidjela  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mama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848816" y="1230426"/>
            <a:ext cx="48282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 </a:t>
            </a:r>
          </a:p>
        </p:txBody>
      </p:sp>
      <p:sp>
        <p:nvSpPr>
          <p:cNvPr id="7" name="Pravokutnik 6"/>
          <p:cNvSpPr/>
          <p:nvPr/>
        </p:nvSpPr>
        <p:spPr>
          <a:xfrm>
            <a:off x="2072952" y="1230426"/>
            <a:ext cx="48282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 </a:t>
            </a:r>
          </a:p>
        </p:txBody>
      </p:sp>
      <p:sp>
        <p:nvSpPr>
          <p:cNvPr id="8" name="Pravokutnik 7"/>
          <p:cNvSpPr/>
          <p:nvPr/>
        </p:nvSpPr>
        <p:spPr>
          <a:xfrm>
            <a:off x="1691680" y="2587815"/>
            <a:ext cx="48282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 </a:t>
            </a:r>
          </a:p>
        </p:txBody>
      </p:sp>
      <p:sp>
        <p:nvSpPr>
          <p:cNvPr id="9" name="Pravokutnik 8"/>
          <p:cNvSpPr/>
          <p:nvPr/>
        </p:nvSpPr>
        <p:spPr>
          <a:xfrm>
            <a:off x="2343499" y="2598578"/>
            <a:ext cx="48282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 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827584" y="3966730"/>
            <a:ext cx="48282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 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3009056" y="4437112"/>
            <a:ext cx="48282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pl-PL" sz="28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,  </a:t>
            </a:r>
          </a:p>
        </p:txBody>
      </p:sp>
    </p:spTree>
    <p:extLst>
      <p:ext uri="{BB962C8B-B14F-4D97-AF65-F5344CB8AC3E}">
        <p14:creationId xmlns:p14="http://schemas.microsoft.com/office/powerpoint/2010/main" val="318246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396002"/>
            <a:ext cx="8424936" cy="5301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Poveži istaknute imenice u </a:t>
            </a:r>
            <a:r>
              <a:rPr lang="hr-HR" sz="20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genitivu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u stihovima </a:t>
            </a:r>
            <a:r>
              <a:rPr lang="hr-HR" sz="2000" b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Grigora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Viteza 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s njihovim značenjem.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Zašto ne bi na drveću usred šume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rasle, na primjer, lopte od </a:t>
            </a:r>
            <a:r>
              <a:rPr lang="hr-HR" sz="2000" i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gume</a:t>
            </a: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?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Možda ste i vi sreli dječaka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koji rado izmišlja i smišlja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kao što rado jede </a:t>
            </a:r>
            <a:r>
              <a:rPr lang="hr-HR" sz="2000" i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medenjaka</a:t>
            </a: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Da sam dimnjačar, </a:t>
            </a:r>
            <a:r>
              <a:rPr lang="hr-HR" sz="2000" i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smio</a:t>
            </a: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bih biti crn,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peo bih se iznad krovova </a:t>
            </a:r>
            <a:r>
              <a:rPr lang="hr-HR" sz="2000" i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kuća.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es-ES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a jednu ljuljačku vjetar skoči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es-ES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na njoj se ljuljao cijele </a:t>
            </a:r>
            <a:r>
              <a:rPr lang="es-ES" sz="2000" i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noći</a:t>
            </a:r>
            <a:r>
              <a:rPr lang="es-ES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es-ES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Zaobljeni pravokutnik 2"/>
          <p:cNvSpPr/>
          <p:nvPr/>
        </p:nvSpPr>
        <p:spPr>
          <a:xfrm>
            <a:off x="6588224" y="1484832"/>
            <a:ext cx="1692000" cy="43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djelomičnost</a:t>
            </a:r>
          </a:p>
        </p:txBody>
      </p:sp>
      <p:sp>
        <p:nvSpPr>
          <p:cNvPr id="4" name="Zaobljeni pravokutnik 3"/>
          <p:cNvSpPr/>
          <p:nvPr/>
        </p:nvSpPr>
        <p:spPr>
          <a:xfrm>
            <a:off x="6623070" y="2499786"/>
            <a:ext cx="1692000" cy="43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vrijeme</a:t>
            </a:r>
          </a:p>
        </p:txBody>
      </p:sp>
      <p:sp>
        <p:nvSpPr>
          <p:cNvPr id="5" name="Zaobljeni pravokutnik 4"/>
          <p:cNvSpPr/>
          <p:nvPr/>
        </p:nvSpPr>
        <p:spPr>
          <a:xfrm>
            <a:off x="6623070" y="4562886"/>
            <a:ext cx="1692000" cy="43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pripadnost</a:t>
            </a:r>
          </a:p>
        </p:txBody>
      </p:sp>
      <p:sp>
        <p:nvSpPr>
          <p:cNvPr id="6" name="Zaobljeni pravokutnik 5"/>
          <p:cNvSpPr/>
          <p:nvPr/>
        </p:nvSpPr>
        <p:spPr>
          <a:xfrm>
            <a:off x="6623070" y="3531336"/>
            <a:ext cx="1692000" cy="43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građa</a:t>
            </a:r>
          </a:p>
        </p:txBody>
      </p:sp>
      <p:cxnSp>
        <p:nvCxnSpPr>
          <p:cNvPr id="7" name="Ravni poveznik sa strelicom 6"/>
          <p:cNvCxnSpPr/>
          <p:nvPr/>
        </p:nvCxnSpPr>
        <p:spPr>
          <a:xfrm flipV="1">
            <a:off x="3851920" y="1772816"/>
            <a:ext cx="2736304" cy="1296144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Ravni poveznik sa strelicom 9"/>
          <p:cNvCxnSpPr/>
          <p:nvPr/>
        </p:nvCxnSpPr>
        <p:spPr>
          <a:xfrm flipV="1">
            <a:off x="3707904" y="2780928"/>
            <a:ext cx="2880320" cy="2088232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Ravni poveznik sa strelicom 12"/>
          <p:cNvCxnSpPr/>
          <p:nvPr/>
        </p:nvCxnSpPr>
        <p:spPr>
          <a:xfrm>
            <a:off x="3995936" y="4035344"/>
            <a:ext cx="2592288" cy="761808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Ravni poveznik sa strelicom 15"/>
          <p:cNvCxnSpPr/>
          <p:nvPr/>
        </p:nvCxnSpPr>
        <p:spPr>
          <a:xfrm>
            <a:off x="4157948" y="1916832"/>
            <a:ext cx="2430276" cy="180020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9613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396000"/>
            <a:ext cx="8424936" cy="560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Prepiši rečenice tako da istaknute imenice u </a:t>
            </a:r>
            <a:r>
              <a:rPr lang="hr-HR" sz="20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genitivu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zamijeniš pridjevima.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Djecu su obradovale prve pahulje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snijega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Ulicom je odzvanjao smijeh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djece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Spuštala su se niz ulicu na saonicama od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drveta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396000" y="2092786"/>
            <a:ext cx="72122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Djecu su obradovale prve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snježne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pahulje.</a:t>
            </a:r>
          </a:p>
        </p:txBody>
      </p:sp>
      <p:sp>
        <p:nvSpPr>
          <p:cNvPr id="5" name="Pravokutnik 4"/>
          <p:cNvSpPr/>
          <p:nvPr/>
        </p:nvSpPr>
        <p:spPr>
          <a:xfrm>
            <a:off x="395536" y="3316922"/>
            <a:ext cx="63184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Ulicom je odzvanjao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dječji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smijeh.</a:t>
            </a:r>
          </a:p>
        </p:txBody>
      </p:sp>
      <p:sp>
        <p:nvSpPr>
          <p:cNvPr id="6" name="Pravokutnik 5"/>
          <p:cNvSpPr/>
          <p:nvPr/>
        </p:nvSpPr>
        <p:spPr>
          <a:xfrm>
            <a:off x="395536" y="4541058"/>
            <a:ext cx="7068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Spuštala su se niz ulicu na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drvenim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saonicama.</a:t>
            </a:r>
          </a:p>
        </p:txBody>
      </p:sp>
    </p:spTree>
    <p:extLst>
      <p:ext uri="{BB962C8B-B14F-4D97-AF65-F5344CB8AC3E}">
        <p14:creationId xmlns:p14="http://schemas.microsoft.com/office/powerpoint/2010/main" val="61047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396000"/>
            <a:ext cx="8748464" cy="523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Prepiši rečenice tako da istaknute imenice u </a:t>
            </a:r>
            <a:r>
              <a:rPr lang="hr-HR" sz="20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genitivu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zamijeniš pridjevima.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8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8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Na krilima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laste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u moj je zavičaj doletjelo proljeće.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Tople zrake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Sunca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iz tla su izmamile proljetnice.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Lastavice su savile gnijezda pod krovom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kuće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Šumom odjekuje cvrkut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ptica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362000" y="1732746"/>
            <a:ext cx="72122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Na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lastinim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krilima u moj je zavičaj doletjelo proljeće.</a:t>
            </a:r>
          </a:p>
        </p:txBody>
      </p:sp>
      <p:sp>
        <p:nvSpPr>
          <p:cNvPr id="5" name="Pravokutnik 4"/>
          <p:cNvSpPr/>
          <p:nvPr/>
        </p:nvSpPr>
        <p:spPr>
          <a:xfrm>
            <a:off x="361465" y="2956882"/>
            <a:ext cx="63184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Tople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Sunčeve 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zrake iz tla su izmamile proljetnice.</a:t>
            </a:r>
          </a:p>
        </p:txBody>
      </p:sp>
      <p:sp>
        <p:nvSpPr>
          <p:cNvPr id="6" name="Pravokutnik 5"/>
          <p:cNvSpPr/>
          <p:nvPr/>
        </p:nvSpPr>
        <p:spPr>
          <a:xfrm>
            <a:off x="361465" y="4140948"/>
            <a:ext cx="7068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Lastavice su savile gnijezda pod 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kućnim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krovom.</a:t>
            </a:r>
          </a:p>
        </p:txBody>
      </p:sp>
      <p:sp>
        <p:nvSpPr>
          <p:cNvPr id="7" name="Pravokutnik 6"/>
          <p:cNvSpPr/>
          <p:nvPr/>
        </p:nvSpPr>
        <p:spPr>
          <a:xfrm>
            <a:off x="383596" y="5373216"/>
            <a:ext cx="70687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Šumom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odjekuje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ptičji </a:t>
            </a:r>
            <a:r>
              <a:rPr lang="hr-HR" sz="2000" dirty="0">
                <a:solidFill>
                  <a:schemeClr val="tx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cvrkut</a:t>
            </a:r>
            <a:r>
              <a:rPr lang="hr-HR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735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6000" y="396000"/>
            <a:ext cx="8424936" cy="6471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Poveži istaknute imenice u </a:t>
            </a:r>
            <a:r>
              <a:rPr lang="hr-HR" sz="2000" b="1" dirty="0">
                <a:solidFill>
                  <a:schemeClr val="accent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instrumentalu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u stihovima Ratka Zvrka 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s njihovim značenjem.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4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Protrčao mišić </a:t>
            </a:r>
            <a:r>
              <a:rPr lang="hr-HR" sz="2000" i="1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Micko</a:t>
            </a: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pozornicom</a:t>
            </a: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punom bljeska,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a cijelo se kazalište 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potreslo od silna pljeska.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400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Na tablici abecedu 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pisaljkom</a:t>
            </a: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ispisao,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da bi svoga žutog mačka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čitanju naučio.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400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Samo jedna – štedna knjiga –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vrijedi svakim </a:t>
            </a:r>
            <a:r>
              <a:rPr lang="hr-HR" sz="2000" i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danom</a:t>
            </a: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više,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jer što dulje novac štediš,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to se više u nju piše.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8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Zaobljeni pravokutnik 2"/>
          <p:cNvSpPr/>
          <p:nvPr/>
        </p:nvSpPr>
        <p:spPr>
          <a:xfrm>
            <a:off x="6588224" y="3331037"/>
            <a:ext cx="1620000" cy="43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vrijeme</a:t>
            </a:r>
          </a:p>
        </p:txBody>
      </p:sp>
      <p:sp>
        <p:nvSpPr>
          <p:cNvPr id="8" name="Zaobljeni pravokutnik 7"/>
          <p:cNvSpPr/>
          <p:nvPr/>
        </p:nvSpPr>
        <p:spPr>
          <a:xfrm>
            <a:off x="6588224" y="1844824"/>
            <a:ext cx="1620000" cy="43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sredstvo</a:t>
            </a:r>
          </a:p>
        </p:txBody>
      </p:sp>
      <p:sp>
        <p:nvSpPr>
          <p:cNvPr id="11" name="Zaobljeni pravokutnik 10"/>
          <p:cNvSpPr/>
          <p:nvPr/>
        </p:nvSpPr>
        <p:spPr>
          <a:xfrm>
            <a:off x="6588224" y="4817251"/>
            <a:ext cx="1620000" cy="43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</a:p>
        </p:txBody>
      </p:sp>
      <p:cxnSp>
        <p:nvCxnSpPr>
          <p:cNvPr id="12" name="Ravni poveznik sa strelicom 11"/>
          <p:cNvCxnSpPr/>
          <p:nvPr/>
        </p:nvCxnSpPr>
        <p:spPr>
          <a:xfrm>
            <a:off x="3474542" y="2041586"/>
            <a:ext cx="3045122" cy="2775667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Ravni poveznik sa strelicom 15"/>
          <p:cNvCxnSpPr/>
          <p:nvPr/>
        </p:nvCxnSpPr>
        <p:spPr>
          <a:xfrm flipV="1">
            <a:off x="3563888" y="3631504"/>
            <a:ext cx="2861886" cy="1401749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/>
          <p:nvPr/>
        </p:nvCxnSpPr>
        <p:spPr>
          <a:xfrm flipV="1">
            <a:off x="2699792" y="2060827"/>
            <a:ext cx="3797990" cy="1368175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633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6000" y="360002"/>
            <a:ext cx="8424936" cy="6224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Poveži istaknute imenice u </a:t>
            </a:r>
            <a:r>
              <a:rPr lang="hr-HR" sz="2000" b="1" dirty="0">
                <a:solidFill>
                  <a:schemeClr val="accent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instrumentalu</a:t>
            </a: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u stihovima Ratka Zvrka 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s njihovim značenjem.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Tko kokoši za rep vuče?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Tko se s </a:t>
            </a:r>
            <a:r>
              <a:rPr lang="hr-HR" sz="2000" i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djecom</a:t>
            </a: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stalno tuče?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Gledao je kauboje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i, sav zanijet borbom,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kao lasom iznad glave 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mahao je </a:t>
            </a:r>
            <a:r>
              <a:rPr lang="hr-HR" sz="2000" i="1" dirty="0">
                <a:solidFill>
                  <a:srgbClr val="0070C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torbom</a:t>
            </a:r>
            <a:r>
              <a:rPr lang="hr-HR" sz="2000" i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i="1" dirty="0"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- Ima l’ koga, molim lijepo,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pod tim crnim </a:t>
            </a:r>
            <a:r>
              <a:rPr lang="hr-HR" sz="2000" i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kišobranom</a:t>
            </a: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?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- Ima, ima. - odgovara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glasić jedan, prepun strave.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Prvi put se danas šetam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s </a:t>
            </a:r>
            <a:r>
              <a:rPr lang="hr-HR" sz="2000" i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kišobranom</a:t>
            </a:r>
            <a:r>
              <a:rPr lang="hr-HR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iznad glave.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hr-HR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Zaobljeni pravokutnik 7"/>
          <p:cNvSpPr/>
          <p:nvPr/>
        </p:nvSpPr>
        <p:spPr>
          <a:xfrm>
            <a:off x="6539765" y="1609259"/>
            <a:ext cx="1620000" cy="43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sredstvo</a:t>
            </a:r>
          </a:p>
        </p:txBody>
      </p:sp>
      <p:sp>
        <p:nvSpPr>
          <p:cNvPr id="9" name="Zaobljeni pravokutnik 8"/>
          <p:cNvSpPr/>
          <p:nvPr/>
        </p:nvSpPr>
        <p:spPr>
          <a:xfrm>
            <a:off x="6539765" y="2767418"/>
            <a:ext cx="1620000" cy="43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</a:p>
        </p:txBody>
      </p:sp>
      <p:sp>
        <p:nvSpPr>
          <p:cNvPr id="10" name="Zaobljeni pravokutnik 9"/>
          <p:cNvSpPr/>
          <p:nvPr/>
        </p:nvSpPr>
        <p:spPr>
          <a:xfrm>
            <a:off x="6588224" y="3925577"/>
            <a:ext cx="1620000" cy="43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društvo</a:t>
            </a:r>
          </a:p>
        </p:txBody>
      </p:sp>
      <p:sp>
        <p:nvSpPr>
          <p:cNvPr id="11" name="Zaobljeni pravokutnik 10"/>
          <p:cNvSpPr/>
          <p:nvPr/>
        </p:nvSpPr>
        <p:spPr>
          <a:xfrm>
            <a:off x="6588224" y="5083736"/>
            <a:ext cx="1620000" cy="432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</a:p>
        </p:txBody>
      </p:sp>
      <p:cxnSp>
        <p:nvCxnSpPr>
          <p:cNvPr id="12" name="Ravni poveznik sa strelicom 11"/>
          <p:cNvCxnSpPr/>
          <p:nvPr/>
        </p:nvCxnSpPr>
        <p:spPr>
          <a:xfrm>
            <a:off x="3419872" y="2041259"/>
            <a:ext cx="3119893" cy="2015849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Ravni poveznik sa strelicom 15"/>
          <p:cNvCxnSpPr/>
          <p:nvPr/>
        </p:nvCxnSpPr>
        <p:spPr>
          <a:xfrm>
            <a:off x="3630492" y="4246494"/>
            <a:ext cx="2860814" cy="1053242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/>
          <p:nvPr/>
        </p:nvCxnSpPr>
        <p:spPr>
          <a:xfrm flipV="1">
            <a:off x="2555776" y="1919532"/>
            <a:ext cx="3935530" cy="1437460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Ravni poveznik sa strelicom 19"/>
          <p:cNvCxnSpPr/>
          <p:nvPr/>
        </p:nvCxnSpPr>
        <p:spPr>
          <a:xfrm flipV="1">
            <a:off x="3275856" y="3053712"/>
            <a:ext cx="3154709" cy="2535528"/>
          </a:xfrm>
          <a:prstGeom prst="straightConnector1">
            <a:avLst/>
          </a:prstGeom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568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396002"/>
            <a:ext cx="9072544" cy="6047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hr-HR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Zadatak ima dva dijela. 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hr-HR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Iznad istaknutih imenica u rečenicama kraticama napiši u kojemu su padežu.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hr-HR" b="1" dirty="0">
                <a:latin typeface="Arial" pitchFamily="34" charset="0"/>
                <a:cs typeface="Arial" pitchFamily="34" charset="0"/>
              </a:rPr>
              <a:t>Na crtu napiši značenje padeža u zadanoj rečenici.</a:t>
            </a:r>
            <a:endParaRPr lang="hr-HR" dirty="0"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dirty="0">
                <a:latin typeface="Arial" pitchFamily="34" charset="0"/>
                <a:ea typeface="Times New Roman" pitchFamily="18" charset="0"/>
                <a:cs typeface="Arial" pitchFamily="34" charset="0"/>
              </a:rPr>
              <a:t>Učiteljica je </a:t>
            </a:r>
            <a:r>
              <a:rPr lang="hr-HR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učenicima</a:t>
            </a:r>
            <a:r>
              <a:rPr lang="hr-HR" dirty="0">
                <a:latin typeface="Arial" pitchFamily="34" charset="0"/>
                <a:ea typeface="Times New Roman" pitchFamily="18" charset="0"/>
                <a:cs typeface="Arial" pitchFamily="34" charset="0"/>
              </a:rPr>
              <a:t> predstavila novog učenika.   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dirty="0">
                <a:latin typeface="Arial" pitchFamily="34" charset="0"/>
                <a:ea typeface="Times New Roman" pitchFamily="18" charset="0"/>
                <a:cs typeface="Arial" pitchFamily="34" charset="0"/>
              </a:rPr>
              <a:t>Popeo se na vrh staroga </a:t>
            </a:r>
            <a:r>
              <a:rPr lang="hr-HR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oraha</a:t>
            </a:r>
            <a:r>
              <a:rPr lang="hr-HR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                                            _________________ 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dirty="0">
                <a:latin typeface="Arial" pitchFamily="34" charset="0"/>
                <a:cs typeface="Arial" pitchFamily="34" charset="0"/>
              </a:rPr>
              <a:t>Brat i ja sagradili smo </a:t>
            </a:r>
            <a:r>
              <a:rPr lang="hr-HR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kućicu</a:t>
            </a:r>
            <a:r>
              <a:rPr lang="hr-HR" dirty="0">
                <a:latin typeface="Arial" pitchFamily="34" charset="0"/>
                <a:cs typeface="Arial" pitchFamily="34" charset="0"/>
              </a:rPr>
              <a:t> na drvetu.                     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dirty="0">
                <a:latin typeface="Arial" pitchFamily="34" charset="0"/>
                <a:cs typeface="Arial" pitchFamily="34" charset="0"/>
              </a:rPr>
              <a:t>U životu budi vrijedan i pošten, </a:t>
            </a:r>
            <a:r>
              <a:rPr lang="hr-HR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sine</a:t>
            </a:r>
            <a:r>
              <a:rPr lang="hr-HR" dirty="0">
                <a:latin typeface="Arial" pitchFamily="34" charset="0"/>
                <a:cs typeface="Arial" pitchFamily="34" charset="0"/>
              </a:rPr>
              <a:t>.                         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dirty="0">
                <a:latin typeface="Arial" pitchFamily="34" charset="0"/>
                <a:cs typeface="Arial" pitchFamily="34" charset="0"/>
              </a:rPr>
              <a:t>Ležali su na pokošenoj </a:t>
            </a:r>
            <a:r>
              <a:rPr lang="hr-HR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travi</a:t>
            </a:r>
            <a:r>
              <a:rPr lang="hr-HR" dirty="0">
                <a:latin typeface="Arial" pitchFamily="34" charset="0"/>
                <a:cs typeface="Arial" pitchFamily="34" charset="0"/>
              </a:rPr>
              <a:t>.                                                 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Mađioničar</a:t>
            </a:r>
            <a:r>
              <a:rPr lang="hr-HR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je trikovima oduševio djecu.                     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Bilo </a:t>
            </a:r>
            <a:r>
              <a:rPr lang="hr-HR" dirty="0">
                <a:latin typeface="Arial" pitchFamily="34" charset="0"/>
                <a:cs typeface="Arial" pitchFamily="34" charset="0"/>
              </a:rPr>
              <a:t>je uzbudljivo prvi put putovati </a:t>
            </a:r>
            <a:r>
              <a:rPr lang="hr-HR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avionom</a:t>
            </a:r>
            <a:r>
              <a:rPr lang="hr-HR" dirty="0">
                <a:latin typeface="Arial" pitchFamily="34" charset="0"/>
                <a:cs typeface="Arial" pitchFamily="34" charset="0"/>
              </a:rPr>
              <a:t>.               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dirty="0">
                <a:latin typeface="Arial" pitchFamily="34" charset="0"/>
                <a:cs typeface="Arial" pitchFamily="34" charset="0"/>
              </a:rPr>
              <a:t>Oprezno je prilazio tajanstvenoj </a:t>
            </a:r>
            <a:r>
              <a:rPr lang="hr-HR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spilji</a:t>
            </a:r>
            <a:r>
              <a:rPr lang="hr-HR" dirty="0">
                <a:latin typeface="Arial" pitchFamily="34" charset="0"/>
                <a:cs typeface="Arial" pitchFamily="34" charset="0"/>
              </a:rPr>
              <a:t>.                                     _________________</a:t>
            </a:r>
          </a:p>
          <a:p>
            <a:pPr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ravokutnik 2"/>
          <p:cNvSpPr/>
          <p:nvPr/>
        </p:nvSpPr>
        <p:spPr>
          <a:xfrm>
            <a:off x="6875792" y="1988842"/>
            <a:ext cx="17145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pripadnost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6961480" y="1412778"/>
            <a:ext cx="17145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primatelj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7016368" y="4745123"/>
            <a:ext cx="17145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sredstvo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6659768" y="2548036"/>
            <a:ext cx="250033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predmet radnje</a:t>
            </a:r>
          </a:p>
        </p:txBody>
      </p:sp>
      <p:sp>
        <p:nvSpPr>
          <p:cNvPr id="13" name="Pravokutnik 12"/>
          <p:cNvSpPr/>
          <p:nvPr/>
        </p:nvSpPr>
        <p:spPr>
          <a:xfrm>
            <a:off x="6961480" y="3091711"/>
            <a:ext cx="17145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obraćanje</a:t>
            </a:r>
          </a:p>
        </p:txBody>
      </p:sp>
      <p:sp>
        <p:nvSpPr>
          <p:cNvPr id="14" name="Pravokutnik 13"/>
          <p:cNvSpPr/>
          <p:nvPr/>
        </p:nvSpPr>
        <p:spPr>
          <a:xfrm>
            <a:off x="7118003" y="3655345"/>
            <a:ext cx="130152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mjesto </a:t>
            </a:r>
          </a:p>
        </p:txBody>
      </p:sp>
      <p:sp>
        <p:nvSpPr>
          <p:cNvPr id="15" name="Pravokutnik 14"/>
          <p:cNvSpPr/>
          <p:nvPr/>
        </p:nvSpPr>
        <p:spPr>
          <a:xfrm>
            <a:off x="6821918" y="4201448"/>
            <a:ext cx="221457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vršitelj radnje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6904491" y="5288798"/>
            <a:ext cx="171451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cilj kretanja</a:t>
            </a:r>
          </a:p>
        </p:txBody>
      </p:sp>
      <p:sp>
        <p:nvSpPr>
          <p:cNvPr id="18" name="Pravokutnik 17"/>
          <p:cNvSpPr/>
          <p:nvPr/>
        </p:nvSpPr>
        <p:spPr>
          <a:xfrm>
            <a:off x="2001790" y="1268762"/>
            <a:ext cx="28575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2" name="Pravokutnik 1"/>
          <p:cNvSpPr/>
          <p:nvPr/>
        </p:nvSpPr>
        <p:spPr>
          <a:xfrm>
            <a:off x="3096201" y="1786289"/>
            <a:ext cx="36420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4" name="Pravokutnik 3"/>
          <p:cNvSpPr/>
          <p:nvPr/>
        </p:nvSpPr>
        <p:spPr>
          <a:xfrm>
            <a:off x="2835786" y="2334689"/>
            <a:ext cx="35137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5" name="Pravokutnik 4"/>
          <p:cNvSpPr/>
          <p:nvPr/>
        </p:nvSpPr>
        <p:spPr>
          <a:xfrm>
            <a:off x="3635896" y="2912075"/>
            <a:ext cx="33855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V</a:t>
            </a:r>
          </a:p>
        </p:txBody>
      </p:sp>
      <p:sp>
        <p:nvSpPr>
          <p:cNvPr id="6" name="Pravokutnik 5"/>
          <p:cNvSpPr/>
          <p:nvPr/>
        </p:nvSpPr>
        <p:spPr>
          <a:xfrm>
            <a:off x="2861434" y="3464513"/>
            <a:ext cx="32573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L</a:t>
            </a:r>
          </a:p>
        </p:txBody>
      </p:sp>
      <p:sp>
        <p:nvSpPr>
          <p:cNvPr id="7" name="Pravokutnik 6"/>
          <p:cNvSpPr/>
          <p:nvPr/>
        </p:nvSpPr>
        <p:spPr>
          <a:xfrm>
            <a:off x="755576" y="3984421"/>
            <a:ext cx="35137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N</a:t>
            </a:r>
          </a:p>
        </p:txBody>
      </p:sp>
      <p:sp>
        <p:nvSpPr>
          <p:cNvPr id="8" name="Pravokutnik 7"/>
          <p:cNvSpPr/>
          <p:nvPr/>
        </p:nvSpPr>
        <p:spPr>
          <a:xfrm>
            <a:off x="4107190" y="4515056"/>
            <a:ext cx="24878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9" name="Pravokutnik 8"/>
          <p:cNvSpPr/>
          <p:nvPr/>
        </p:nvSpPr>
        <p:spPr>
          <a:xfrm>
            <a:off x="3709821" y="5073797"/>
            <a:ext cx="35137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hr-HR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75078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Retrospektiva">
  <a:themeElements>
    <a:clrScheme name="Topla plava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5946</TotalTime>
  <Words>3123</Words>
  <Application>Microsoft Office PowerPoint</Application>
  <PresentationFormat>Prikaz na zaslonu (4:3)</PresentationFormat>
  <Paragraphs>577</Paragraphs>
  <Slides>30</Slides>
  <Notes>3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30</vt:i4>
      </vt:variant>
    </vt:vector>
  </HeadingPairs>
  <TitlesOfParts>
    <vt:vector size="36" baseType="lpstr">
      <vt:lpstr>Arial</vt:lpstr>
      <vt:lpstr>Arial</vt:lpstr>
      <vt:lpstr>Calibri</vt:lpstr>
      <vt:lpstr>Calibri Light</vt:lpstr>
      <vt:lpstr>Times New Roman</vt:lpstr>
      <vt:lpstr>Retrospektiva</vt:lpstr>
      <vt:lpstr>Sklonidba imenica - zadatci za vježbanje i ponavljanje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Granesina</dc:creator>
  <cp:lastModifiedBy>ŠKOLA</cp:lastModifiedBy>
  <cp:revision>290</cp:revision>
  <dcterms:created xsi:type="dcterms:W3CDTF">2015-02-17T20:54:22Z</dcterms:created>
  <dcterms:modified xsi:type="dcterms:W3CDTF">2020-05-24T21:49:01Z</dcterms:modified>
</cp:coreProperties>
</file>