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864259-B82A-4906-9B4B-53CD9DAC8CFD}" type="datetimeFigureOut">
              <a:rPr lang="sr-Latn-CS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F31C5C-6A3A-44BE-92C5-84F1C87E9A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88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640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74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789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145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36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913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711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969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375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445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1D73F0-2668-4ACC-902D-CE24A314AED5}" type="datetimeFigureOut">
              <a:rPr lang="sr-Latn-CS" smtClean="0"/>
              <a:pPr>
                <a:defRPr/>
              </a:pPr>
              <a:t>2.12.2016.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5AF087-DFAF-4B45-A3BA-14C163A677D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09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ctrTitle"/>
          </p:nvPr>
        </p:nvSpPr>
        <p:spPr>
          <a:xfrm>
            <a:off x="1576028" y="476672"/>
            <a:ext cx="5898138" cy="1470025"/>
          </a:xfrm>
        </p:spPr>
        <p:txBody>
          <a:bodyPr/>
          <a:lstStyle/>
          <a:p>
            <a:pPr algn="ctr" eaLnBrk="1" hangingPunct="1"/>
            <a:r>
              <a:rPr lang="hr-HR" sz="4800" dirty="0">
                <a:latin typeface="+mn-lt"/>
              </a:rPr>
              <a:t>Snalaženje u prostoru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1840" y="1844824"/>
            <a:ext cx="2973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4000" dirty="0"/>
              <a:t>Strane svijeta</a:t>
            </a:r>
          </a:p>
        </p:txBody>
      </p:sp>
      <p:sp>
        <p:nvSpPr>
          <p:cNvPr id="5" name="Rectangle 4"/>
          <p:cNvSpPr/>
          <p:nvPr/>
        </p:nvSpPr>
        <p:spPr>
          <a:xfrm>
            <a:off x="4525097" y="6237312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Suzana Mihalek, OŠ kralja Tomislava, Našice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1292" y="2901162"/>
            <a:ext cx="2964375" cy="20394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756090" y="520441"/>
            <a:ext cx="4995177" cy="66602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3808" y="2775109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/>
              <a:t>Mala kola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8496" y="2616754"/>
            <a:ext cx="2911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Sjevernjača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7784" y="3869548"/>
            <a:ext cx="1769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/>
              <a:t>Velika kola </a:t>
            </a: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00108"/>
            <a:ext cx="8001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Da bismo se mogli snalaziti u prostoru, moramo znati odrediti strane svijeta.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596" y="2357430"/>
            <a:ext cx="85011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Strane svijeta dijelimo na: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GLAVNE (sjever, jug, istok, zapad)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SPOREDNE (sjeveroistok, sjeverozapad, jugoistok, jugozapad)</a:t>
            </a:r>
          </a:p>
          <a:p>
            <a:endParaRPr lang="hr-HR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4296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Strane svijeta zapisujemo kraticama         (S, J, I, Z, SI, SZ, JI, JZ)</a:t>
            </a:r>
          </a:p>
          <a:p>
            <a:pPr algn="ctr"/>
            <a:endParaRPr lang="hr-HR" sz="2800" dirty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Međunarodne kratice za strane svijeta su: N (north), S (south), E (east), W (west)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00100" y="2500306"/>
          <a:ext cx="7143801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STRANA </a:t>
                      </a:r>
                    </a:p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SVIJETA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NAŠA</a:t>
                      </a:r>
                    </a:p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 KRATICA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MEĐUNARODNA KRATICA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SJEVER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ISTOK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ZAPAD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SJEVEROISTOK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SJEVEROZAPAD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NW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JUGOISTOK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JUGOZAPAD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JZ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>
                          <a:solidFill>
                            <a:srgbClr val="0070C0"/>
                          </a:solidFill>
                        </a:rPr>
                        <a:t>SW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rane svijet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86050" y="3071810"/>
            <a:ext cx="3786214" cy="29289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00166" y="642918"/>
            <a:ext cx="6357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70C0"/>
                </a:solidFill>
                <a:latin typeface="Arial Black" pitchFamily="34" charset="0"/>
              </a:rPr>
              <a:t>Sad kada znamo strane svijeta, naučimo kako ćemo ih odrediti!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9124" y="278605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002060"/>
                </a:solidFill>
                <a:latin typeface="Arial Black" pitchFamily="34" charset="0"/>
              </a:rPr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71736" y="428625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124" y="5857892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J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57950" y="4214818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CC3399"/>
                </a:solidFill>
                <a:latin typeface="Arial Black" pitchFamily="34" charset="0"/>
              </a:rPr>
              <a:t>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8" y="3286124"/>
            <a:ext cx="6415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002060"/>
                </a:solidFill>
                <a:latin typeface="Arial Black" pitchFamily="34" charset="0"/>
              </a:rPr>
              <a:t>S</a:t>
            </a:r>
            <a:r>
              <a:rPr lang="hr-HR" sz="3200" dirty="0">
                <a:solidFill>
                  <a:srgbClr val="CC3399"/>
                </a:solidFill>
                <a:latin typeface="Arial Black" pitchFamily="34" charset="0"/>
              </a:rPr>
              <a:t>I</a:t>
            </a:r>
          </a:p>
          <a:p>
            <a:endParaRPr lang="hr-HR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8926" y="3214686"/>
            <a:ext cx="8492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2060"/>
                </a:solidFill>
                <a:latin typeface="Arial Black" pitchFamily="34" charset="0"/>
              </a:rPr>
              <a:t>S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Z</a:t>
            </a:r>
          </a:p>
          <a:p>
            <a:endParaRPr lang="hr-HR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5214950"/>
            <a:ext cx="619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J</a:t>
            </a:r>
            <a:r>
              <a:rPr lang="hr-HR" sz="3200" dirty="0">
                <a:solidFill>
                  <a:srgbClr val="CC3399"/>
                </a:solidFill>
                <a:latin typeface="Arial Black" pitchFamily="34" charset="0"/>
              </a:rPr>
              <a:t>I</a:t>
            </a:r>
          </a:p>
          <a:p>
            <a:endParaRPr lang="hr-HR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5286388"/>
            <a:ext cx="7553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J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Z</a:t>
            </a:r>
          </a:p>
          <a:p>
            <a:endParaRPr lang="hr-HR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zalazak sunca na zapadu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3929066"/>
            <a:ext cx="4162419" cy="2738459"/>
          </a:xfrm>
          <a:prstGeom prst="rect">
            <a:avLst/>
          </a:prstGeom>
        </p:spPr>
      </p:pic>
      <p:pic>
        <p:nvPicPr>
          <p:cNvPr id="8" name="Picture 7" descr="sunce u podne na jugu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00298" y="2000240"/>
            <a:ext cx="4714908" cy="2714644"/>
          </a:xfrm>
          <a:prstGeom prst="rect">
            <a:avLst/>
          </a:prstGeom>
        </p:spPr>
      </p:pic>
      <p:pic>
        <p:nvPicPr>
          <p:cNvPr id="6" name="Picture 5" descr="izlazak sunca na istoku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762375"/>
            <a:ext cx="4500561" cy="30956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50317" y="214290"/>
            <a:ext cx="6776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 Black" pitchFamily="34" charset="0"/>
              </a:rPr>
              <a:t>Orijentacija s pomoću Sunca: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3643314"/>
            <a:ext cx="2928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Sunce svako jutro </a:t>
            </a:r>
            <a:r>
              <a:rPr lang="hr-HR" sz="2000" dirty="0">
                <a:solidFill>
                  <a:srgbClr val="FF0000"/>
                </a:solidFill>
                <a:latin typeface="Arial Black" pitchFamily="34" charset="0"/>
              </a:rPr>
              <a:t>i</a:t>
            </a:r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zlazi na </a:t>
            </a:r>
            <a:r>
              <a:rPr lang="hr-HR" sz="2000" dirty="0">
                <a:solidFill>
                  <a:srgbClr val="FF0000"/>
                </a:solidFill>
                <a:latin typeface="Arial Black" pitchFamily="34" charset="0"/>
              </a:rPr>
              <a:t>i</a:t>
            </a:r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stoku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14612" y="1357298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U podne je visoko na nebu – na jugu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00760" y="3643314"/>
            <a:ext cx="2500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Svaku večer </a:t>
            </a:r>
            <a:r>
              <a:rPr lang="hr-HR" sz="2000" dirty="0">
                <a:solidFill>
                  <a:srgbClr val="FF0000"/>
                </a:solidFill>
                <a:latin typeface="Arial Black" pitchFamily="34" charset="0"/>
              </a:rPr>
              <a:t>z</a:t>
            </a:r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alazi na </a:t>
            </a:r>
            <a:r>
              <a:rPr lang="hr-HR" sz="2000" dirty="0">
                <a:solidFill>
                  <a:srgbClr val="FF0000"/>
                </a:solidFill>
                <a:latin typeface="Arial Black" pitchFamily="34" charset="0"/>
              </a:rPr>
              <a:t>z</a:t>
            </a:r>
            <a:r>
              <a:rPr lang="hr-HR" sz="2000" dirty="0">
                <a:solidFill>
                  <a:srgbClr val="0070C0"/>
                </a:solidFill>
                <a:latin typeface="Arial Black" pitchFamily="34" charset="0"/>
              </a:rPr>
              <a:t>apadu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58" y="3000372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58214" y="300037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6248" y="785794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J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6248" y="600076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  <a:latin typeface="Arial Black" pitchFamily="34" charset="0"/>
              </a:rPr>
              <a:t>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  <p:bldP spid="7" grpId="0" build="p"/>
      <p:bldP spid="9" grpId="0" build="p"/>
      <p:bldP spid="11" grpId="0" build="p"/>
      <p:bldP spid="12" grpId="0" build="p"/>
      <p:bldP spid="13" grpId="0" build="p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mpa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0760" y="857232"/>
            <a:ext cx="2857520" cy="26432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8377" y="214290"/>
            <a:ext cx="7400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 Black" pitchFamily="34" charset="0"/>
              </a:rPr>
              <a:t>Orijentacija s pomoću kompasa: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142984"/>
            <a:ext cx="62151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+mj-lt"/>
              </a:rPr>
              <a:t>Kompas je sprava (instrument) koji služi za određivanje strana svijeta. Magnetna igla u kompasu uvijek se okreće prema sjeveru.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86150" y="3571876"/>
            <a:ext cx="53578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</a:rPr>
              <a:t>Kompas treba držati vodoravno na dlanu. Kad se igla umiri, njezina glavna (označena) strana pokazuje sjever. Kompas treba okrenuti tako da se oznaka N (S) poklopi sa stranom igle koja pokazuje sjever. </a:t>
            </a:r>
          </a:p>
        </p:txBody>
      </p:sp>
      <p:pic>
        <p:nvPicPr>
          <p:cNvPr id="7" name="Picture 6" descr="Picture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3357562"/>
            <a:ext cx="3071834" cy="323557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938" y="214290"/>
            <a:ext cx="6834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 Black" pitchFamily="34" charset="0"/>
              </a:rPr>
              <a:t>Orijentacija s pomoću drveta: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2185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Mahovina:</a:t>
            </a:r>
          </a:p>
        </p:txBody>
      </p:sp>
      <p:pic>
        <p:nvPicPr>
          <p:cNvPr id="4" name="Picture 3" descr="Pictur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928670"/>
            <a:ext cx="2164444" cy="1785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29190" y="1214422"/>
            <a:ext cx="400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</a:rPr>
              <a:t>Mahovina na drvetu raste na sjevernoj strani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3357562"/>
            <a:ext cx="1648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Godovi:</a:t>
            </a:r>
          </a:p>
        </p:txBody>
      </p:sp>
      <p:pic>
        <p:nvPicPr>
          <p:cNvPr id="7" name="Picture 6" descr="Picture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3071810"/>
            <a:ext cx="2214578" cy="16430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86314" y="3214686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</a:rPr>
              <a:t>Godovi na panju su gušći na sjevernoj, a rjeđi na južnoj strani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20" y="4786322"/>
            <a:ext cx="86439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</a:rPr>
              <a:t>Osim po mahovini i godovima, strane svijete možemo odrediti po </a:t>
            </a:r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kori drveta </a:t>
            </a:r>
            <a:r>
              <a:rPr lang="hr-HR" sz="2800" dirty="0">
                <a:solidFill>
                  <a:srgbClr val="0070C0"/>
                </a:solidFill>
              </a:rPr>
              <a:t>(S – hrapavija i tamnija,           J – glatka i svjetlija) i po </a:t>
            </a:r>
            <a:r>
              <a:rPr lang="hr-HR" sz="2800" dirty="0">
                <a:solidFill>
                  <a:srgbClr val="0070C0"/>
                </a:solidFill>
                <a:latin typeface="Arial Black" pitchFamily="34" charset="0"/>
              </a:rPr>
              <a:t>krošnji</a:t>
            </a:r>
            <a:r>
              <a:rPr lang="hr-HR" sz="2800" dirty="0">
                <a:solidFill>
                  <a:srgbClr val="0070C0"/>
                </a:solidFill>
              </a:rPr>
              <a:t> (na južnoj strani krošnja je bujnija nego na sjevernoj)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5" grpId="0" build="p"/>
      <p:bldP spid="6" grpId="0" build="p"/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ravinj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571876"/>
            <a:ext cx="3205172" cy="2609851"/>
          </a:xfrm>
          <a:prstGeom prst="rect">
            <a:avLst/>
          </a:prstGeom>
        </p:spPr>
      </p:pic>
      <p:pic>
        <p:nvPicPr>
          <p:cNvPr id="3" name="Picture 2" descr="mravinjak sumskih mrava 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3571876"/>
            <a:ext cx="3173124" cy="25717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5786" y="214290"/>
            <a:ext cx="7962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 Black" pitchFamily="34" charset="0"/>
              </a:rPr>
              <a:t>Orijentacija s pomoću mravinjaka: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0232" y="1428736"/>
            <a:ext cx="4643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>
                <a:solidFill>
                  <a:srgbClr val="0070C0"/>
                </a:solidFill>
              </a:rPr>
              <a:t>Mravi prave svoje mravinjake na južnoj strani stabala ili panjeva.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 Black" pitchFamily="34" charset="0"/>
              </a:rPr>
              <a:t>Orijentacija s pomoću Polarne zvijezde – Sjevernjače: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864399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0070C0"/>
                </a:solidFill>
                <a:latin typeface="Arial Black" pitchFamily="34" charset="0"/>
              </a:rPr>
              <a:t>Sjevernjača</a:t>
            </a:r>
            <a:r>
              <a:rPr lang="hr-HR" sz="2400" dirty="0">
                <a:solidFill>
                  <a:srgbClr val="0070C0"/>
                </a:solidFill>
              </a:rPr>
              <a:t> je najsjajnija zvijezda. U vedroj noći pravac sjevera može se odrediti po njoj. Ona se nalazi u sazviježđu Malih kola (Mali medvjed), a najlakše ju je pronaći s pomoću Velikih kola (Veliki medvjed).</a:t>
            </a:r>
          </a:p>
          <a:p>
            <a:r>
              <a:rPr lang="hr-HR" sz="2400" dirty="0">
                <a:solidFill>
                  <a:srgbClr val="0070C0"/>
                </a:solidFill>
              </a:rPr>
              <a:t>Velika kola se sastoje od sedam zvijezda raspoređenih tako da daju sliku zaprežnih kola. Stranice "kola" formiraju četiri zvijezde, a "rudu" tri zvijezde. Zvijezda na samom vrhu rude Malih kola je Sjevernjača. </a:t>
            </a:r>
          </a:p>
          <a:p>
            <a:r>
              <a:rPr lang="hr-HR" sz="2400" dirty="0">
                <a:solidFill>
                  <a:srgbClr val="0070C0"/>
                </a:solidFill>
              </a:rPr>
              <a:t>Budući da se Mala kola teže uočavaju, najbolje je krenuti od zadnje stranice Velikih kola: pet dužina te stranice se doda na njezinu postojeću dužinu i na kraju tako produžene stranice je vrh rude Malih kola, odnosno Sjevernjača.</a:t>
            </a:r>
          </a:p>
          <a:p>
            <a:endParaRPr lang="hr-HR" sz="2800" dirty="0"/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464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Snalaženje u prostoru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Otkrivanje slike</dc:title>
  <dc:creator>Vadas</dc:creator>
  <cp:lastModifiedBy>Maja Jelić-Kolar</cp:lastModifiedBy>
  <cp:revision>48</cp:revision>
  <dcterms:created xsi:type="dcterms:W3CDTF">2011-08-26T16:58:25Z</dcterms:created>
  <dcterms:modified xsi:type="dcterms:W3CDTF">2016-12-02T13:28:59Z</dcterms:modified>
</cp:coreProperties>
</file>