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6" r:id="rId5"/>
    <p:sldId id="256" r:id="rId6"/>
    <p:sldId id="307" r:id="rId7"/>
    <p:sldId id="308" r:id="rId8"/>
    <p:sldId id="305" r:id="rId9"/>
    <p:sldId id="293" r:id="rId10"/>
    <p:sldId id="288" r:id="rId11"/>
    <p:sldId id="298" r:id="rId12"/>
    <p:sldId id="300" r:id="rId13"/>
    <p:sldId id="302" r:id="rId14"/>
    <p:sldId id="303" r:id="rId15"/>
    <p:sldId id="294" r:id="rId16"/>
    <p:sldId id="304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5274" autoAdjust="0"/>
  </p:normalViewPr>
  <p:slideViewPr>
    <p:cSldViewPr snapToGrid="0">
      <p:cViewPr varScale="1">
        <p:scale>
          <a:sx n="99" d="100"/>
          <a:sy n="99" d="100"/>
        </p:scale>
        <p:origin x="110" y="10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7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D730DB-723A-4333-BFE1-6E39AC35F055}" type="datetime1">
              <a:rPr lang="hr-HR" smtClean="0"/>
              <a:t>14.5.2020.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F09D3-4BF6-4D75-9978-008DFA0840FA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545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939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862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646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82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učni oblik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" name="Prostoručni oblik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" name="Prostoručni oblik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" name="Prostoručni oblik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" name="Prostoručni oblik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" name="Prostoručni oblik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" name="Prostoručni oblik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" name="Prostoručni oblik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" name="Prostoručni oblik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" name="Prostoručni oblik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" name="Prostoručni oblik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" name="Prostoručni oblik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5" name="Prostoručni oblik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uč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" name="Prostoruč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" name="Prostoruč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49" name="Prostoručni oblik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učni oblik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2" name="Prostoručni oblik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3" name="Prostoručni oblik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59" name="Prostoručni oblik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60" name="Prostoručni oblik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učni oblik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0" name="Prostoručni oblik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1" name="Prostoručni oblik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2" name="Prostoručni oblik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3" name="Prostoručni oblik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4" name="Prostoručni oblik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5" name="Prostoručni oblik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6" name="Prostoručni oblik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7" name="Prostoručni oblik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8" name="Prostoručni oblik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9" name="Prostoručni oblik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0" name="Prostoručni oblik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učni oblik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3" name="Prostoručni oblik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4" name="Prostoručni oblik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5" name="Prostoručni oblik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6" name="Prostoručni oblik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9" name="Prostoruč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0" name="Prostoruč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1" name="Prostoruč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2" name="Prostoruč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3" name="Prostoruč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učni oblik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6" name="Prostoručni oblik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7" name="Prostoručni oblik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8" name="Prostoručni oblik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uč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1" name="Prostoruč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2" name="Prostoruč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3" name="Prostoruč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4" name="Prostoruč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5" name="Prostoruč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uč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8" name="Prostoruč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9" name="Prostoruč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0" name="Prostoruč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1" name="Prostoruč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2" name="Prostoruč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3" name="Prostoruč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4" name="Prostoruč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115" name="Prostoručni oblik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6" name="Prostoručni oblik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učni oblik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9" name="Prostoručni oblik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0" name="Prostoručni oblik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1" name="Prostoručni oblik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2" name="Prostoručni oblik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3" name="Prostoručni oblik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4" name="Prostoručni oblik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5" name="Prostoručni oblik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6" name="Prostoručni oblik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7" name="Prostoručni oblik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8" name="Prostoručni oblik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9" name="Prostoručni oblik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0" name="Prostoručni oblik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1" name="Prostoručni oblik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2" name="Prostoručni oblik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3" name="Prostoručni oblik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4" name="Prostoručni oblik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5" name="Prostoručni oblik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6" name="Prostoručni oblik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7" name="Prostoručni oblik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8" name="Prostoručni oblik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9" name="Prostoručni oblik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0" name="Prostoručni oblik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1" name="Prostoručni oblik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2" name="Prostoručni oblik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3" name="Prostoručni oblik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4" name="Prostoručni oblik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5" name="Prostoručni oblik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učni oblik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8" name="Prostoručni oblik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9" name="Prostoručni oblik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0" name="Prostoručni oblik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1" name="Prostoručni oblik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2" name="Prostoručni oblik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3" name="Prostoručni oblik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4" name="Prostoručni oblik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5" name="Prostoručni oblik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6" name="Prostoručni oblik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7" name="Prostoručni oblik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8" name="Prostoručni oblik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9" name="Prostoručni oblik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0" name="Prostoručni oblik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1" name="Prostoručni oblik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2" name="Prostoručni oblik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3" name="Prostoručni oblik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4" name="Prostoručni oblik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5" name="Prostoručni oblik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6" name="Prostoručni oblik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7" name="Prostoručni oblik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8" name="Prostoručni oblik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9" name="Prostoručni oblik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0" name="Prostoručni oblik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uč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3" name="Prostoruč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4" name="Prostoruč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5" name="Prostoruč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6" name="Prostoruč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7" name="Prostoruč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8" name="Prostoruč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9" name="Prostoruč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78BA61-7580-426D-988A-043BB0A0C923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BE3CE-8847-486F-8C12-57EB0110DEAC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BD611-8B2E-4508-B71D-D846FEB9FAFE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4DF4EC-903D-473E-8B59-87AFDE6FB992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155DE-0FE3-4FB1-BBB4-5D90BD82F9C8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283BF7-44DD-4FC0-91E4-E992C220CCFC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i oblik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7" name="Prostoručni oblik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8" name="Prostoručni oblik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uč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" name="Prostoruč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" name="Prostoručni oblik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" name="Prostoruč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5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0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1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9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0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1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2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3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9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0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1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2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0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1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2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3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4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5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6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7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8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79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0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1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2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3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4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5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6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7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8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89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0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1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2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učni oblik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5" name="Prostoručni oblik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6" name="Prostoručni oblik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7" name="Prostoručni oblik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8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99" name="Prostoručni oblik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0" name="Prostoručni oblik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1" name="Prostoručni oblik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2" name="Prostoručni oblik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3" name="Prostoručni oblik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4" name="Prostoručni oblik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5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6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7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8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09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0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1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2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3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4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5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6" name="Prostoruč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7" name="Prostoručni oblik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8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19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0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1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2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3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4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5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6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7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8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9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0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1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2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3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4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5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6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7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8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9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0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1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2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3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4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5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6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7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8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9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0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1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2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3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4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5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6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7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8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9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0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1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2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3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4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5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6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7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8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9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0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1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2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3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4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5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6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uč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9" name="Prostoruč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0" name="Prostoruč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1" name="Prostoruč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2" name="Prostoruč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3" name="Prostoruč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4" name="Prostoruč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5" name="Prostoruč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6" name="Prostoruč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7" name="Prostoručni oblik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8" name="Prostoruč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9" name="Prostoruč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0" name="Prostoruč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1" name="Prostoruč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2" name="Prostoruč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3" name="Prostoruč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4" name="Prostoruč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5" name="Prostoruč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6" name="Prostoruč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7" name="Prostoruč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8" name="Prostoruč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99" name="Prostoruč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0" name="Prostoruč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1" name="Prostoruč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2" name="Prostoruč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3" name="Prostoruč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4" name="Prostoruč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5" name="Prostoruč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6" name="Prostoruč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7" name="Prostoruč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8" name="Prostoruč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09" name="Prostoruč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0" name="Prostoruč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1" name="Prostoruč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2" name="Prostoruč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3" name="Prostoruč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4" name="Prostoruč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5" name="Prostoruč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6" name="Prostoruč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7" name="Prostoruč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8" name="Prostoruč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9" name="Prostoruč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0" name="Prostoruč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1" name="Prostoruč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2" name="Prostoruč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3" name="Prostoruč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4" name="Prostoruč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5" name="Prostoruč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6" name="Prostoruč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7" name="Prostoruč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8" name="Prostoruč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9" name="Prostoruč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0" name="Prostoruč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1" name="Prostoruč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2" name="Prostoruč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3" name="Prostoruč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4" name="Prostoruč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5" name="Prostoruč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6" name="Prostoruč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7" name="Prostoruč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8" name="Prostoruč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9" name="Prostoruč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0" name="Prostoruč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1" name="Prostoruč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2" name="Prostoruč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3" name="Prostoruč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4" name="Prostoruč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5" name="Prostoruč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6" name="Prostoruč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7" name="Prostoruč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8" name="Prostoruč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9" name="Prostoruč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0" name="Prostoruč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1" name="Prostoruč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2" name="Prostoruč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3" name="Prostoruč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4" name="Prostoruč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5" name="Prostoruč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6" name="Prostoruč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7" name="Prostoruč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8" name="Prostoruč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9" name="Prostoruč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učni oblik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2" name="Prostoručni oblik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3" name="Prostoručni oblik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4" name="Prostoručni oblik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5" name="Prostoručni oblik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6" name="Prostoručni oblik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7" name="Prostoručni oblik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8" name="Prostoručni oblik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69" name="Prostoručni oblik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0" name="Prostoručni oblik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1" name="Prostoručni oblik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2" name="Prostoručni oblik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3" name="Prostoručni oblik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učni oblik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5" name="Prostoručni oblik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6" name="Prostoručni oblik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7" name="Prostoručni oblik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učni oblik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79" name="Prostoručni oblik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0" name="Prostoručni oblik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1" name="Prostoručni oblik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2" name="Prostoručni oblik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3" name="Prostoručni oblik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4" name="Prostoručni oblik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učni oblik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učni oblik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7" name="Prostoručni oblik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8" name="Prostoručni oblik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učni oblik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2" name="Prostoručni oblik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3" name="Prostoručni oblik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4" name="Prostoručni oblik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5" name="Prostoručni oblik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6" name="Prostoručni oblik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7" name="Prostoručni oblik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8" name="Prostoručni oblik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9" name="Prostoručni oblik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0" name="Prostoručni oblik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1" name="Prostoručni oblik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2" name="Prostoručni oblik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3" name="Prostoručni oblik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4" name="Prostoručni oblik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5" name="Prostoručni oblik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6" name="Prostoručni oblik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7" name="Prostoručni oblik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8" name="Prostoručni oblik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9" name="Prostoručni oblik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310" name="Prostoručni oblik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učni oblik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3" name="Prostoručni oblik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4" name="Prostoručni oblik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5" name="Prostoručni oblik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6" name="Prostoručni oblik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7" name="Prostoručni oblik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8" name="Prostoručni oblik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9" name="Prostoručni oblik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0" name="Prostoručni oblik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1" name="Prostoručni oblik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2" name="Prostoručni oblik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3" name="Prostoručni oblik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4" name="Prostoručni oblik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5" name="Prostoručni oblik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6" name="Prostoručni oblik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7" name="Prostoručni oblik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8" name="Prostoručni oblik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9" name="Prostoručni oblik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0" name="Prostoručni oblik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1" name="Prostoručni oblik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2" name="Prostoručni oblik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3" name="Prostoručni oblik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4" name="Prostoručni oblik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5" name="Prostoručni oblik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6" name="Prostoručni oblik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7" name="Prostoručni oblik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8" name="Prostoručni oblik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9" name="Prostoručni oblik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0" name="Prostoručni oblik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1" name="Prostoručni oblik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2" name="Prostoručni oblik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3" name="Prostoručni oblik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4" name="Prostoručni oblik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5" name="Prostoručni oblik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6" name="Prostoručni oblik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47" name="Prostoručni oblik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učni oblik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6" name="Prostoručni oblik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7" name="Prostoručni oblik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8" name="Prostoručni oblik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9" name="Prostoručni oblik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0" name="Prostoručni oblik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1" name="Prostoručni oblik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2" name="Prostoručni oblik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3" name="Prostoručni oblik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4" name="Prostoručni oblik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5" name="Prostoručni oblik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6" name="Prostoručni oblik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7" name="Prostoručni oblik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8" name="Prostoručni oblik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89" name="Prostoručni oblik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0" name="Prostoručni oblik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1" name="Prostoručni oblik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2" name="Prostoručni oblik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3" name="Prostoručni oblik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4" name="Prostoručni oblik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5" name="Prostoručni oblik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6" name="Prostoručni oblik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7" name="Prostoručni oblik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8" name="Prostoručni oblik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99" name="Prostoručni oblik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0" name="Prostoručni oblik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1" name="Prostoručni oblik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2" name="Prostoručni oblik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3" name="Prostoručni oblik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4" name="Prostoručni oblik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5" name="Prostoručni oblik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6" name="Prostoručni oblik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7" name="Prostoručni oblik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8" name="Prostoručni oblik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09" name="Prostoručni oblik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0" name="Prostoručni oblik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1" name="Prostoručni oblik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2" name="Prostoručni oblik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3" name="Prostoručni oblik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4" name="Prostoručni oblik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5" name="Prostoručni oblik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6" name="Prostoručni oblik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7" name="Prostoručni oblik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8" name="Prostoručni oblik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19" name="Prostoručni oblik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20" name="Prostoručni oblik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421" name="Prostoručni oblik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učni oblik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7" name="Prostoručni oblik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8" name="Prostoručni oblik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9" name="Prostoručni oblik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0" name="Prostoručni oblik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1" name="Prostoručni oblik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2" name="Prostoručni oblik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3" name="Prostoručni oblik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74" name="Prostoručni oblik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učni oblik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0" name="Prostoručni oblik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1" name="Prostoručni oblik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2" name="Prostoručni oblik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3" name="Prostoručni oblik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4" name="Prostoručni oblik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65" name="Prostoručni oblik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učni oblik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4" name="Prostoručni oblik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5" name="Prostoručni oblik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6" name="Prostoručni oblik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7" name="Prostoručni oblik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58" name="Prostoručni oblik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noProof="0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4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5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6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7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8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9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0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3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4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5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6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7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8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39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uč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2" name="Prostoruč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3" name="Prostoruč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4" name="Prostoruč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5" name="Prostoruč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6" name="Prostoruč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7" name="Prostoruč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48" name="Prostoruč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7A71B7-2790-4602-8F3E-B4FB3EB33B8F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03E52-72A8-4B3B-8AD9-2E4B29767F44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B0F71-FD57-4046-88A3-221AFCCDB064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720015-E1C2-4800-B3D7-7885EBE1A17B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i oblik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8" name="Prostoručni oblik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Prostoručni oblik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uč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2" name="Prostoruč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3" name="Prostoruč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4" name="Prostoruč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5" name="Prostoruč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6" name="Prostoruč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7" name="Prostoruč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18" name="Prostoruč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učni oblik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1" name="Prostoručni oblik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2" name="Prostoručni oblik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3" name="Prostoručni oblik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4" name="Prostoručni oblik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5" name="Prostoručni oblik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učni oblik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8" name="Prostoručni oblik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29" name="Prostoručni oblik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0" name="Prostoručni oblik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1" name="Prostoručni oblik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2" name="Prostoručni oblik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3" name="Prostoručni oblik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učni oblik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6" name="Prostoručni oblik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7" name="Prostoručni oblik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8" name="Prostoručni oblik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39" name="Prostoručni oblik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0" name="Prostoručni oblik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1" name="Prostoručni oblik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2" name="Prostoručni oblik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učni oblik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5" name="Prostoručni oblik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6" name="Prostoručni oblik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7" name="Prostoručni oblik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8" name="Prostoručni oblik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49" name="Prostoručni oblik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0" name="Prostoručni oblik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1" name="Prostoručni oblik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uč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4" name="Prostoruč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5" name="Prostoruč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6" name="Prostoruč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7" name="Prostoruč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8" name="Prostoruč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59" name="Prostoruč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0" name="Prostoruč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uč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3" name="Prostoruč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4" name="Prostoruč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5" name="Prostoruč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6" name="Prostoruč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7" name="Prostoruč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8" name="Prostoruč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  <p:sp>
          <p:nvSpPr>
            <p:cNvPr id="69" name="Prostoruč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noProof="0" dirty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8300BD5-D070-4168-B411-BFF8EF46D43C}" type="datetime1">
              <a:rPr lang="hr-HR" noProof="0" smtClean="0"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TEMA: POSEBNI DANI, BLAGDANI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sluša/čita književni tekst, izražava o čemu tekst govori i prepoznaje književne tekstove prema obliku u skladu s jezičnim razvojem i dobi (B.1.2.).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mtClean="0"/>
              <a:t>AUTORICA: </a:t>
            </a:r>
            <a:r>
              <a:rPr lang="hr-HR" dirty="0"/>
              <a:t>NATALIJA MIHELIN, učiteljica razredne nastave – mentor, </a:t>
            </a:r>
          </a:p>
          <a:p>
            <a:pPr marL="0" indent="0">
              <a:buNone/>
            </a:pPr>
            <a:r>
              <a:rPr lang="hr-HR" dirty="0" err="1"/>
              <a:t>I.osnovna</a:t>
            </a:r>
            <a:r>
              <a:rPr lang="hr-HR" dirty="0"/>
              <a:t> 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28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Otvorite bilježnicu i napišite: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hr-HR" sz="2400" b="1" dirty="0" smtClean="0"/>
          </a:p>
          <a:p>
            <a:pPr marL="45720" indent="0">
              <a:buNone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SE GDJE KRIJE</a:t>
            </a:r>
          </a:p>
          <a:p>
            <a:pPr marL="45720" indent="0">
              <a:buNone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VLADIMIR HALOVANIĆ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966458"/>
          </a:xfrm>
        </p:spPr>
        <p:txBody>
          <a:bodyPr>
            <a:normAutofit/>
          </a:bodyPr>
          <a:lstStyle/>
          <a:p>
            <a:r>
              <a:rPr lang="hr-HR" dirty="0" smtClean="0"/>
              <a:t>Napišite kratku priču o sreći.</a:t>
            </a:r>
            <a:br>
              <a:rPr lang="hr-HR" dirty="0" smtClean="0"/>
            </a:br>
            <a:r>
              <a:rPr lang="hr-HR" dirty="0" smtClean="0"/>
              <a:t>Možete napisati i pjesmu. </a:t>
            </a:r>
            <a:br>
              <a:rPr lang="hr-HR" dirty="0" smtClean="0"/>
            </a:br>
            <a:r>
              <a:rPr lang="hr-HR" dirty="0" smtClean="0"/>
              <a:t>Pišite velikim tiskanim slovima.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528572" y="2490537"/>
            <a:ext cx="9134856" cy="42712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/>
              <a:t>Evo male pomoći.</a:t>
            </a:r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r>
              <a:rPr lang="hr-HR" dirty="0" smtClean="0"/>
              <a:t>Za mene je sreća kada se igram s bratom. </a:t>
            </a:r>
          </a:p>
          <a:p>
            <a:pPr marL="45720" indent="0">
              <a:buNone/>
            </a:pPr>
            <a:r>
              <a:rPr lang="hr-HR" dirty="0" smtClean="0"/>
              <a:t>Sretna sam kada plešem.</a:t>
            </a:r>
          </a:p>
          <a:p>
            <a:pPr marL="45720" indent="0">
              <a:buNone/>
            </a:pPr>
            <a:r>
              <a:rPr lang="hr-HR" dirty="0" smtClean="0"/>
              <a:t>Sretna sam kada se igram s prijateljima.</a:t>
            </a:r>
          </a:p>
          <a:p>
            <a:pPr marL="45720" indent="0">
              <a:buNone/>
            </a:pPr>
            <a:r>
              <a:rPr lang="hr-HR" dirty="0" smtClean="0"/>
              <a:t>Sretna sam kada idem u šetnju.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4294967295"/>
          </p:nvPr>
        </p:nvSpPr>
        <p:spPr>
          <a:xfrm>
            <a:off x="7710488" y="2490537"/>
            <a:ext cx="4481512" cy="32605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/>
              <a:t>		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dirty="0" smtClean="0"/>
              <a:t>Sreća</a:t>
            </a:r>
          </a:p>
          <a:p>
            <a:pPr marL="45720" indent="0">
              <a:buNone/>
            </a:pPr>
            <a:r>
              <a:rPr lang="hr-HR" dirty="0" smtClean="0"/>
              <a:t>Sreća je Ivo, </a:t>
            </a:r>
          </a:p>
          <a:p>
            <a:pPr marL="45720" indent="0">
              <a:buNone/>
            </a:pPr>
            <a:r>
              <a:rPr lang="hr-HR" dirty="0" smtClean="0"/>
              <a:t>Sreća je Ana, </a:t>
            </a:r>
          </a:p>
          <a:p>
            <a:pPr marL="45720" indent="0">
              <a:buNone/>
            </a:pPr>
            <a:r>
              <a:rPr lang="hr-HR" dirty="0" smtClean="0"/>
              <a:t>Sreća je</a:t>
            </a:r>
            <a:r>
              <a:rPr lang="hr-HR" dirty="0" smtClean="0"/>
              <a:t>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4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 želji možete dopuniti rečenice u </a:t>
            </a:r>
            <a:r>
              <a:rPr lang="hr-HR" dirty="0" err="1" smtClean="0"/>
              <a:t>čitanci</a:t>
            </a:r>
            <a:r>
              <a:rPr lang="hr-HR" dirty="0" smtClean="0"/>
              <a:t> na 104. stranici.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Odlično!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Ako si završio/završila, možeš ići u igru!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30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3492580"/>
          </a:xfrm>
        </p:spPr>
        <p:txBody>
          <a:bodyPr rtlCol="0"/>
          <a:lstStyle/>
          <a:p>
            <a:pPr rtl="0"/>
            <a:r>
              <a:rPr lang="hr-HR" dirty="0" smtClean="0"/>
              <a:t>Sreća je…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1319293"/>
          </a:xfrm>
        </p:spPr>
        <p:txBody>
          <a:bodyPr/>
          <a:lstStyle/>
          <a:p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Trag u priči, 105. stranica</a:t>
            </a:r>
          </a:p>
          <a:p>
            <a:r>
              <a:rPr lang="hr-HR" sz="2000" dirty="0" smtClean="0"/>
              <a:t>Bilježnica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993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050" y="733927"/>
            <a:ext cx="3225190" cy="1041124"/>
          </a:xfrm>
        </p:spPr>
        <p:txBody>
          <a:bodyPr rtlCol="0"/>
          <a:lstStyle/>
          <a:p>
            <a:pPr rtl="0"/>
            <a:r>
              <a:rPr lang="hr-HR" dirty="0"/>
              <a:t>SREĆA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981050" y="2267504"/>
            <a:ext cx="3895825" cy="2051947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Gdje se krije sreća?</a:t>
            </a:r>
          </a:p>
          <a:p>
            <a:pPr rtl="0"/>
            <a:endParaRPr lang="hr-HR" dirty="0"/>
          </a:p>
          <a:p>
            <a:pPr rtl="0"/>
            <a:r>
              <a:rPr lang="hr-HR" dirty="0"/>
              <a:t>Što mislite?</a:t>
            </a:r>
          </a:p>
          <a:p>
            <a:pPr rtl="0"/>
            <a:endParaRPr lang="hr-HR" dirty="0"/>
          </a:p>
          <a:p>
            <a:pPr rtl="0"/>
            <a:r>
              <a:rPr lang="hr-HR" dirty="0"/>
              <a:t>Promotrite slike.</a:t>
            </a:r>
          </a:p>
          <a:p>
            <a:pPr rtl="0"/>
            <a:endParaRPr lang="hr-HR" dirty="0"/>
          </a:p>
          <a:p>
            <a:pPr rtl="0"/>
            <a:endParaRPr lang="hr-HR" dirty="0"/>
          </a:p>
          <a:p>
            <a:pPr rtl="0"/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8" y="3144832"/>
            <a:ext cx="2225955" cy="149042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39" y="4954441"/>
            <a:ext cx="2857500" cy="16002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35" y="378294"/>
            <a:ext cx="2426698" cy="162085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3" y="5088196"/>
            <a:ext cx="1730765" cy="133268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8" y="2512794"/>
            <a:ext cx="1201013" cy="1898366"/>
          </a:xfrm>
          <a:prstGeom prst="rect">
            <a:avLst/>
          </a:prstGeom>
        </p:spPr>
      </p:pic>
      <p:pic>
        <p:nvPicPr>
          <p:cNvPr id="27" name="Rezervirano mjesto sadržaja 2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8" y="976146"/>
            <a:ext cx="2064141" cy="1382077"/>
          </a:xfrm>
        </p:spPr>
      </p:pic>
    </p:spTree>
    <p:extLst>
      <p:ext uri="{BB962C8B-B14F-4D97-AF65-F5344CB8AC3E}">
        <p14:creationId xmlns:p14="http://schemas.microsoft.com/office/powerpoint/2010/main" val="28013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Pokušajte odgovoriti na sljedeća pitanja: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97280" y="4032069"/>
            <a:ext cx="3108960" cy="1463040"/>
          </a:xfrm>
        </p:spPr>
        <p:txBody>
          <a:bodyPr>
            <a:normAutofit lnSpcReduction="10000"/>
          </a:bodyPr>
          <a:lstStyle/>
          <a:p>
            <a:pPr marL="45720"/>
            <a:r>
              <a:rPr lang="hr-HR" dirty="0"/>
              <a:t>Kada ste sretni</a:t>
            </a:r>
            <a:r>
              <a:rPr lang="hr-HR" dirty="0" smtClean="0"/>
              <a:t>?</a:t>
            </a:r>
          </a:p>
          <a:p>
            <a:pPr marL="45720"/>
            <a:endParaRPr lang="hr-HR" dirty="0"/>
          </a:p>
          <a:p>
            <a:pPr marL="45720"/>
            <a:r>
              <a:rPr lang="hr-HR" dirty="0"/>
              <a:t>Tko vas čini sretnim</a:t>
            </a:r>
            <a:r>
              <a:rPr lang="hr-HR" dirty="0" smtClean="0"/>
              <a:t>?</a:t>
            </a:r>
          </a:p>
          <a:p>
            <a:pPr marL="45720"/>
            <a:r>
              <a:rPr lang="hr-HR" dirty="0" smtClean="0"/>
              <a:t>Što vas </a:t>
            </a:r>
            <a:r>
              <a:rPr lang="hr-HR" smtClean="0"/>
              <a:t>čini sretnim?</a:t>
            </a:r>
            <a:endParaRPr lang="hr-HR" dirty="0" smtClean="0"/>
          </a:p>
          <a:p>
            <a:pPr marL="45720"/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925711"/>
            <a:ext cx="6675438" cy="5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Poslušajte  sljedeću pjesmu.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(Pjesma se nalazi u </a:t>
            </a:r>
            <a:r>
              <a:rPr lang="hr-HR" dirty="0" err="1" smtClean="0"/>
              <a:t>čitanci</a:t>
            </a:r>
            <a:r>
              <a:rPr lang="hr-HR" dirty="0" smtClean="0"/>
              <a:t> na 105. stranici.)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529697" y="160337"/>
            <a:ext cx="9133730" cy="1233424"/>
          </a:xfrm>
        </p:spPr>
        <p:txBody>
          <a:bodyPr rtlCol="0"/>
          <a:lstStyle/>
          <a:p>
            <a:pPr rtl="0"/>
            <a:r>
              <a:rPr lang="hr-HR" dirty="0" smtClean="0"/>
              <a:t>                     Što se gdje krije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3801978" y="1485900"/>
            <a:ext cx="6861449" cy="4963026"/>
          </a:xfrm>
        </p:spPr>
        <p:txBody>
          <a:bodyPr rtlCol="0">
            <a:normAutofit lnSpcReduction="10000"/>
          </a:bodyPr>
          <a:lstStyle/>
          <a:p>
            <a:pPr marL="45720" indent="0" rtl="0">
              <a:buNone/>
            </a:pPr>
            <a:r>
              <a:rPr lang="hr-HR" dirty="0" smtClean="0"/>
              <a:t>Što se na nebu krije? </a:t>
            </a:r>
          </a:p>
          <a:p>
            <a:pPr marL="45720" indent="0" rtl="0">
              <a:buNone/>
            </a:pPr>
            <a:r>
              <a:rPr lang="hr-HR" dirty="0" smtClean="0"/>
              <a:t>-Zvijezda i ptice dvije.</a:t>
            </a:r>
          </a:p>
          <a:p>
            <a:pPr marL="45720" indent="0" rtl="0">
              <a:buNone/>
            </a:pPr>
            <a:endParaRPr lang="hr-HR" dirty="0"/>
          </a:p>
          <a:p>
            <a:pPr marL="45720" indent="0" rtl="0">
              <a:buNone/>
            </a:pPr>
            <a:r>
              <a:rPr lang="hr-HR" dirty="0" smtClean="0"/>
              <a:t>Što se u moru krije?</a:t>
            </a:r>
          </a:p>
          <a:p>
            <a:pPr rtl="0">
              <a:buFontTx/>
              <a:buChar char="-"/>
            </a:pPr>
            <a:r>
              <a:rPr lang="hr-HR" dirty="0" smtClean="0"/>
              <a:t>Riba i barke dvije?</a:t>
            </a:r>
          </a:p>
          <a:p>
            <a:pPr rtl="0">
              <a:buFontTx/>
              <a:buChar char="-"/>
            </a:pPr>
            <a:endParaRPr lang="hr-HR" dirty="0" smtClean="0"/>
          </a:p>
          <a:p>
            <a:pPr marL="45720" indent="0" rtl="0">
              <a:buNone/>
            </a:pPr>
            <a:r>
              <a:rPr lang="hr-HR" dirty="0" smtClean="0"/>
              <a:t>A što je u oku mame?</a:t>
            </a:r>
          </a:p>
          <a:p>
            <a:pPr rtl="0">
              <a:buFontTx/>
              <a:buChar char="-"/>
            </a:pPr>
            <a:r>
              <a:rPr lang="hr-HR" dirty="0" smtClean="0"/>
              <a:t>Bezbroj osmjeha za me.</a:t>
            </a:r>
          </a:p>
          <a:p>
            <a:pPr marL="45720" indent="0" rtl="0">
              <a:buNone/>
            </a:pPr>
            <a:endParaRPr lang="hr-HR" dirty="0" smtClean="0"/>
          </a:p>
          <a:p>
            <a:pPr marL="45720" indent="0" rtl="0">
              <a:buNone/>
            </a:pPr>
            <a:r>
              <a:rPr lang="hr-HR" dirty="0" smtClean="0"/>
              <a:t>Vladimir </a:t>
            </a:r>
            <a:r>
              <a:rPr lang="hr-HR" dirty="0" err="1" smtClean="0"/>
              <a:t>Halovanić</a:t>
            </a:r>
            <a:endParaRPr lang="hr-HR" dirty="0"/>
          </a:p>
        </p:txBody>
      </p:sp>
      <p:sp>
        <p:nvSpPr>
          <p:cNvPr id="2" name="AutoShape 2" descr="Imate li već spreman poklon za svoje najbliže? | Životni sti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Imate li već spreman poklon za svoje najbliže? | Životni sti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Što se gdje krij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8214" y="32288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Pokušajte odgovoriti na sljedeća pitanja: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r>
              <a:rPr lang="hr-HR" dirty="0" smtClean="0"/>
              <a:t>Što se krije u moru?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U moru se kriju riba i dvije barke.</a:t>
            </a:r>
          </a:p>
          <a:p>
            <a:pPr marL="45720" indent="0">
              <a:buNone/>
            </a:pPr>
            <a:r>
              <a:rPr lang="hr-HR" dirty="0" smtClean="0"/>
              <a:t>Što se krije na nebu?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Na nebu se kriju zvijezda i ptice dvije.</a:t>
            </a:r>
          </a:p>
          <a:p>
            <a:pPr marL="45720" indent="0">
              <a:buNone/>
            </a:pPr>
            <a:r>
              <a:rPr lang="hr-HR" dirty="0" smtClean="0"/>
              <a:t>Što je u majčinu oku?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U majčinu oku je bezbroj osmijeha za me.</a:t>
            </a:r>
          </a:p>
        </p:txBody>
      </p:sp>
    </p:spTree>
    <p:extLst>
      <p:ext uri="{BB962C8B-B14F-4D97-AF65-F5344CB8AC3E}">
        <p14:creationId xmlns:p14="http://schemas.microsoft.com/office/powerpoint/2010/main" val="41356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09"/>
            <a:ext cx="9133730" cy="2170996"/>
          </a:xfrm>
        </p:spPr>
        <p:txBody>
          <a:bodyPr/>
          <a:lstStyle/>
          <a:p>
            <a:r>
              <a:rPr lang="hr-HR" dirty="0" smtClean="0"/>
              <a:t>Razmislite. </a:t>
            </a:r>
            <a:br>
              <a:rPr lang="hr-HR" dirty="0" smtClean="0"/>
            </a:br>
            <a:r>
              <a:rPr lang="hr-HR" dirty="0" smtClean="0"/>
              <a:t>Gdje se skriva sreća?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8572" y="2743199"/>
            <a:ext cx="9134856" cy="2895601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Sreća se skriva se u oku mame. </a:t>
            </a:r>
          </a:p>
          <a:p>
            <a:pPr marL="45720" indent="0">
              <a:buNone/>
            </a:pPr>
            <a:r>
              <a:rPr lang="hr-HR" dirty="0" smtClean="0"/>
              <a:t>Sreća se skriva u mami i njezinim osmjesima.</a:t>
            </a:r>
          </a:p>
          <a:p>
            <a:pPr marL="45720" indent="0">
              <a:buNone/>
            </a:pPr>
            <a:r>
              <a:rPr lang="hr-HR" dirty="0" smtClean="0"/>
              <a:t>Sreća je kada je mama u blizini.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64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ovratak u školu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39_TF02895269" id="{F9382F4B-DE72-4AAE-A89B-B018400F3B1D}" vid="{19EA58EB-799A-4D28-A8EC-FF21AC08652F}"/>
    </a:ext>
  </a:extLst>
</a:theme>
</file>

<file path=ppt/theme/theme2.xml><?xml version="1.0" encoding="utf-8"?>
<a:theme xmlns:a="http://schemas.openxmlformats.org/drawingml/2006/main" name="Tema sustava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sa zabavnim jesenskim motivima (za široki zaslon)</Template>
  <TotalTime>249</TotalTime>
  <Words>311</Words>
  <Application>Microsoft Office PowerPoint</Application>
  <PresentationFormat>Široki zaslon</PresentationFormat>
  <Paragraphs>76</Paragraphs>
  <Slides>13</Slides>
  <Notes>5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Cambria</vt:lpstr>
      <vt:lpstr>Povratak u školu 16 x 9</vt:lpstr>
      <vt:lpstr>HRVATSKI JEZIK</vt:lpstr>
      <vt:lpstr>Sreća je…</vt:lpstr>
      <vt:lpstr>Potreban materijal</vt:lpstr>
      <vt:lpstr>SREĆA</vt:lpstr>
      <vt:lpstr>Pokušajte odgovoriti na sljedeća pitanja:</vt:lpstr>
      <vt:lpstr>Poslušajte  sljedeću pjesmu.</vt:lpstr>
      <vt:lpstr>                     Što se gdje krije</vt:lpstr>
      <vt:lpstr>Pokušajte odgovoriti na sljedeća pitanja: </vt:lpstr>
      <vt:lpstr>Razmislite.  Gdje se skriva sreća?</vt:lpstr>
      <vt:lpstr>Otvorite bilježnicu i napišite:</vt:lpstr>
      <vt:lpstr>Napišite kratku priču o sreći. Možete napisati i pjesmu.  Pišite velikim tiskanim slovima.</vt:lpstr>
      <vt:lpstr>Po želji možete dopuniti rečenice u čitanci na 104. stranici.</vt:lpstr>
      <vt:lpstr>Odlično!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SREĆA JE…</dc:title>
  <dc:creator>Natalija Mihelin</dc:creator>
  <cp:lastModifiedBy>Natalija Mihelin</cp:lastModifiedBy>
  <cp:revision>29</cp:revision>
  <dcterms:created xsi:type="dcterms:W3CDTF">2020-04-20T09:38:53Z</dcterms:created>
  <dcterms:modified xsi:type="dcterms:W3CDTF">2020-05-14T14:27:10Z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