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6" r:id="rId2"/>
    <p:sldId id="275" r:id="rId3"/>
    <p:sldId id="287" r:id="rId4"/>
    <p:sldId id="276" r:id="rId5"/>
    <p:sldId id="285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8" d="100"/>
          <a:sy n="98" d="100"/>
        </p:scale>
        <p:origin x="110" y="101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68F6596-C7DA-4796-804C-C49F1A59A3FC}" type="datetime1">
              <a:rPr lang="hr-HR" smtClean="0"/>
              <a:t>15.5.2020.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1181F7-B33E-4262-8513-A6FBEED409E0}" type="datetime1">
              <a:rPr lang="hr-HR" smtClean="0"/>
              <a:t>15.5.2020.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FEB41E-59FE-4C4E-911A-4F35153518C8}" type="datetime1">
              <a:rPr lang="hr-HR" smtClean="0"/>
              <a:t>15.5.2020.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E0390F-C656-4DB8-BB8D-12ABDC11ED15}" type="datetime1">
              <a:rPr lang="hr-HR" smtClean="0"/>
              <a:t>15.5.2020.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D4EFDB-A701-4B83-81FC-9CE383D865F3}" type="datetime1">
              <a:rPr lang="hr-HR" smtClean="0"/>
              <a:t>15.5.2020.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36" y="609600"/>
            <a:ext cx="10361753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36" y="2367093"/>
            <a:ext cx="329811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36" y="2943356"/>
            <a:ext cx="329811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1230" y="2367093"/>
            <a:ext cx="329066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0192" y="2943356"/>
            <a:ext cx="330249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2367093"/>
            <a:ext cx="330406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1222" y="2943356"/>
            <a:ext cx="330406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1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6" y="609600"/>
            <a:ext cx="10361753" cy="3427245"/>
          </a:xfrm>
        </p:spPr>
        <p:txBody>
          <a:bodyPr anchor="ctr"/>
          <a:lstStyle>
            <a:lvl1pPr algn="ctr">
              <a:defRPr sz="3199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4204821"/>
            <a:ext cx="10361753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7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840336-DD1B-4B35-A57C-D7DB939AE0A3}" type="datetime1">
              <a:rPr lang="hr-HR" smtClean="0"/>
              <a:t>15.5.2020.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473A5-0AA0-49BC-86D0-CC9BB22F0888}" type="datetime1">
              <a:rPr lang="hr-HR" smtClean="0"/>
              <a:t>15.5.2020.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E9E105-772F-4896-A32D-6E8A6EC5AD4E}" type="datetime1">
              <a:rPr lang="hr-HR" smtClean="0"/>
              <a:t>15.5.2020.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8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2DA0B7-56B2-4D52-AF91-45C5FAD9AF1A}" type="datetime1">
              <a:rPr lang="hr-HR" smtClean="0"/>
              <a:t>15.5.2020.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41871D-78A4-4962-A14C-0FF774B550A2}" type="datetime1">
              <a:rPr lang="hr-HR" smtClean="0"/>
              <a:t>15.5.2020.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132480-1B8C-4494-9359-F02091B5589F}" type="datetime1">
              <a:rPr lang="hr-HR" smtClean="0"/>
              <a:t>15.5.2020.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teks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3" name="Rezervirano mjesto za sadržaj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8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FC5D9A-26BF-45A1-9523-69F79DCDC75B}" type="datetime1">
              <a:rPr lang="hr-HR" smtClean="0"/>
              <a:t>15.5.2020.</a:t>
            </a:fld>
            <a:endParaRPr lang="hr-HR" dirty="0"/>
          </a:p>
        </p:txBody>
      </p:sp>
      <p:sp>
        <p:nvSpPr>
          <p:cNvPr id="10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teks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3" name="Rezervirano mjesto za sliku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pic>
        <p:nvPicPr>
          <p:cNvPr id="9" name="Slika 4" descr="Prazno rezervirano mjesto za dodavanje slike. Kliknite rezervirano mjesto i odaberite sliku koju želite doda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</a:p>
          <a:p>
            <a:pPr lvl="5" rtl="0"/>
            <a:r>
              <a:rPr lang="hr-HR" dirty="0" smtClean="0"/>
              <a:t>Šesta razina</a:t>
            </a:r>
          </a:p>
          <a:p>
            <a:pPr lvl="6" rtl="0"/>
            <a:r>
              <a:rPr lang="hr-HR" dirty="0" smtClean="0"/>
              <a:t>Sedma razina</a:t>
            </a:r>
          </a:p>
          <a:p>
            <a:pPr lvl="7" rtl="0"/>
            <a:r>
              <a:rPr lang="hr-HR" dirty="0" smtClean="0"/>
              <a:t>Osma razina</a:t>
            </a:r>
          </a:p>
          <a:p>
            <a:pPr lvl="8" rtl="0"/>
            <a:r>
              <a:rPr lang="hr-HR" dirty="0" smtClean="0"/>
              <a:t>Deveta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C911F9B-102E-4085-B914-D6DE47F06E3E}" type="datetime1">
              <a:rPr lang="hr-HR" smtClean="0"/>
              <a:t>15.5.2020.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Tema: voda</a:t>
            </a:r>
          </a:p>
          <a:p>
            <a:pPr marL="0" indent="0">
              <a:buNone/>
            </a:pPr>
            <a:r>
              <a:rPr lang="hr-HR" dirty="0" smtClean="0"/>
              <a:t>Ishodi:</a:t>
            </a:r>
          </a:p>
          <a:p>
            <a:pPr marL="0" indent="0">
              <a:buNone/>
            </a:pPr>
            <a:r>
              <a:rPr lang="hr-HR" dirty="0" smtClean="0"/>
              <a:t>Učenik </a:t>
            </a:r>
            <a:r>
              <a:rPr lang="hr-HR" dirty="0"/>
              <a:t>sluša/čita književni tekst, izražava o čemu tekst govori i prepoznaje književne tekstove prema obliku u skladu s jezičnim razvojem i dobi (B.1.2.).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Autorica: </a:t>
            </a:r>
            <a:r>
              <a:rPr lang="hr-HR" dirty="0"/>
              <a:t>NATALIJA MIHELIN, učiteljica razredne nastave – mentor, </a:t>
            </a:r>
          </a:p>
          <a:p>
            <a:pPr marL="0" indent="0">
              <a:buNone/>
            </a:pPr>
            <a:r>
              <a:rPr lang="hr-HR" dirty="0"/>
              <a:t>I</a:t>
            </a:r>
            <a:r>
              <a:rPr lang="hr-HR" dirty="0" smtClean="0"/>
              <a:t>. osnovna </a:t>
            </a:r>
            <a:r>
              <a:rPr lang="hr-HR" dirty="0"/>
              <a:t>škola </a:t>
            </a:r>
            <a:r>
              <a:rPr lang="hr-HR" dirty="0" err="1"/>
              <a:t>Dugave</a:t>
            </a:r>
            <a:r>
              <a:rPr lang="hr-HR" dirty="0"/>
              <a:t>, Zagreb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03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OTVORI BILJEŽNICU. </a:t>
            </a:r>
            <a:br>
              <a:rPr lang="hr-HR" dirty="0" smtClean="0"/>
            </a:br>
            <a:r>
              <a:rPr lang="hr-HR" dirty="0" smtClean="0"/>
              <a:t>NAPIŠI.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ŠTO SE OD VODE PRAVI</a:t>
            </a:r>
          </a:p>
          <a:p>
            <a:r>
              <a:rPr lang="hr-HR" dirty="0" smtClean="0"/>
              <a:t>ZVONIMIR BALOG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96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POIGRAJ SE S DIJELOM RIJEČI </a:t>
            </a:r>
            <a:r>
              <a:rPr lang="hr-HR" dirty="0" smtClean="0">
                <a:solidFill>
                  <a:srgbClr val="FF0000"/>
                </a:solidFill>
              </a:rPr>
              <a:t>MA.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NAPIŠI ŠTO VIŠE RIJEČI KOJE U SEBI IMAJU </a:t>
            </a:r>
            <a:r>
              <a:rPr lang="hr-HR" dirty="0" smtClean="0">
                <a:solidFill>
                  <a:srgbClr val="FF0000"/>
                </a:solidFill>
              </a:rPr>
              <a:t>MA</a:t>
            </a:r>
            <a:r>
              <a:rPr lang="hr-HR" dirty="0" smtClean="0">
                <a:solidFill>
                  <a:schemeClr val="accent5"/>
                </a:solidFill>
              </a:rPr>
              <a:t>.</a:t>
            </a:r>
            <a:endParaRPr lang="hr-HR" dirty="0">
              <a:solidFill>
                <a:schemeClr val="accent5"/>
              </a:solidFill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Umjesto ma možeš izmisliti bilo </a:t>
            </a:r>
            <a:r>
              <a:rPr lang="hr-HR" dirty="0" smtClean="0"/>
              <a:t>koju drugu </a:t>
            </a:r>
            <a:r>
              <a:rPr lang="hr-HR" dirty="0"/>
              <a:t>riječ ili njezin dio.</a:t>
            </a:r>
          </a:p>
          <a:p>
            <a:r>
              <a:rPr lang="hr-HR" dirty="0">
                <a:solidFill>
                  <a:srgbClr val="FF0000"/>
                </a:solidFill>
              </a:rPr>
              <a:t>r</a:t>
            </a:r>
            <a:r>
              <a:rPr lang="hr-HR" dirty="0" smtClean="0">
                <a:solidFill>
                  <a:srgbClr val="FF0000"/>
                </a:solidFill>
              </a:rPr>
              <a:t>uka</a:t>
            </a:r>
            <a:r>
              <a:rPr lang="hr-HR" dirty="0" smtClean="0"/>
              <a:t> </a:t>
            </a:r>
            <a:r>
              <a:rPr lang="hr-HR" dirty="0"/>
              <a:t>– poruka, </a:t>
            </a:r>
            <a:r>
              <a:rPr lang="hr-HR" dirty="0">
                <a:solidFill>
                  <a:srgbClr val="FF0000"/>
                </a:solidFill>
              </a:rPr>
              <a:t>ta </a:t>
            </a:r>
            <a:r>
              <a:rPr lang="hr-HR" dirty="0"/>
              <a:t>– </a:t>
            </a:r>
            <a:r>
              <a:rPr lang="hr-HR" dirty="0" err="1"/>
              <a:t>tamara</a:t>
            </a:r>
            <a:r>
              <a:rPr lang="hr-HR" dirty="0"/>
              <a:t>, </a:t>
            </a:r>
            <a:r>
              <a:rPr lang="hr-HR" dirty="0" err="1" smtClean="0">
                <a:solidFill>
                  <a:srgbClr val="FF0000"/>
                </a:solidFill>
              </a:rPr>
              <a:t>sun</a:t>
            </a:r>
            <a:r>
              <a:rPr lang="hr-HR" dirty="0" smtClean="0"/>
              <a:t> </a:t>
            </a:r>
            <a:r>
              <a:rPr lang="hr-HR" dirty="0"/>
              <a:t>– </a:t>
            </a:r>
            <a:r>
              <a:rPr lang="hr-HR" dirty="0" smtClean="0"/>
              <a:t>sunčana</a:t>
            </a:r>
          </a:p>
          <a:p>
            <a:endParaRPr lang="hr-HR" dirty="0"/>
          </a:p>
          <a:p>
            <a:r>
              <a:rPr lang="hr-HR" dirty="0" smtClean="0"/>
              <a:t>MOŽE BITI </a:t>
            </a:r>
            <a:r>
              <a:rPr lang="hr-HR" dirty="0"/>
              <a:t> </a:t>
            </a:r>
            <a:r>
              <a:rPr lang="hr-HR" dirty="0" smtClean="0"/>
              <a:t>I  </a:t>
            </a:r>
            <a:r>
              <a:rPr lang="hr-HR" dirty="0"/>
              <a:t>ZEMLJA, OBZIROM DA JE DANAS </a:t>
            </a:r>
            <a:r>
              <a:rPr lang="hr-HR" dirty="0">
                <a:solidFill>
                  <a:srgbClr val="FF0000"/>
                </a:solidFill>
              </a:rPr>
              <a:t>SVJETSKI DAN PLANETA ZEMLJE.</a:t>
            </a:r>
          </a:p>
        </p:txBody>
      </p:sp>
    </p:spTree>
    <p:extLst>
      <p:ext uri="{BB962C8B-B14F-4D97-AF65-F5344CB8AC3E}">
        <p14:creationId xmlns:p14="http://schemas.microsoft.com/office/powerpoint/2010/main" val="42599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Odlično!</a:t>
            </a:r>
            <a:br>
              <a:rPr lang="hr-HR" dirty="0" smtClean="0"/>
            </a:br>
            <a:r>
              <a:rPr lang="hr-HR" dirty="0" smtClean="0"/>
              <a:t>Ako si napisao/napisala možeš u igru.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5" y="3236953"/>
            <a:ext cx="2847233" cy="159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9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ŠTO SE OD VODE PRAVI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ZVONIMIR BALOG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55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Potreban materijal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Trag u priči, 117. stranica</a:t>
            </a:r>
          </a:p>
          <a:p>
            <a:pPr marL="0" indent="0">
              <a:buNone/>
            </a:pPr>
            <a:r>
              <a:rPr lang="hr-HR" dirty="0" smtClean="0"/>
              <a:t>bilježnica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51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913536" y="610335"/>
            <a:ext cx="4745560" cy="1993744"/>
          </a:xfrm>
        </p:spPr>
        <p:txBody>
          <a:bodyPr/>
          <a:lstStyle/>
          <a:p>
            <a:r>
              <a:rPr lang="hr-HR" dirty="0" smtClean="0"/>
              <a:t>PROMOTRI.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06" y="4149080"/>
            <a:ext cx="3007883" cy="225591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107" y="1556792"/>
            <a:ext cx="2914047" cy="19442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852936"/>
            <a:ext cx="4184355" cy="28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POKUŠAJ ODGOVORITI NA SLJEDEĆA PITANJA.</a:t>
            </a:r>
            <a:endParaRPr lang="hr-HR" dirty="0"/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ZA ŠTO SE KORISTIMO </a:t>
            </a:r>
            <a:r>
              <a:rPr lang="hr-HR" dirty="0" smtClean="0"/>
              <a:t>VODOM?</a:t>
            </a:r>
            <a:endParaRPr lang="hr-HR" dirty="0"/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KAKO ČUVAMO VODU?</a:t>
            </a:r>
            <a:endParaRPr lang="hr-HR" dirty="0"/>
          </a:p>
          <a:p>
            <a:endParaRPr lang="hr-HR" dirty="0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ZAŠTO </a:t>
            </a:r>
            <a:r>
              <a:rPr lang="hr-HR" dirty="0"/>
              <a:t>JE VODU VAŽNO </a:t>
            </a:r>
            <a:r>
              <a:rPr lang="hr-HR" dirty="0" smtClean="0"/>
              <a:t>ČUVATI?</a:t>
            </a:r>
            <a:endParaRPr lang="hr-HR" dirty="0"/>
          </a:p>
          <a:p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76" y="3920674"/>
            <a:ext cx="291404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  <p:bldP spid="15" grpId="0" build="p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913536" y="610333"/>
            <a:ext cx="10361753" cy="4527279"/>
          </a:xfrm>
        </p:spPr>
        <p:txBody>
          <a:bodyPr/>
          <a:lstStyle/>
          <a:p>
            <a:r>
              <a:rPr lang="hr-HR" sz="3599" dirty="0"/>
              <a:t/>
            </a:r>
            <a:br>
              <a:rPr lang="hr-HR" sz="3599" dirty="0"/>
            </a:br>
            <a:r>
              <a:rPr lang="hr-HR" dirty="0" smtClean="0"/>
              <a:t>Poslušaj sljedeću pjesmu.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2399" dirty="0"/>
              <a:t>(pjesma je u </a:t>
            </a:r>
            <a:r>
              <a:rPr lang="hr-HR" sz="2399" dirty="0" err="1"/>
              <a:t>čitanci</a:t>
            </a:r>
            <a:r>
              <a:rPr lang="hr-HR" sz="2399" dirty="0"/>
              <a:t> na stranici 107.)</a:t>
            </a:r>
          </a:p>
        </p:txBody>
      </p:sp>
    </p:spTree>
    <p:extLst>
      <p:ext uri="{BB962C8B-B14F-4D97-AF65-F5344CB8AC3E}">
        <p14:creationId xmlns:p14="http://schemas.microsoft.com/office/powerpoint/2010/main" val="21520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3537" y="436209"/>
            <a:ext cx="10361752" cy="565910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Što se od vode pravi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4294967295"/>
          </p:nvPr>
        </p:nvSpPr>
        <p:spPr>
          <a:xfrm>
            <a:off x="913536" y="1332958"/>
            <a:ext cx="10361127" cy="48058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dirty="0" smtClean="0"/>
              <a:t>OD VODE SE PRAVE TRAVE,</a:t>
            </a:r>
          </a:p>
          <a:p>
            <a:pPr marL="0" indent="0">
              <a:buNone/>
            </a:pPr>
            <a:r>
              <a:rPr lang="hr-HR" dirty="0" smtClean="0"/>
              <a:t>VODENE ZATIM GLAVE,</a:t>
            </a:r>
          </a:p>
          <a:p>
            <a:pPr marL="0" indent="0">
              <a:buNone/>
            </a:pPr>
            <a:r>
              <a:rPr lang="hr-HR" dirty="0" smtClean="0"/>
              <a:t>VODNICI, VODOZEMCI,</a:t>
            </a:r>
          </a:p>
          <a:p>
            <a:pPr marL="0" indent="0">
              <a:buNone/>
            </a:pPr>
            <a:r>
              <a:rPr lang="hr-HR" dirty="0" smtClean="0"/>
              <a:t>VODENKONJIC, VODENJACI,</a:t>
            </a:r>
          </a:p>
          <a:p>
            <a:pPr marL="0" indent="0">
              <a:buNone/>
            </a:pPr>
            <a:r>
              <a:rPr lang="hr-HR" dirty="0" smtClean="0"/>
              <a:t>VODOVODI, VINOVODI,</a:t>
            </a:r>
          </a:p>
          <a:p>
            <a:pPr marL="0" indent="0">
              <a:buNone/>
            </a:pPr>
            <a:r>
              <a:rPr lang="hr-HR" dirty="0" smtClean="0"/>
              <a:t>DOVODI, SPROVODI,</a:t>
            </a:r>
          </a:p>
          <a:p>
            <a:pPr marL="0" indent="0">
              <a:buNone/>
            </a:pPr>
            <a:r>
              <a:rPr lang="hr-HR" dirty="0" smtClean="0"/>
              <a:t>ZAVODI, VOJVODE,</a:t>
            </a:r>
          </a:p>
          <a:p>
            <a:pPr marL="0" indent="0">
              <a:buNone/>
            </a:pPr>
            <a:r>
              <a:rPr lang="hr-HR" dirty="0" smtClean="0"/>
              <a:t>NADVOJVODE, VODOMARI,</a:t>
            </a:r>
          </a:p>
          <a:p>
            <a:pPr marL="0" indent="0">
              <a:buNone/>
            </a:pPr>
            <a:r>
              <a:rPr lang="hr-HR" dirty="0" smtClean="0"/>
              <a:t>JOŠ I MNOGE DRUGE STVARI.</a:t>
            </a:r>
          </a:p>
          <a:p>
            <a:pPr marL="0" indent="0">
              <a:buNone/>
            </a:pPr>
            <a:r>
              <a:rPr lang="hr-HR" dirty="0" smtClean="0"/>
              <a:t>RAZUMIJE SE, </a:t>
            </a:r>
          </a:p>
          <a:p>
            <a:pPr marL="0" indent="0">
              <a:buNone/>
            </a:pPr>
            <a:r>
              <a:rPr lang="hr-HR" dirty="0" smtClean="0"/>
              <a:t>TO UVIJEK  NIJE SAMO VODA,</a:t>
            </a:r>
          </a:p>
          <a:p>
            <a:pPr marL="0" indent="0">
              <a:buNone/>
            </a:pPr>
            <a:r>
              <a:rPr lang="hr-HR" dirty="0" smtClean="0"/>
              <a:t>JOŠ SE VODI NEŠTO DODA.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ZVONIMIR BALOG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Što se od vode prav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4100" y="436209"/>
            <a:ext cx="487236" cy="48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7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SI PRIMIJETIO/PRIMIJETILA SLUŠAJUĆI PJESMU?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KOJA SE RIJEČ PONAVLJA?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PONAVLJA SE RIJEČ VODA.</a:t>
            </a:r>
          </a:p>
          <a:p>
            <a:pPr marL="0" indent="0"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 smtClean="0"/>
              <a:t>U KOJIM RIJEČIMA SE PONAVLJA RIJEČ VODA? </a:t>
            </a:r>
          </a:p>
          <a:p>
            <a:pPr marL="0" indent="0">
              <a:buNone/>
            </a:pPr>
            <a:r>
              <a:rPr lang="hr-HR" dirty="0" smtClean="0"/>
              <a:t>PRONAĐI U PJESMI.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VODE</a:t>
            </a:r>
            <a:r>
              <a:rPr lang="hr-HR" dirty="0" smtClean="0"/>
              <a:t>NE, </a:t>
            </a:r>
            <a:r>
              <a:rPr lang="hr-HR" dirty="0" smtClean="0">
                <a:solidFill>
                  <a:srgbClr val="FF0000"/>
                </a:solidFill>
              </a:rPr>
              <a:t>VOD</a:t>
            </a:r>
            <a:r>
              <a:rPr lang="hr-HR" dirty="0" smtClean="0"/>
              <a:t>NICI, </a:t>
            </a:r>
            <a:r>
              <a:rPr lang="hr-HR" dirty="0" smtClean="0">
                <a:solidFill>
                  <a:srgbClr val="FF0000"/>
                </a:solidFill>
              </a:rPr>
              <a:t>VODO</a:t>
            </a:r>
            <a:r>
              <a:rPr lang="hr-HR" dirty="0" smtClean="0"/>
              <a:t>ZEMCI, OD</a:t>
            </a:r>
            <a:r>
              <a:rPr lang="hr-HR" dirty="0" smtClean="0">
                <a:solidFill>
                  <a:srgbClr val="FF0000"/>
                </a:solidFill>
              </a:rPr>
              <a:t>VODI</a:t>
            </a:r>
            <a:r>
              <a:rPr lang="hr-HR" dirty="0" smtClean="0"/>
              <a:t>, DO</a:t>
            </a:r>
            <a:r>
              <a:rPr lang="hr-HR" dirty="0" smtClean="0">
                <a:solidFill>
                  <a:srgbClr val="FF0000"/>
                </a:solidFill>
              </a:rPr>
              <a:t>VODI</a:t>
            </a:r>
            <a:r>
              <a:rPr lang="hr-HR" dirty="0" smtClean="0"/>
              <a:t>, SPRO</a:t>
            </a:r>
            <a:r>
              <a:rPr lang="hr-HR" dirty="0" smtClean="0">
                <a:solidFill>
                  <a:srgbClr val="FF0000"/>
                </a:solidFill>
              </a:rPr>
              <a:t>VOD</a:t>
            </a:r>
            <a:r>
              <a:rPr lang="hr-HR" dirty="0" smtClean="0"/>
              <a:t>I…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26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POKUŠAJ SE I TI POIGRATI RIJEČIMA.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AutoShape 4" descr="Projekt “Voda” – mješovita vrtićka skupina “Cipelići” – vrtic ..."/>
          <p:cNvSpPr>
            <a:spLocks noGrp="1" noChangeAspect="1" noChangeArrowheads="1"/>
          </p:cNvSpPr>
          <p:nvPr>
            <p:ph sz="quarter" idx="4294967295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hr-HR" dirty="0" smtClean="0"/>
              <a:t>OSMISLI I TI ŠTO VIŠE RIJEČI KOJE ĆE IMATI </a:t>
            </a:r>
            <a:r>
              <a:rPr lang="hr-HR" dirty="0" smtClean="0">
                <a:solidFill>
                  <a:srgbClr val="FF0000"/>
                </a:solidFill>
              </a:rPr>
              <a:t>JEDAN ZAJEDNIČKI DIO</a:t>
            </a:r>
            <a:r>
              <a:rPr lang="hr-HR" dirty="0" smtClean="0"/>
              <a:t>. 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EVO NEKOLIKO PRIMJERA:</a:t>
            </a:r>
          </a:p>
          <a:p>
            <a:pPr marL="0" indent="0">
              <a:buNone/>
            </a:pPr>
            <a:r>
              <a:rPr lang="hr-HR" dirty="0" smtClean="0"/>
              <a:t>ROĐEN</a:t>
            </a:r>
            <a:r>
              <a:rPr lang="hr-HR" dirty="0" smtClean="0">
                <a:solidFill>
                  <a:srgbClr val="FF0000"/>
                </a:solidFill>
              </a:rPr>
              <a:t>DAN</a:t>
            </a:r>
            <a:r>
              <a:rPr lang="hr-HR" dirty="0" smtClean="0"/>
              <a:t>, </a:t>
            </a:r>
            <a:r>
              <a:rPr lang="hr-HR" dirty="0" smtClean="0">
                <a:solidFill>
                  <a:srgbClr val="FF0000"/>
                </a:solidFill>
              </a:rPr>
              <a:t>DAN</a:t>
            </a:r>
            <a:r>
              <a:rPr lang="hr-HR" dirty="0" smtClean="0"/>
              <a:t>, ZGUBI</a:t>
            </a:r>
            <a:r>
              <a:rPr lang="hr-HR" dirty="0" smtClean="0">
                <a:solidFill>
                  <a:srgbClr val="FF0000"/>
                </a:solidFill>
              </a:rPr>
              <a:t>DAN</a:t>
            </a:r>
            <a:r>
              <a:rPr lang="hr-HR" dirty="0" smtClean="0"/>
              <a:t>, </a:t>
            </a:r>
            <a:r>
              <a:rPr lang="hr-HR" dirty="0" smtClean="0">
                <a:solidFill>
                  <a:srgbClr val="FF0000"/>
                </a:solidFill>
              </a:rPr>
              <a:t>DAN</a:t>
            </a:r>
            <a:r>
              <a:rPr lang="hr-HR" dirty="0" smtClean="0"/>
              <a:t>IJELA, </a:t>
            </a:r>
            <a:r>
              <a:rPr lang="hr-HR" dirty="0" smtClean="0">
                <a:solidFill>
                  <a:srgbClr val="FF0000"/>
                </a:solidFill>
              </a:rPr>
              <a:t>DAN</a:t>
            </a:r>
            <a:r>
              <a:rPr lang="hr-HR" dirty="0" smtClean="0"/>
              <a:t>TE, </a:t>
            </a:r>
            <a:r>
              <a:rPr lang="hr-HR" dirty="0" smtClean="0">
                <a:solidFill>
                  <a:srgbClr val="FF0000"/>
                </a:solidFill>
              </a:rPr>
              <a:t>DAN</a:t>
            </a:r>
            <a:r>
              <a:rPr lang="hr-HR" dirty="0" smtClean="0"/>
              <a:t>ICA, IMEN</a:t>
            </a:r>
            <a:r>
              <a:rPr lang="hr-HR" dirty="0" smtClean="0">
                <a:solidFill>
                  <a:srgbClr val="FF0000"/>
                </a:solidFill>
              </a:rPr>
              <a:t>DAN</a:t>
            </a:r>
            <a:r>
              <a:rPr lang="hr-HR" dirty="0" smtClean="0"/>
              <a:t>..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RUKA</a:t>
            </a:r>
            <a:r>
              <a:rPr lang="hr-HR" dirty="0" smtClean="0"/>
              <a:t>VICE, </a:t>
            </a:r>
            <a:r>
              <a:rPr lang="hr-HR" dirty="0" smtClean="0">
                <a:solidFill>
                  <a:srgbClr val="FF0000"/>
                </a:solidFill>
              </a:rPr>
              <a:t>RUK</a:t>
            </a:r>
            <a:r>
              <a:rPr lang="hr-HR" dirty="0" smtClean="0"/>
              <a:t>OHVAT, PO</a:t>
            </a:r>
            <a:r>
              <a:rPr lang="hr-HR" dirty="0" smtClean="0">
                <a:solidFill>
                  <a:srgbClr val="FF0000"/>
                </a:solidFill>
              </a:rPr>
              <a:t>RUKA</a:t>
            </a:r>
            <a:r>
              <a:rPr lang="hr-HR" dirty="0" smtClean="0"/>
              <a:t>, </a:t>
            </a:r>
            <a:r>
              <a:rPr lang="hr-HR" dirty="0" smtClean="0">
                <a:solidFill>
                  <a:srgbClr val="FF0000"/>
                </a:solidFill>
              </a:rPr>
              <a:t>RUKA</a:t>
            </a:r>
            <a:r>
              <a:rPr lang="hr-HR" dirty="0" smtClean="0"/>
              <a:t>VAC..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MAJ</a:t>
            </a:r>
            <a:r>
              <a:rPr lang="hr-HR" dirty="0" smtClean="0"/>
              <a:t>KA, </a:t>
            </a:r>
            <a:r>
              <a:rPr lang="hr-HR" dirty="0" smtClean="0">
                <a:solidFill>
                  <a:srgbClr val="FF0000"/>
                </a:solidFill>
              </a:rPr>
              <a:t>MAJ</a:t>
            </a:r>
            <a:r>
              <a:rPr lang="hr-HR" dirty="0" smtClean="0"/>
              <a:t>ČINSKI, </a:t>
            </a:r>
            <a:r>
              <a:rPr lang="hr-HR" dirty="0" smtClean="0">
                <a:solidFill>
                  <a:srgbClr val="FF0000"/>
                </a:solidFill>
              </a:rPr>
              <a:t>MAJ</a:t>
            </a:r>
            <a:r>
              <a:rPr lang="hr-HR" dirty="0" smtClean="0"/>
              <a:t>A, Z</a:t>
            </a:r>
            <a:r>
              <a:rPr lang="hr-HR" dirty="0" smtClean="0">
                <a:solidFill>
                  <a:srgbClr val="FF0000"/>
                </a:solidFill>
              </a:rPr>
              <a:t>MAJ</a:t>
            </a:r>
            <a:r>
              <a:rPr lang="hr-HR" dirty="0" smtClean="0"/>
              <a:t>, </a:t>
            </a:r>
            <a:r>
              <a:rPr lang="hr-HR" dirty="0" smtClean="0">
                <a:solidFill>
                  <a:srgbClr val="FF0000"/>
                </a:solidFill>
              </a:rPr>
              <a:t>MAJ</a:t>
            </a:r>
            <a:r>
              <a:rPr lang="hr-HR" dirty="0" smtClean="0"/>
              <a:t>ONEZA…</a:t>
            </a:r>
          </a:p>
          <a:p>
            <a:pPr marL="0" indent="0">
              <a:buNone/>
            </a:pPr>
            <a:r>
              <a:rPr lang="hr-HR" dirty="0" smtClean="0"/>
              <a:t>MO</a:t>
            </a:r>
            <a:r>
              <a:rPr lang="hr-HR" dirty="0" smtClean="0">
                <a:solidFill>
                  <a:srgbClr val="FF0000"/>
                </a:solidFill>
              </a:rPr>
              <a:t>DA</a:t>
            </a:r>
            <a:r>
              <a:rPr lang="hr-HR" dirty="0" smtClean="0"/>
              <a:t>, VO</a:t>
            </a:r>
            <a:r>
              <a:rPr lang="hr-HR" dirty="0" smtClean="0">
                <a:solidFill>
                  <a:srgbClr val="FF0000"/>
                </a:solidFill>
              </a:rPr>
              <a:t>DA</a:t>
            </a:r>
            <a:r>
              <a:rPr lang="hr-HR" dirty="0" smtClean="0"/>
              <a:t>, HO</a:t>
            </a:r>
            <a:r>
              <a:rPr lang="hr-HR" dirty="0" smtClean="0">
                <a:solidFill>
                  <a:srgbClr val="FF0000"/>
                </a:solidFill>
              </a:rPr>
              <a:t>DA</a:t>
            </a:r>
            <a:r>
              <a:rPr lang="hr-HR" dirty="0" smtClean="0"/>
              <a:t>, RO</a:t>
            </a:r>
            <a:r>
              <a:rPr lang="hr-HR" dirty="0" smtClean="0">
                <a:solidFill>
                  <a:srgbClr val="FF0000"/>
                </a:solidFill>
              </a:rPr>
              <a:t>DA</a:t>
            </a:r>
            <a:r>
              <a:rPr lang="hr-HR" dirty="0" smtClean="0"/>
              <a:t>, LA</a:t>
            </a:r>
            <a:r>
              <a:rPr lang="hr-HR" dirty="0" smtClean="0">
                <a:solidFill>
                  <a:srgbClr val="FF0000"/>
                </a:solidFill>
              </a:rPr>
              <a:t>DA</a:t>
            </a:r>
            <a:r>
              <a:rPr lang="hr-HR" dirty="0" smtClean="0"/>
              <a:t>, ČOKOLA</a:t>
            </a:r>
            <a:r>
              <a:rPr lang="hr-HR" dirty="0" smtClean="0">
                <a:solidFill>
                  <a:srgbClr val="FF0000"/>
                </a:solidFill>
              </a:rPr>
              <a:t>DA</a:t>
            </a:r>
            <a:r>
              <a:rPr lang="hr-HR" dirty="0" smtClean="0"/>
              <a:t>, NA</a:t>
            </a:r>
            <a:r>
              <a:rPr lang="hr-HR" dirty="0" smtClean="0">
                <a:solidFill>
                  <a:srgbClr val="FF0000"/>
                </a:solidFill>
              </a:rPr>
              <a:t>DA</a:t>
            </a:r>
            <a:r>
              <a:rPr lang="hr-HR" dirty="0" smtClean="0"/>
              <a:t>…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057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Akvarel_16 x 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2_TF02886637_TF02886637" id="{0DB07F13-A442-4262-81C5-AE5430A1A620}" vid="{5A211155-6804-4F5E-8C9A-1972BA5EA2A7}"/>
    </a:ext>
  </a:extLst>
</a:theme>
</file>

<file path=ppt/theme/theme2.xml><?xml version="1.0" encoding="utf-8"?>
<a:theme xmlns:a="http://schemas.openxmlformats.org/drawingml/2006/main" name="Tema sustava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izgledom akvarela (za široki zaslon)</Template>
  <TotalTime>105</TotalTime>
  <Words>320</Words>
  <Application>Microsoft Office PowerPoint</Application>
  <PresentationFormat>Prilagođeno</PresentationFormat>
  <Paragraphs>61</Paragraphs>
  <Slides>12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Arial</vt:lpstr>
      <vt:lpstr>Palatino Linotype</vt:lpstr>
      <vt:lpstr>Akvarel_16 x 9</vt:lpstr>
      <vt:lpstr>HRVATSKI JEZIK</vt:lpstr>
      <vt:lpstr>ŠTO SE OD VODE PRAVI</vt:lpstr>
      <vt:lpstr>Potreban materijal</vt:lpstr>
      <vt:lpstr>PROMOTRI.</vt:lpstr>
      <vt:lpstr>POKUŠAJ ODGOVORITI NA SLJEDEĆA PITANJA.</vt:lpstr>
      <vt:lpstr> Poslušaj sljedeću pjesmu.  (pjesma je u čitanci na stranici 107.)</vt:lpstr>
      <vt:lpstr>Što se od vode pravi</vt:lpstr>
      <vt:lpstr>ŠTO SI PRIMIJETIO/PRIMIJETILA SLUŠAJUĆI PJESMU?</vt:lpstr>
      <vt:lpstr>POKUŠAJ SE I TI POIGRATI RIJEČIMA. </vt:lpstr>
      <vt:lpstr>OTVORI BILJEŽNICU.  NAPIŠI.</vt:lpstr>
      <vt:lpstr>POIGRAJ SE S DIJELOM RIJEČI MA. NAPIŠI ŠTO VIŠE RIJEČI KOJE U SEBI IMAJU MA.</vt:lpstr>
      <vt:lpstr>Odlično! Ako si napisao/napisala možeš u igru.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SE OD VODE PRAVI</dc:title>
  <dc:creator>Natalija Mihelin</dc:creator>
  <cp:lastModifiedBy>Natalija Mihelin</cp:lastModifiedBy>
  <cp:revision>13</cp:revision>
  <dcterms:created xsi:type="dcterms:W3CDTF">2020-04-22T11:37:37Z</dcterms:created>
  <dcterms:modified xsi:type="dcterms:W3CDTF">2020-05-15T10:08:03Z</dcterms:modified>
</cp:coreProperties>
</file>