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8" r:id="rId4"/>
    <p:sldId id="265" r:id="rId5"/>
    <p:sldId id="259" r:id="rId6"/>
    <p:sldId id="258" r:id="rId7"/>
    <p:sldId id="266" r:id="rId8"/>
    <p:sldId id="257" r:id="rId9"/>
    <p:sldId id="262" r:id="rId10"/>
    <p:sldId id="267" r:id="rId11"/>
    <p:sldId id="260" r:id="rId12"/>
    <p:sldId id="263" r:id="rId13"/>
    <p:sldId id="269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5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73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89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474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791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549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265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353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938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719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73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34">
              <a:schemeClr val="accent3">
                <a:lumMod val="60000"/>
                <a:lumOff val="40000"/>
              </a:schemeClr>
            </a:gs>
            <a:gs pos="83330">
              <a:schemeClr val="accent3">
                <a:lumMod val="20000"/>
                <a:lumOff val="80000"/>
              </a:schemeClr>
            </a:gs>
            <a:gs pos="64150">
              <a:schemeClr val="accent3">
                <a:lumMod val="40000"/>
                <a:lumOff val="60000"/>
              </a:schemeClr>
            </a:gs>
            <a:gs pos="44600">
              <a:schemeClr val="accent3">
                <a:lumMod val="60000"/>
                <a:lumOff val="40000"/>
              </a:schemeClr>
            </a:gs>
            <a:gs pos="0">
              <a:schemeClr val="accent3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05474-51F5-4A2D-912A-04A86529C6A1}" type="datetimeFigureOut">
              <a:rPr lang="hr-HR" smtClean="0"/>
              <a:t>7.4.2017.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D8AE7-F5A1-4C22-B059-1D7C47FE1C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000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868144" y="928677"/>
            <a:ext cx="2292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b="1" dirty="0">
                <a:solidFill>
                  <a:srgbClr val="2E4839"/>
                </a:solidFill>
                <a:latin typeface="Comic Sans MS" panose="030F0702030302020204" pitchFamily="66" charset="0"/>
              </a:rPr>
              <a:t>ŠUMA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971600" y="3789040"/>
            <a:ext cx="2879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b="1" dirty="0">
                <a:solidFill>
                  <a:srgbClr val="2E4839"/>
                </a:solidFill>
                <a:latin typeface="Comic Sans MS" panose="030F0702030302020204" pitchFamily="66" charset="0"/>
              </a:rPr>
              <a:t>PROTIV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264949" y="5229200"/>
            <a:ext cx="2218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b="1" dirty="0">
                <a:solidFill>
                  <a:srgbClr val="2E4839"/>
                </a:solidFill>
                <a:latin typeface="Comic Sans MS" panose="030F0702030302020204" pitchFamily="66" charset="0"/>
              </a:rPr>
              <a:t>ŠUME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2244"/>
            <a:ext cx="4429672" cy="2965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" t="19831" r="53943" b="21071"/>
          <a:stretch/>
        </p:blipFill>
        <p:spPr>
          <a:xfrm>
            <a:off x="4537176" y="3063369"/>
            <a:ext cx="4205098" cy="30891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63813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Mila Kokotović, OŠ </a:t>
            </a:r>
            <a:r>
              <a:rPr lang="hr-HR" dirty="0" err="1"/>
              <a:t>Trnsko</a:t>
            </a:r>
            <a:r>
              <a:rPr lang="hr-HR" dirty="0"/>
              <a:t>, Zagreb</a:t>
            </a:r>
          </a:p>
        </p:txBody>
      </p:sp>
    </p:spTree>
    <p:extLst>
      <p:ext uri="{BB962C8B-B14F-4D97-AF65-F5344CB8AC3E}">
        <p14:creationId xmlns:p14="http://schemas.microsoft.com/office/powerpoint/2010/main" val="165092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900" dirty="0">
                <a:solidFill>
                  <a:srgbClr val="2E4839"/>
                </a:solidFill>
                <a:latin typeface="Comic Sans MS" panose="030F0702030302020204" pitchFamily="66" charset="0"/>
              </a:rPr>
              <a:t> Tužitelj se, zimzeleni, zamislio, češer šuška. „Ima pravo“ on pomisli, „ta </a:t>
            </a:r>
            <a:r>
              <a:rPr lang="hr-HR" sz="2900" dirty="0" err="1">
                <a:solidFill>
                  <a:srgbClr val="2E4839"/>
                </a:solidFill>
                <a:latin typeface="Comic Sans MS" panose="030F0702030302020204" pitchFamily="66" charset="0"/>
              </a:rPr>
              <a:t>splašena</a:t>
            </a:r>
            <a:r>
              <a:rPr lang="hr-HR" sz="2900" dirty="0">
                <a:solidFill>
                  <a:srgbClr val="2E4839"/>
                </a:solidFill>
                <a:latin typeface="Comic Sans MS" panose="030F0702030302020204" pitchFamily="66" charset="0"/>
              </a:rPr>
              <a:t>, mala njuška.“</a:t>
            </a:r>
          </a:p>
          <a:p>
            <a:pPr marL="0" indent="0">
              <a:buNone/>
            </a:pPr>
            <a:endParaRPr lang="hr-HR" sz="2900" dirty="0">
              <a:solidFill>
                <a:srgbClr val="2E483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900" dirty="0">
                <a:solidFill>
                  <a:srgbClr val="2E4839"/>
                </a:solidFill>
                <a:latin typeface="Comic Sans MS" panose="030F0702030302020204" pitchFamily="66" charset="0"/>
              </a:rPr>
              <a:t>„Ja sam silna, vazda jaka. I moje je srce snažno. No za snagu ove šume i najmanje je stablo važno.</a:t>
            </a:r>
          </a:p>
          <a:p>
            <a:pPr marL="0" indent="0">
              <a:buNone/>
            </a:pPr>
            <a:endParaRPr lang="hr-HR" sz="2900" dirty="0">
              <a:solidFill>
                <a:srgbClr val="2E483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900" dirty="0">
                <a:solidFill>
                  <a:srgbClr val="2E4839"/>
                </a:solidFill>
                <a:latin typeface="Comic Sans MS" panose="030F0702030302020204" pitchFamily="66" charset="0"/>
              </a:rPr>
              <a:t>Oprosti mi stoga zato, tužbu glupu i bez smisla. To je mene jesenja, maglovita tuga </a:t>
            </a:r>
            <a:r>
              <a:rPr lang="hr-HR" sz="2900" dirty="0" err="1">
                <a:solidFill>
                  <a:srgbClr val="2E4839"/>
                </a:solidFill>
                <a:latin typeface="Comic Sans MS" panose="030F0702030302020204" pitchFamily="66" charset="0"/>
              </a:rPr>
              <a:t>stisla</a:t>
            </a:r>
            <a:r>
              <a:rPr lang="hr-HR" sz="2900" dirty="0">
                <a:solidFill>
                  <a:srgbClr val="2E4839"/>
                </a:solidFill>
                <a:latin typeface="Comic Sans MS" panose="030F0702030302020204" pitchFamily="66" charset="0"/>
              </a:rPr>
              <a:t>.“</a:t>
            </a:r>
          </a:p>
          <a:p>
            <a:pPr marL="0" indent="0">
              <a:buNone/>
            </a:pPr>
            <a:endParaRPr lang="hr-HR" sz="2900" dirty="0">
              <a:solidFill>
                <a:srgbClr val="2E483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900" dirty="0">
                <a:solidFill>
                  <a:srgbClr val="2E4839"/>
                </a:solidFill>
                <a:latin typeface="Comic Sans MS" panose="030F0702030302020204" pitchFamily="66" charset="0"/>
              </a:rPr>
              <a:t>U dolini opet radost, zavada se riješi lako. Sada može zima doći, tiho, nježno i polako.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046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2" t="29001" r="18822"/>
          <a:stretch/>
        </p:blipFill>
        <p:spPr>
          <a:xfrm>
            <a:off x="14801" y="0"/>
            <a:ext cx="917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70992" y="188640"/>
            <a:ext cx="90730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Pitanja uz priču</a:t>
            </a:r>
            <a:endParaRPr lang="hr-HR" dirty="0"/>
          </a:p>
          <a:p>
            <a:r>
              <a:rPr lang="hr-HR" dirty="0"/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Čemu je slična ova priča? Zašto?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Zašto ipak ne možemo reći da je to pjesma?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Tko tuži listopadnu šumu? Zašto?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Tko je sudac?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Koju riječ možeš dodati riječi sova i njome opisati tu neobičnu, šumsku pticu?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Pronađi u priči četiri karakteristike kakav mora biti sudac. Napiši ih.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Napiši dva glagola iz prve rečenice 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Riječ „rida“ u rečenici </a:t>
            </a:r>
            <a:r>
              <a:rPr lang="hr-HR" sz="2700" i="1" dirty="0">
                <a:solidFill>
                  <a:srgbClr val="2E4839"/>
                </a:solidFill>
                <a:latin typeface="Comic Sans MS" panose="030F0702030302020204" pitchFamily="66" charset="0"/>
              </a:rPr>
              <a:t>Prva šuma tužno rida</a:t>
            </a: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znači:</a:t>
            </a:r>
          </a:p>
          <a:p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                   a) radi</a:t>
            </a:r>
          </a:p>
          <a:p>
            <a:pPr lvl="0"/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                 b) jauče</a:t>
            </a:r>
          </a:p>
          <a:p>
            <a:pPr lvl="0"/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                 c) plače</a:t>
            </a:r>
          </a:p>
          <a:p>
            <a:pPr lvl="0"/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                 d) stenje.</a:t>
            </a:r>
          </a:p>
        </p:txBody>
      </p:sp>
    </p:spTree>
    <p:extLst>
      <p:ext uri="{BB962C8B-B14F-4D97-AF65-F5344CB8AC3E}">
        <p14:creationId xmlns:p14="http://schemas.microsoft.com/office/powerpoint/2010/main" val="295594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548680"/>
            <a:ext cx="8579296" cy="6192688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9. Napiši rečenicu koja govori o tome kakva je druga šuma.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10. Što znači riječ „gorda“?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11. Objasni riječ „zbori“.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12. Što od sove očekuju šumska bića?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13. Kakve su životinje koje čekaju odluku sove-suca?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14. Napiši rečenicu iz teksta koja to opisuje.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15. Zbog čega je zimzelena šuma korisna šumskim životinjama?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16. Nabroji barem dvije dobre strane listopadne šume.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17. Kako završava priča?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18. Čime se opravdava zimzelena šuma?</a:t>
            </a:r>
          </a:p>
          <a:p>
            <a:pPr marL="0" lvl="0" indent="0">
              <a:buNone/>
            </a:pPr>
            <a:r>
              <a:rPr lang="hr-HR" sz="4900" dirty="0">
                <a:solidFill>
                  <a:srgbClr val="2E4839"/>
                </a:solidFill>
                <a:latin typeface="Comic Sans MS" panose="030F0702030302020204" pitchFamily="66" charset="0"/>
              </a:rPr>
              <a:t>19. Koja je vrsta šume tebi draža? Zašto ?</a:t>
            </a:r>
            <a:r>
              <a:rPr lang="hr-HR" sz="49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6989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woo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" y="0"/>
            <a:ext cx="9137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50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71" r="-70" b="29584"/>
          <a:stretch/>
        </p:blipFill>
        <p:spPr>
          <a:xfrm>
            <a:off x="9866" y="61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8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97">
              <a:srgbClr val="5D7036"/>
            </a:gs>
            <a:gs pos="58334">
              <a:schemeClr val="accent3">
                <a:lumMod val="60000"/>
                <a:lumOff val="40000"/>
              </a:schemeClr>
            </a:gs>
            <a:gs pos="83330">
              <a:schemeClr val="accent3">
                <a:lumMod val="20000"/>
                <a:lumOff val="80000"/>
              </a:schemeClr>
            </a:gs>
            <a:gs pos="64150">
              <a:schemeClr val="accent3">
                <a:lumMod val="40000"/>
                <a:lumOff val="60000"/>
              </a:schemeClr>
            </a:gs>
            <a:gs pos="44600">
              <a:schemeClr val="accent3">
                <a:lumMod val="60000"/>
                <a:lumOff val="40000"/>
              </a:schemeClr>
            </a:gs>
            <a:gs pos="17511">
              <a:schemeClr val="tx2">
                <a:lumMod val="20000"/>
                <a:lumOff val="80000"/>
              </a:schemeClr>
            </a:gs>
            <a:gs pos="0">
              <a:schemeClr val="tx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57748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dirty="0">
                <a:latin typeface="Comic Sans MS" panose="030F0702030302020204" pitchFamily="66" charset="0"/>
              </a:rPr>
              <a:t>  </a:t>
            </a: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Mudra sova oči širi i polako šumom kruži. Zbunjena je, zamislite, jedna šuma drugu tuži.</a:t>
            </a:r>
          </a:p>
          <a:p>
            <a:pPr marL="0" indent="0">
              <a:buNone/>
            </a:pPr>
            <a:endParaRPr lang="hr-HR" dirty="0">
              <a:solidFill>
                <a:srgbClr val="2E483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  Treba biti sudac pravi, pošten, dobar i bez </a:t>
            </a:r>
            <a:r>
              <a:rPr lang="hr-HR" b="1" dirty="0">
                <a:solidFill>
                  <a:srgbClr val="2E4839"/>
                </a:solidFill>
                <a:latin typeface="Comic Sans MS" panose="030F0702030302020204" pitchFamily="66" charset="0"/>
              </a:rPr>
              <a:t>mane</a:t>
            </a: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. Da odluka bude sjajna, </a:t>
            </a:r>
            <a:r>
              <a:rPr lang="hr-HR" b="1" dirty="0">
                <a:solidFill>
                  <a:srgbClr val="2E4839"/>
                </a:solidFill>
                <a:latin typeface="Comic Sans MS" panose="030F0702030302020204" pitchFamily="66" charset="0"/>
              </a:rPr>
              <a:t>valja</a:t>
            </a: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 slušat obje strane.</a:t>
            </a:r>
          </a:p>
          <a:p>
            <a:pPr marL="0" indent="0">
              <a:buNone/>
            </a:pPr>
            <a:endParaRPr lang="hr-HR" dirty="0">
              <a:solidFill>
                <a:srgbClr val="2E483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„Zar sam, jadna, kriva zato, što mi jesen lišće skida?“ Prva šuma tužno </a:t>
            </a:r>
            <a:r>
              <a:rPr lang="hr-HR" b="1" dirty="0">
                <a:solidFill>
                  <a:srgbClr val="2E4839"/>
                </a:solidFill>
                <a:latin typeface="Comic Sans MS" panose="030F0702030302020204" pitchFamily="66" charset="0"/>
              </a:rPr>
              <a:t>rida</a:t>
            </a: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„I nama je golih grana do proljeća puno dana.“</a:t>
            </a:r>
          </a:p>
          <a:p>
            <a:pPr marL="0" indent="0">
              <a:buNone/>
            </a:pP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„Zelen grana moga stabla sa zimom se bolje bori!“ Druga šuma </a:t>
            </a:r>
            <a:r>
              <a:rPr lang="hr-HR" b="1" dirty="0">
                <a:solidFill>
                  <a:srgbClr val="2E4839"/>
                </a:solidFill>
                <a:latin typeface="Comic Sans MS" panose="030F0702030302020204" pitchFamily="66" charset="0"/>
              </a:rPr>
              <a:t>gordo</a:t>
            </a: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rgbClr val="2E4839"/>
                </a:solidFill>
                <a:latin typeface="Comic Sans MS" panose="030F0702030302020204" pitchFamily="66" charset="0"/>
              </a:rPr>
              <a:t>zbori</a:t>
            </a: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hr-HR" dirty="0">
                <a:solidFill>
                  <a:srgbClr val="2E4839"/>
                </a:solidFill>
                <a:latin typeface="Comic Sans MS" panose="030F0702030302020204" pitchFamily="66" charset="0"/>
              </a:rPr>
              <a:t>„I u stisku snijega, leda, iglica se moja ne da.“</a:t>
            </a:r>
          </a:p>
        </p:txBody>
      </p:sp>
    </p:spTree>
    <p:extLst>
      <p:ext uri="{BB962C8B-B14F-4D97-AF65-F5344CB8AC3E}">
        <p14:creationId xmlns:p14="http://schemas.microsoft.com/office/powerpoint/2010/main" val="19507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64"/>
          <a:stretch/>
        </p:blipFill>
        <p:spPr>
          <a:xfrm>
            <a:off x="-1" y="248"/>
            <a:ext cx="9144001" cy="68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likovni rezultat za woo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52"/>
          <a:stretch/>
        </p:blipFill>
        <p:spPr>
          <a:xfrm>
            <a:off x="0" y="7937"/>
            <a:ext cx="9144000" cy="68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9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Sova sluša, leti, gleda. Napreže se, mozak bubnja. Tad začuje iz blizine dva tri tiha, blaga šušnja.</a:t>
            </a:r>
          </a:p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Male njuške šumskih bića za riječ traže bistrog suca. Od straha im, uplašenim, srce </a:t>
            </a:r>
            <a:r>
              <a:rPr lang="hr-HR" sz="2700" dirty="0" err="1">
                <a:solidFill>
                  <a:srgbClr val="2E4839"/>
                </a:solidFill>
                <a:latin typeface="Comic Sans MS" panose="030F0702030302020204" pitchFamily="66" charset="0"/>
              </a:rPr>
              <a:t>ko</a:t>
            </a: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 turbina kuca.</a:t>
            </a:r>
          </a:p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„Obje šume trebaju nam. Nema bolje ili gore. Zimzelena štiti život od vihora s mrzle gore.</a:t>
            </a:r>
          </a:p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Listopadna, znamo, </a:t>
            </a:r>
            <a:r>
              <a:rPr lang="hr-HR" sz="2700" dirty="0" err="1">
                <a:solidFill>
                  <a:srgbClr val="2E4839"/>
                </a:solidFill>
                <a:latin typeface="Comic Sans MS" panose="030F0702030302020204" pitchFamily="66" charset="0"/>
              </a:rPr>
              <a:t>znamo</a:t>
            </a: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, zimi bude jadna, gola. Sva je sreća, lišće pada bez jauka i bez bola.</a:t>
            </a:r>
          </a:p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No kakva bi jesen bila bez šarenih njenih boja? To je tepih silna sjaja i najljepšeg, znamo, kroja.</a:t>
            </a:r>
          </a:p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A plodovi? Kesten, žir. Kakva bi nam zima bila? Nagradi nas njima sočnim plemenita šumska vila.</a:t>
            </a:r>
          </a:p>
          <a:p>
            <a:pPr marL="0" indent="0">
              <a:buNone/>
            </a:pPr>
            <a:r>
              <a:rPr lang="hr-HR" sz="2700" dirty="0">
                <a:solidFill>
                  <a:srgbClr val="2E4839"/>
                </a:solidFill>
                <a:latin typeface="Comic Sans MS" panose="030F0702030302020204" pitchFamily="66" charset="0"/>
              </a:rPr>
              <a:t>Lišće palo dom nam stvara. Sakriti se u njem lako. I kad studen stegne dušu u njemu je toplo jako.“</a:t>
            </a:r>
          </a:p>
          <a:p>
            <a:pPr marL="0" indent="0">
              <a:buNone/>
            </a:pPr>
            <a:endParaRPr lang="hr-HR" sz="2700" dirty="0"/>
          </a:p>
        </p:txBody>
      </p:sp>
    </p:spTree>
    <p:extLst>
      <p:ext uri="{BB962C8B-B14F-4D97-AF65-F5344CB8AC3E}">
        <p14:creationId xmlns:p14="http://schemas.microsoft.com/office/powerpoint/2010/main" val="367205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14" y="0"/>
            <a:ext cx="9157813" cy="68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2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9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467</Words>
  <Application>Microsoft Office PowerPoint</Application>
  <PresentationFormat>On-screen Show (4:3)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Comic Sans MS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Mila Kokotović</dc:creator>
  <cp:lastModifiedBy>Maja Jelić-Kolar</cp:lastModifiedBy>
  <cp:revision>21</cp:revision>
  <dcterms:created xsi:type="dcterms:W3CDTF">2016-09-28T11:44:13Z</dcterms:created>
  <dcterms:modified xsi:type="dcterms:W3CDTF">2017-04-07T06:33:41Z</dcterms:modified>
</cp:coreProperties>
</file>