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501" autoAdjust="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14.5.2020.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14.5.2020.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390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975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14.5.2020.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 smtClean="0"/>
              <a:t>TEMA: ZDRAVLJE</a:t>
            </a:r>
          </a:p>
          <a:p>
            <a:pPr marL="0" indent="0">
              <a:buNone/>
            </a:pPr>
            <a:r>
              <a:rPr lang="hr-HR" dirty="0" smtClean="0"/>
              <a:t>ISHODI:</a:t>
            </a:r>
          </a:p>
          <a:p>
            <a:pPr marL="0" indent="0">
              <a:buNone/>
            </a:pPr>
            <a:r>
              <a:rPr lang="hr-HR" dirty="0" smtClean="0"/>
              <a:t>Učenik </a:t>
            </a:r>
            <a:r>
              <a:rPr lang="hr-HR" dirty="0"/>
              <a:t>sluša/čita književni tekst, izražava o čemu tekst govori i prepoznaje književne tekstove prema obliku u skladu s jezičnim razvojem i dobi (B.1.2.).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AUTORICA: </a:t>
            </a:r>
            <a:r>
              <a:rPr lang="hr-HR" dirty="0"/>
              <a:t>NATALIJA MIHELIN, učiteljica razredne nastave – mentor, </a:t>
            </a:r>
          </a:p>
          <a:p>
            <a:pPr marL="0" indent="0">
              <a:buNone/>
            </a:pPr>
            <a:r>
              <a:rPr lang="hr-HR" dirty="0"/>
              <a:t>I</a:t>
            </a:r>
            <a:r>
              <a:rPr lang="hr-HR" dirty="0" smtClean="0"/>
              <a:t>. osnovna </a:t>
            </a:r>
            <a:r>
              <a:rPr lang="hr-HR" dirty="0"/>
              <a:t>škola </a:t>
            </a:r>
            <a:r>
              <a:rPr lang="hr-HR" dirty="0" err="1"/>
              <a:t>Dugave</a:t>
            </a:r>
            <a:r>
              <a:rPr lang="hr-HR" dirty="0"/>
              <a:t>, Zagreb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4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158532" y="1485899"/>
            <a:ext cx="6509468" cy="20206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4900" dirty="0" smtClean="0"/>
              <a:t>Otvori bilježnicu.</a:t>
            </a:r>
            <a:br>
              <a:rPr lang="hr-HR" sz="4900" dirty="0" smtClean="0"/>
            </a:br>
            <a:r>
              <a:rPr lang="hr-HR" sz="4900" dirty="0" smtClean="0"/>
              <a:t>Napiši.</a:t>
            </a:r>
            <a:br>
              <a:rPr lang="hr-HR" sz="4900" dirty="0" smtClean="0"/>
            </a:br>
            <a:endParaRPr lang="hr-HR" sz="49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pPr marL="4572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SVINJA U TRGOVINI</a:t>
            </a:r>
          </a:p>
          <a:p>
            <a:pPr marL="45720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ANTO GARDAŠ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1327868" y="2035534"/>
            <a:ext cx="6765588" cy="2300891"/>
          </a:xfrm>
        </p:spPr>
        <p:txBody>
          <a:bodyPr>
            <a:normAutofit/>
          </a:bodyPr>
          <a:lstStyle/>
          <a:p>
            <a:r>
              <a:rPr lang="hr-HR" sz="4400" dirty="0" smtClean="0"/>
              <a:t>Nacrtaj  cipele koje bi ti svinji napravio/napravila.</a:t>
            </a:r>
            <a:endParaRPr lang="hr-HR" sz="4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1423283" y="4731026"/>
            <a:ext cx="543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Koliko svinja ima nogu?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30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340242" y="1531088"/>
            <a:ext cx="4088634" cy="2530549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Ako si </a:t>
            </a:r>
            <a:br>
              <a:rPr lang="hr-HR" dirty="0" smtClean="0"/>
            </a:br>
            <a:r>
              <a:rPr lang="hr-HR" dirty="0" smtClean="0"/>
              <a:t>završio/završila,</a:t>
            </a:r>
            <a:br>
              <a:rPr lang="hr-HR" dirty="0" smtClean="0"/>
            </a:br>
            <a:r>
              <a:rPr lang="hr-HR" dirty="0" smtClean="0"/>
              <a:t>možeš ići </a:t>
            </a:r>
            <a:br>
              <a:rPr lang="hr-HR" dirty="0" smtClean="0"/>
            </a:br>
            <a:r>
              <a:rPr lang="hr-HR" dirty="0" smtClean="0"/>
              <a:t>u igru!</a:t>
            </a:r>
            <a:endParaRPr lang="hr-HR" dirty="0"/>
          </a:p>
        </p:txBody>
      </p:sp>
      <p:pic>
        <p:nvPicPr>
          <p:cNvPr id="10" name="Rezervirano mjesto slik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>
          <a:xfrm>
            <a:off x="4428876" y="715549"/>
            <a:ext cx="6000410" cy="45898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2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75005" y="165019"/>
            <a:ext cx="9266701" cy="3643655"/>
          </a:xfrm>
        </p:spPr>
        <p:txBody>
          <a:bodyPr rtlCol="0"/>
          <a:lstStyle/>
          <a:p>
            <a:pPr algn="l" rtl="0"/>
            <a:r>
              <a:rPr lang="hr-HR" dirty="0" smtClean="0"/>
              <a:t>           Svinja u trgovini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91917" y="3729160"/>
            <a:ext cx="4951601" cy="527307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Anto </a:t>
            </a:r>
            <a:r>
              <a:rPr lang="hr-HR" sz="2400" dirty="0" err="1" smtClean="0"/>
              <a:t>Gardaš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57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3999" y="1485901"/>
            <a:ext cx="9144001" cy="2195554"/>
          </a:xfrm>
        </p:spPr>
        <p:txBody>
          <a:bodyPr/>
          <a:lstStyle/>
          <a:p>
            <a:pPr algn="ctr"/>
            <a:r>
              <a:rPr lang="hr-HR" dirty="0" smtClean="0"/>
              <a:t>Potreban materijal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387255" y="4945712"/>
            <a:ext cx="7279157" cy="548640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Trag u priči, 136. i 137. stranica</a:t>
            </a:r>
          </a:p>
          <a:p>
            <a:r>
              <a:rPr lang="hr-HR" dirty="0" smtClean="0"/>
              <a:t>Bilježnica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52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988073" y="189142"/>
            <a:ext cx="9669656" cy="760840"/>
          </a:xfrm>
        </p:spPr>
        <p:txBody>
          <a:bodyPr/>
          <a:lstStyle/>
          <a:p>
            <a:r>
              <a:rPr lang="hr-HR" dirty="0" smtClean="0"/>
              <a:t>Promotri fotografije. 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949982"/>
            <a:ext cx="4479925" cy="3345943"/>
          </a:xfrm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5176300" y="1144988"/>
            <a:ext cx="5327373" cy="4464856"/>
          </a:xfrm>
        </p:spPr>
        <p:txBody>
          <a:bodyPr/>
          <a:lstStyle/>
          <a:p>
            <a:pPr marL="45720" indent="0">
              <a:buNone/>
            </a:pPr>
            <a:r>
              <a:rPr lang="hr-HR" sz="2000" dirty="0" smtClean="0"/>
              <a:t>Voliš li životinje?</a:t>
            </a:r>
          </a:p>
          <a:p>
            <a:pPr marL="45720" indent="0">
              <a:buNone/>
            </a:pPr>
            <a:r>
              <a:rPr lang="hr-HR" sz="2000" dirty="0" smtClean="0"/>
              <a:t>Koja ti je najdraža?</a:t>
            </a:r>
          </a:p>
          <a:p>
            <a:pPr marL="45720" indent="0">
              <a:buNone/>
            </a:pPr>
            <a:r>
              <a:rPr lang="hr-HR" sz="2000" dirty="0" smtClean="0"/>
              <a:t>Sviđa li ti se mačkino odijelce?</a:t>
            </a:r>
          </a:p>
          <a:p>
            <a:pPr marL="45720" indent="0">
              <a:buNone/>
            </a:pPr>
            <a:r>
              <a:rPr lang="hr-HR" sz="2000" dirty="0" smtClean="0"/>
              <a:t>Mogu li životinje kupovati?</a:t>
            </a:r>
          </a:p>
          <a:p>
            <a:endParaRPr lang="hr-HR" sz="2000" dirty="0" smtClean="0"/>
          </a:p>
          <a:p>
            <a:pPr marL="45720" indent="0">
              <a:buNone/>
            </a:pPr>
            <a:endParaRPr lang="hr-HR" dirty="0" smtClean="0"/>
          </a:p>
          <a:p>
            <a:pPr marL="45720" indent="0">
              <a:buNone/>
            </a:pPr>
            <a:endParaRPr lang="hr-HR" dirty="0" smtClean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50" y="3730585"/>
            <a:ext cx="1950720" cy="130149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102" y="1422025"/>
            <a:ext cx="2438400" cy="36576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55" y="5321443"/>
            <a:ext cx="1950720" cy="130149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74" y="4969001"/>
            <a:ext cx="243840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7492891" y="1502798"/>
            <a:ext cx="3840480" cy="221046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Jednom je jedna svinja otišla u trgovinu…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1400" dirty="0" smtClean="0"/>
              <a:t>Poslušaj što se dalje dogodilo…</a:t>
            </a:r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r="7750"/>
          <a:stretch>
            <a:fillRect/>
          </a:stretch>
        </p:blipFill>
        <p:spPr>
          <a:xfrm>
            <a:off x="844564" y="1078903"/>
            <a:ext cx="5943600" cy="4572000"/>
          </a:xfrm>
        </p:spPr>
      </p:pic>
    </p:spTree>
    <p:extLst>
      <p:ext uri="{BB962C8B-B14F-4D97-AF65-F5344CB8AC3E}">
        <p14:creationId xmlns:p14="http://schemas.microsoft.com/office/powerpoint/2010/main" val="23277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661823" y="103367"/>
            <a:ext cx="8820978" cy="858741"/>
          </a:xfrm>
        </p:spPr>
        <p:txBody>
          <a:bodyPr>
            <a:normAutofit/>
          </a:bodyPr>
          <a:lstStyle/>
          <a:p>
            <a:r>
              <a:rPr lang="hr-HR" dirty="0" smtClean="0"/>
              <a:t>Svinja u trgovini</a:t>
            </a:r>
            <a:endParaRPr lang="hr-HR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1566406" y="962108"/>
            <a:ext cx="9851667" cy="5629523"/>
          </a:xfrm>
        </p:spPr>
        <p:txBody>
          <a:bodyPr rtlCol="0">
            <a:normAutofit fontScale="47500" lnSpcReduction="20000"/>
          </a:bodyPr>
          <a:lstStyle/>
          <a:p>
            <a:pPr marL="45720" indent="0" rtl="0">
              <a:buNone/>
            </a:pPr>
            <a:r>
              <a:rPr lang="hr-HR" dirty="0" smtClean="0"/>
              <a:t>U dućan došla neka svinja kupiti dva para cipelica.</a:t>
            </a:r>
          </a:p>
          <a:p>
            <a:pPr rtl="0">
              <a:buFontTx/>
              <a:buChar char="-"/>
            </a:pPr>
            <a:r>
              <a:rPr lang="hr-HR" dirty="0" smtClean="0"/>
              <a:t>Imamo bogat izbor – trgovac joj veli i zapita kakve cipelice želi.</a:t>
            </a:r>
          </a:p>
          <a:p>
            <a:pPr rtl="0">
              <a:buFontTx/>
              <a:buChar char="-"/>
            </a:pPr>
            <a:r>
              <a:rPr lang="hr-HR" dirty="0" smtClean="0"/>
              <a:t>Imate li dubokih s krznom iznutra?</a:t>
            </a:r>
          </a:p>
          <a:p>
            <a:pPr rtl="0">
              <a:buFontTx/>
              <a:buChar char="-"/>
            </a:pPr>
            <a:r>
              <a:rPr lang="hr-HR" dirty="0" smtClean="0"/>
              <a:t>Žalim, nemamo. Imat ćemo sutra. Uzmite ove žute!</a:t>
            </a:r>
          </a:p>
          <a:p>
            <a:pPr rtl="0">
              <a:buFontTx/>
              <a:buChar char="-"/>
            </a:pPr>
            <a:r>
              <a:rPr lang="hr-HR" dirty="0" smtClean="0"/>
              <a:t>Lijepe su, ali jako krute.</a:t>
            </a:r>
          </a:p>
          <a:p>
            <a:pPr rtl="0">
              <a:buFontTx/>
              <a:buChar char="-"/>
            </a:pPr>
            <a:r>
              <a:rPr lang="hr-HR" dirty="0" smtClean="0"/>
              <a:t>Onda dva para lijepih sandala?</a:t>
            </a:r>
          </a:p>
          <a:p>
            <a:pPr rtl="0">
              <a:buFontTx/>
              <a:buChar char="-"/>
            </a:pPr>
            <a:r>
              <a:rPr lang="hr-HR" dirty="0" smtClean="0"/>
              <a:t>Ne, hvala.</a:t>
            </a:r>
          </a:p>
          <a:p>
            <a:pPr rtl="0">
              <a:buFontTx/>
              <a:buChar char="-"/>
            </a:pPr>
            <a:r>
              <a:rPr lang="hr-HR" dirty="0" smtClean="0"/>
              <a:t>Probajte ove s visokom petom.</a:t>
            </a:r>
            <a:r>
              <a:rPr lang="hr-HR" dirty="0"/>
              <a:t> </a:t>
            </a:r>
            <a:r>
              <a:rPr lang="hr-HR" dirty="0" smtClean="0"/>
              <a:t>To vam je cipela udobna i laka.</a:t>
            </a:r>
          </a:p>
          <a:p>
            <a:pPr rtl="0">
              <a:buFontTx/>
              <a:buChar char="-"/>
            </a:pPr>
            <a:r>
              <a:rPr lang="hr-HR" dirty="0" smtClean="0"/>
              <a:t>Ali pete bi propadale između dasaka…</a:t>
            </a:r>
          </a:p>
          <a:p>
            <a:pPr rtl="0">
              <a:buFontTx/>
              <a:buChar char="-"/>
            </a:pPr>
            <a:r>
              <a:rPr lang="hr-HR" dirty="0" smtClean="0"/>
              <a:t>Možda ove platnene? Imamo posljednja dva para. Može?</a:t>
            </a:r>
          </a:p>
          <a:p>
            <a:pPr rtl="0">
              <a:buFontTx/>
              <a:buChar char="-"/>
            </a:pPr>
            <a:r>
              <a:rPr lang="hr-HR" dirty="0" smtClean="0"/>
              <a:t>Ako nisu od svinjske kože…</a:t>
            </a:r>
          </a:p>
          <a:p>
            <a:pPr rtl="0">
              <a:buFontTx/>
              <a:buChar char="-"/>
            </a:pPr>
            <a:r>
              <a:rPr lang="hr-HR" dirty="0" smtClean="0"/>
              <a:t>Ni govora. Izrađuje ih jedan Danac koji je inače poznati </a:t>
            </a:r>
            <a:r>
              <a:rPr lang="hr-HR" dirty="0" err="1" smtClean="0"/>
              <a:t>vegetrijanac</a:t>
            </a:r>
            <a:r>
              <a:rPr lang="hr-HR" dirty="0" smtClean="0"/>
              <a:t>. </a:t>
            </a:r>
          </a:p>
          <a:p>
            <a:pPr rtl="0">
              <a:buFontTx/>
              <a:buChar char="-"/>
            </a:pPr>
            <a:r>
              <a:rPr lang="hr-HR" dirty="0" smtClean="0"/>
              <a:t>A od čega su pletene?</a:t>
            </a:r>
          </a:p>
          <a:p>
            <a:pPr rtl="0">
              <a:buFontTx/>
              <a:buChar char="-"/>
            </a:pPr>
            <a:r>
              <a:rPr lang="hr-HR" dirty="0" smtClean="0"/>
              <a:t>Od trske i slame. </a:t>
            </a:r>
          </a:p>
          <a:p>
            <a:pPr rtl="0">
              <a:buFontTx/>
              <a:buChar char="-"/>
            </a:pPr>
            <a:r>
              <a:rPr lang="hr-HR" dirty="0" smtClean="0"/>
              <a:t>E to su prave cipelice za me! – </a:t>
            </a:r>
            <a:r>
              <a:rPr lang="hr-HR" dirty="0" err="1" smtClean="0"/>
              <a:t>zarokće</a:t>
            </a:r>
            <a:r>
              <a:rPr lang="hr-HR" dirty="0" smtClean="0"/>
              <a:t> svinja ozarena lica.			</a:t>
            </a:r>
            <a:r>
              <a:rPr lang="hr-HR" sz="2600" dirty="0" smtClean="0"/>
              <a:t>              Anto </a:t>
            </a:r>
            <a:r>
              <a:rPr lang="hr-HR" sz="2600" dirty="0" err="1" smtClean="0"/>
              <a:t>Gardaš</a:t>
            </a:r>
            <a:endParaRPr lang="hr-HR" sz="2600" dirty="0" smtClean="0"/>
          </a:p>
          <a:p>
            <a:pPr marL="45720" indent="0" rtl="0">
              <a:buNone/>
            </a:pPr>
            <a:endParaRPr lang="hr-HR" dirty="0" smtClean="0"/>
          </a:p>
          <a:p>
            <a:pPr rtl="0">
              <a:buFontTx/>
              <a:buChar char="-"/>
            </a:pPr>
            <a:endParaRPr lang="hr-HR" dirty="0" smtClean="0"/>
          </a:p>
          <a:p>
            <a:pPr rtl="0">
              <a:buFontTx/>
              <a:buChar char="-"/>
            </a:pPr>
            <a:endParaRPr lang="hr-HR" dirty="0" smtClean="0"/>
          </a:p>
        </p:txBody>
      </p:sp>
      <p:pic>
        <p:nvPicPr>
          <p:cNvPr id="2" name="Svinja u trgovin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5100" y="317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Pokušaj odgovoriti na sljedeća pitanja: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473202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hr-HR" dirty="0" smtClean="0"/>
              <a:t>Tko je došao u trgovinu kupiti cipele?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U trgovinu je došla svinja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hr-HR" dirty="0" smtClean="0"/>
              <a:t>Što je svinja željela kupiti?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Svinja je željela kupiti cipele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hr-HR" dirty="0" smtClean="0"/>
              <a:t>Kakve cipele joj trgovac ponudio?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Trgovac joj je ponudio različite cipele: žute, sandale, cipele s visokom petom..</a:t>
            </a:r>
          </a:p>
          <a:p>
            <a:pPr marL="45720" indent="0">
              <a:buNone/>
            </a:pPr>
            <a:r>
              <a:rPr lang="hr-HR" dirty="0" smtClean="0"/>
              <a:t>Koje cipele je svinja izabrala?</a:t>
            </a:r>
          </a:p>
          <a:p>
            <a:pPr marL="45720" indent="0">
              <a:buNone/>
            </a:pPr>
            <a:r>
              <a:rPr lang="hr-HR" dirty="0" smtClean="0">
                <a:solidFill>
                  <a:srgbClr val="002060"/>
                </a:solidFill>
              </a:rPr>
              <a:t>Svinja je izabrala cipele od trske i slame.</a:t>
            </a:r>
          </a:p>
          <a:p>
            <a:pPr marL="45720" indent="0">
              <a:buNone/>
            </a:pPr>
            <a:r>
              <a:rPr lang="hr-HR" dirty="0" smtClean="0"/>
              <a:t>Što je smiješno u ovoj priči?</a:t>
            </a:r>
          </a:p>
          <a:p>
            <a:pPr marL="4572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Smiješno je što svinja bira cipele. Svinjama ne trebaju cipele. Njima su dovoljni njihovi papci.</a:t>
            </a:r>
          </a:p>
          <a:p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005593" y="1924492"/>
            <a:ext cx="8014915" cy="731243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Znaš li što znači riječ vegetarijanac?</a:t>
            </a:r>
            <a:endParaRPr lang="hr-HR" sz="3600" dirty="0"/>
          </a:p>
        </p:txBody>
      </p:sp>
      <p:pic>
        <p:nvPicPr>
          <p:cNvPr id="2" name="vegeterijan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8526" y="3554233"/>
            <a:ext cx="604838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7499" y="1485900"/>
            <a:ext cx="7320501" cy="1790037"/>
          </a:xfrm>
        </p:spPr>
        <p:txBody>
          <a:bodyPr/>
          <a:lstStyle/>
          <a:p>
            <a:r>
              <a:rPr lang="hr-HR" dirty="0" smtClean="0"/>
              <a:t>Otvori čitanku na 137. stranici.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347499" y="3987210"/>
            <a:ext cx="7318914" cy="776176"/>
          </a:xfrm>
        </p:spPr>
        <p:txBody>
          <a:bodyPr/>
          <a:lstStyle/>
          <a:p>
            <a:r>
              <a:rPr lang="hr-HR" dirty="0" smtClean="0"/>
              <a:t>Riješi drugi i treći zadatak.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155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37</TotalTime>
  <Words>376</Words>
  <Application>Microsoft Office PowerPoint</Application>
  <PresentationFormat>Široki zaslon</PresentationFormat>
  <Paragraphs>62</Paragraphs>
  <Slides>12</Slides>
  <Notes>2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Segoe Print</vt:lpstr>
      <vt:lpstr>Ilustracija s motivom prirode 16 x 9</vt:lpstr>
      <vt:lpstr>HRVATSKI JEZIK</vt:lpstr>
      <vt:lpstr>           Svinja u trgovini</vt:lpstr>
      <vt:lpstr>Potreban materijal</vt:lpstr>
      <vt:lpstr>Promotri fotografije. </vt:lpstr>
      <vt:lpstr>Jednom je jedna svinja otišla u trgovinu…   Poslušaj što se dalje dogodilo…</vt:lpstr>
      <vt:lpstr>Svinja u trgovini</vt:lpstr>
      <vt:lpstr>Pokušaj odgovoriti na sljedeća pitanja:</vt:lpstr>
      <vt:lpstr>Znaš li što znači riječ vegetarijanac?</vt:lpstr>
      <vt:lpstr>Otvori čitanku na 137. stranici.</vt:lpstr>
      <vt:lpstr>   Otvori bilježnicu. Napiši. </vt:lpstr>
      <vt:lpstr>Nacrtaj  cipele koje bi ti svinji napravio/napravila.</vt:lpstr>
      <vt:lpstr>Ako si  završio/završila, možeš ići  u igru!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Natalija Mihelin</dc:creator>
  <cp:lastModifiedBy>Natalija Mihelin</cp:lastModifiedBy>
  <cp:revision>7</cp:revision>
  <dcterms:created xsi:type="dcterms:W3CDTF">2020-05-12T18:52:54Z</dcterms:created>
  <dcterms:modified xsi:type="dcterms:W3CDTF">2020-05-14T13:47:53Z</dcterms:modified>
</cp:coreProperties>
</file>