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9" r:id="rId3"/>
    <p:sldId id="301" r:id="rId4"/>
    <p:sldId id="312" r:id="rId5"/>
    <p:sldId id="303" r:id="rId6"/>
    <p:sldId id="300" r:id="rId7"/>
    <p:sldId id="313" r:id="rId8"/>
    <p:sldId id="315" r:id="rId9"/>
    <p:sldId id="305" r:id="rId10"/>
    <p:sldId id="314" r:id="rId11"/>
    <p:sldId id="316" r:id="rId12"/>
    <p:sldId id="306" r:id="rId13"/>
    <p:sldId id="307" r:id="rId14"/>
    <p:sldId id="318" r:id="rId15"/>
    <p:sldId id="30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9" r:id="rId36"/>
    <p:sldId id="340" r:id="rId37"/>
    <p:sldId id="341" r:id="rId38"/>
    <p:sldId id="342" r:id="rId39"/>
    <p:sldId id="343" r:id="rId40"/>
    <p:sldId id="344" r:id="rId41"/>
    <p:sldId id="338" r:id="rId42"/>
    <p:sldId id="345" r:id="rId4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CB1"/>
    <a:srgbClr val="CC0000"/>
    <a:srgbClr val="39D739"/>
    <a:srgbClr val="7DD330"/>
    <a:srgbClr val="00CC00"/>
    <a:srgbClr val="0C7CD2"/>
    <a:srgbClr val="1F7EE7"/>
    <a:srgbClr val="AE1517"/>
    <a:srgbClr val="758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rednji stil 4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>
      <p:cViewPr varScale="1">
        <p:scale>
          <a:sx n="108" d="100"/>
          <a:sy n="108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0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7465F-5B54-4A41-80F8-7CB9111A1F69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CD96E-AFC5-4E3B-8D9B-32802DB01D1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4A72B-1FF9-4E94-AA04-982E1E9F9889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4DA6F-9E63-4ED3-A4BB-F9AFABFCFAB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615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592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562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185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696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817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103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808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068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812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525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2D93-9128-48DC-A72B-EFB8A9C96BCD}" type="datetimeFigureOut">
              <a:rPr lang="hr-HR" smtClean="0"/>
              <a:pPr/>
              <a:t>5.12.2016.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E3166-15A8-4A1B-8887-3EEAA969941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Text Box 28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8" name="Picture 27" descr="nb v rufghjf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Page </a:t>
            </a:r>
            <a:fld id="{B4F419BB-1660-473A-8F46-39AEEE9757AB}" type="slidenum">
              <a:rPr lang="fr-FR" b="1">
                <a:solidFill>
                  <a:schemeClr val="bg1"/>
                </a:solidFill>
              </a:rPr>
              <a:pPr/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3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39552" y="620688"/>
            <a:ext cx="7884368" cy="2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algn="ctr"/>
            <a:r>
              <a:rPr lang="hr-HR" sz="4000" dirty="0"/>
              <a:t>Ugrožene </a:t>
            </a:r>
          </a:p>
          <a:p>
            <a:pPr algn="ctr"/>
            <a:r>
              <a:rPr lang="hr-HR" sz="4000" dirty="0"/>
              <a:t>životinjske i biljne vrste </a:t>
            </a:r>
          </a:p>
          <a:p>
            <a:pPr algn="ctr"/>
            <a:r>
              <a:rPr lang="hr-HR" sz="4000" dirty="0"/>
              <a:t>Republike Hrvatske</a:t>
            </a:r>
            <a:endParaRPr lang="fr-FR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5076056" y="61653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Vlatkica</a:t>
            </a:r>
            <a:r>
              <a:rPr lang="hr-HR" dirty="0"/>
              <a:t> Horvat, OŠ </a:t>
            </a:r>
            <a:r>
              <a:rPr lang="hr-HR" dirty="0" err="1"/>
              <a:t>Granešina</a:t>
            </a:r>
            <a:r>
              <a:rPr lang="hr-HR" dirty="0"/>
              <a:t>, Zagreb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75" t="22699" r="16925" b="8001"/>
          <a:stretch/>
        </p:blipFill>
        <p:spPr>
          <a:xfrm>
            <a:off x="3518502" y="2996952"/>
            <a:ext cx="1926468" cy="17659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niOkvir 10"/>
          <p:cNvSpPr txBox="1"/>
          <p:nvPr/>
        </p:nvSpPr>
        <p:spPr>
          <a:xfrm>
            <a:off x="4788024" y="47667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Ris (RE)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3131840" y="5949280"/>
            <a:ext cx="102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Vuk (NT)</a:t>
            </a:r>
          </a:p>
        </p:txBody>
      </p:sp>
      <p:pic>
        <p:nvPicPr>
          <p:cNvPr id="21506" name="Picture 2" descr="C:\Users\Vlatka\Downloads\baby-lynx_232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0" y="180000"/>
            <a:ext cx="4560000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C:\Users\Vlatka\Downloads\dzzp201005181322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19568"/>
            <a:ext cx="4587731" cy="310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Vlatka\Downloads\1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749" y="404664"/>
            <a:ext cx="6926503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kstniOkvir 2"/>
          <p:cNvSpPr txBox="1"/>
          <p:nvPr/>
        </p:nvSpPr>
        <p:spPr>
          <a:xfrm>
            <a:off x="3563888" y="6093296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Mrki medvjed (NT)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Vlatka\Downloads\Proteus-Anguinus-Postojn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587728" cy="343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/>
          <p:cNvSpPr txBox="1"/>
          <p:nvPr/>
        </p:nvSpPr>
        <p:spPr>
          <a:xfrm>
            <a:off x="4788024" y="476672"/>
            <a:ext cx="2113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Čovječja ribica (EN)</a:t>
            </a:r>
          </a:p>
        </p:txBody>
      </p:sp>
      <p:pic>
        <p:nvPicPr>
          <p:cNvPr id="26628" name="Picture 4" descr="C:\Users\Vlatka\Downloads\triturus_dobrogic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77072"/>
            <a:ext cx="5028578" cy="26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/>
          <p:cNvSpPr txBox="1"/>
          <p:nvPr/>
        </p:nvSpPr>
        <p:spPr>
          <a:xfrm>
            <a:off x="755576" y="5949280"/>
            <a:ext cx="3069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Veliki dunavski vodenjak (NT)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Vlatka\Downloads\tn_rivulata.jpg"/>
          <p:cNvPicPr>
            <a:picLocks noChangeAspect="1" noChangeArrowheads="1"/>
          </p:cNvPicPr>
          <p:nvPr/>
        </p:nvPicPr>
        <p:blipFill>
          <a:blip r:embed="rId2" cstate="print"/>
          <a:srcRect r="7283" b="11155"/>
          <a:stretch>
            <a:fillRect/>
          </a:stretch>
        </p:blipFill>
        <p:spPr bwMode="auto">
          <a:xfrm>
            <a:off x="179512" y="180000"/>
            <a:ext cx="4896544" cy="3119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/>
          <p:cNvSpPr txBox="1"/>
          <p:nvPr/>
        </p:nvSpPr>
        <p:spPr>
          <a:xfrm>
            <a:off x="5364088" y="54868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Riječna kornjača (EN)</a:t>
            </a:r>
          </a:p>
        </p:txBody>
      </p:sp>
      <p:pic>
        <p:nvPicPr>
          <p:cNvPr id="8" name="Picture 3" descr="C:\Users\Vlatka\Downloads\58833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444752" cy="3333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/>
          <p:cNvSpPr txBox="1"/>
          <p:nvPr/>
        </p:nvSpPr>
        <p:spPr>
          <a:xfrm>
            <a:off x="2267744" y="5949280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Glavata </a:t>
            </a:r>
            <a:r>
              <a:rPr lang="hr-HR" sz="1600" b="1" dirty="0" err="1">
                <a:solidFill>
                  <a:srgbClr val="FF0000"/>
                </a:solidFill>
              </a:rPr>
              <a:t>želva</a:t>
            </a:r>
            <a:r>
              <a:rPr lang="hr-HR" sz="1600" b="1" dirty="0">
                <a:solidFill>
                  <a:srgbClr val="FF0000"/>
                </a:solidFill>
              </a:rPr>
              <a:t> (VU)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Vlatka\Downloads\Elaphe_quatuorline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4500000" cy="337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/>
          <p:cNvSpPr txBox="1"/>
          <p:nvPr/>
        </p:nvSpPr>
        <p:spPr>
          <a:xfrm>
            <a:off x="4932040" y="476672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Četveroprugi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kravosas</a:t>
            </a:r>
            <a:r>
              <a:rPr lang="hr-HR" sz="1600" b="1" dirty="0">
                <a:solidFill>
                  <a:srgbClr val="FF0000"/>
                </a:solidFill>
              </a:rPr>
              <a:t> (NT)</a:t>
            </a:r>
          </a:p>
        </p:txBody>
      </p:sp>
      <p:pic>
        <p:nvPicPr>
          <p:cNvPr id="29699" name="Picture 3" descr="C:\Users\Vlatka\Downloads\European Pond Terrapin (Emys orbicularis) Cessy, Fr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716000" cy="3142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1691680" y="6093296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Barska kornjača (NT)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Vlatka\Downloads\dzzp20100416154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32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/>
          <p:cNvSpPr txBox="1"/>
          <p:nvPr/>
        </p:nvSpPr>
        <p:spPr>
          <a:xfrm>
            <a:off x="4716016" y="404664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Planinski </a:t>
            </a:r>
            <a:r>
              <a:rPr lang="hr-HR" sz="1600" b="1" dirty="0" err="1">
                <a:solidFill>
                  <a:srgbClr val="FF0000"/>
                </a:solidFill>
              </a:rPr>
              <a:t>žutokrug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691680" y="5949280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Žuta </a:t>
            </a:r>
            <a:r>
              <a:rPr lang="hr-HR" sz="1600" b="1" dirty="0" err="1">
                <a:solidFill>
                  <a:srgbClr val="FF0000"/>
                </a:solidFill>
              </a:rPr>
              <a:t>poljarica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pic>
        <p:nvPicPr>
          <p:cNvPr id="7" name="Picture 4" descr="C:\Users\Vlatka\Downloads\0669.jpeg"/>
          <p:cNvPicPr>
            <a:picLocks noChangeAspect="1" noChangeArrowheads="1"/>
          </p:cNvPicPr>
          <p:nvPr/>
        </p:nvPicPr>
        <p:blipFill>
          <a:blip r:embed="rId3" cstate="print"/>
          <a:srcRect t="7334"/>
          <a:stretch>
            <a:fillRect/>
          </a:stretch>
        </p:blipFill>
        <p:spPr bwMode="auto">
          <a:xfrm>
            <a:off x="3851920" y="3501008"/>
            <a:ext cx="5183312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932040" y="476672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Riđovka (NT)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3563888" y="5949280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Poskok</a:t>
            </a:r>
          </a:p>
        </p:txBody>
      </p:sp>
      <p:pic>
        <p:nvPicPr>
          <p:cNvPr id="30723" name="Picture 3" descr="C:\Users\Vlatka\Downloads\Posko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140968"/>
            <a:ext cx="406593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4" name="Picture 4" descr="C:\Users\Vlatka\Downloads\kep_4.jpg"/>
          <p:cNvPicPr>
            <a:picLocks noChangeAspect="1" noChangeArrowheads="1"/>
          </p:cNvPicPr>
          <p:nvPr/>
        </p:nvPicPr>
        <p:blipFill>
          <a:blip r:embed="rId3" cstate="print"/>
          <a:srcRect l="14285" t="11108"/>
          <a:stretch>
            <a:fillRect/>
          </a:stretch>
        </p:blipFill>
        <p:spPr bwMode="auto">
          <a:xfrm>
            <a:off x="179998" y="180000"/>
            <a:ext cx="4627716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148064" y="476672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Kudravi nesit (RE)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555776" y="6093296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Bukoč</a:t>
            </a:r>
            <a:r>
              <a:rPr lang="hr-HR" sz="1600" b="1" dirty="0">
                <a:solidFill>
                  <a:srgbClr val="FF0000"/>
                </a:solidFill>
              </a:rPr>
              <a:t> (RE)</a:t>
            </a:r>
          </a:p>
        </p:txBody>
      </p:sp>
      <p:pic>
        <p:nvPicPr>
          <p:cNvPr id="31746" name="Picture 2" descr="C:\Users\Vlatka\Downloads\Krauskopfpelikan_Daehlhoelzli_20_Pelecanus_crisp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1" y="180000"/>
            <a:ext cx="4601954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 descr="C:\Users\Vlatka\Downloads\76203219_dyke_perched_ospr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5024"/>
            <a:ext cx="4625915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932040" y="476672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Crvena lunja (RE)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843808" y="6021288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Crkavica (RE)</a:t>
            </a:r>
          </a:p>
        </p:txBody>
      </p:sp>
      <p:pic>
        <p:nvPicPr>
          <p:cNvPr id="32770" name="Picture 2" descr="C:\Users\Vlatka\Downloads\Milvus_milvus_L(ThKraft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0000"/>
            <a:ext cx="4524021" cy="339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 descr="C:\Users\Vlatka\Downloads\Neophron_percnopter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365154" cy="3288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076056" y="476672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Sup starješina (RE)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691680" y="6093296"/>
            <a:ext cx="22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Tetrijeb </a:t>
            </a:r>
            <a:r>
              <a:rPr lang="hr-HR" sz="1600" b="1" dirty="0" err="1">
                <a:solidFill>
                  <a:srgbClr val="FF0000"/>
                </a:solidFill>
              </a:rPr>
              <a:t>ruševac</a:t>
            </a:r>
            <a:r>
              <a:rPr lang="hr-HR" sz="1600" b="1" dirty="0">
                <a:solidFill>
                  <a:srgbClr val="FF0000"/>
                </a:solidFill>
              </a:rPr>
              <a:t> (RE)</a:t>
            </a:r>
          </a:p>
        </p:txBody>
      </p:sp>
      <p:pic>
        <p:nvPicPr>
          <p:cNvPr id="33794" name="Picture 2" descr="C:\Users\Vlatka\Downloads\EG_and_C_Vulture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771448" cy="332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5" name="Picture 3" descr="C:\Users\Vlatka\Downloads\577.jpg"/>
          <p:cNvPicPr>
            <a:picLocks noChangeAspect="1" noChangeArrowheads="1"/>
          </p:cNvPicPr>
          <p:nvPr/>
        </p:nvPicPr>
        <p:blipFill>
          <a:blip r:embed="rId3" cstate="print"/>
          <a:srcRect l="16639"/>
          <a:stretch>
            <a:fillRect/>
          </a:stretch>
        </p:blipFill>
        <p:spPr bwMode="auto">
          <a:xfrm>
            <a:off x="4355976" y="3645024"/>
            <a:ext cx="4644008" cy="311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1560" y="44624"/>
            <a:ext cx="7776864" cy="682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U Hrvatskoj su mnoge životinjske vrste zaštićene.</a:t>
            </a:r>
            <a:r>
              <a:rPr lang="hr-HR" sz="2000" i="1" dirty="0"/>
              <a:t> </a:t>
            </a:r>
            <a:r>
              <a:rPr lang="vi-VN" sz="2000" i="1" dirty="0"/>
              <a:t>Lovljenje ili ubijanje strogo je kažnjivo. </a:t>
            </a:r>
            <a:endParaRPr lang="hr-HR" sz="2000" i="1" dirty="0"/>
          </a:p>
          <a:p>
            <a:pPr algn="just">
              <a:lnSpc>
                <a:spcPct val="150000"/>
              </a:lnSpc>
            </a:pPr>
            <a:r>
              <a:rPr lang="hr-HR" sz="2000" b="1" dirty="0"/>
              <a:t>Z</a:t>
            </a:r>
            <a:r>
              <a:rPr lang="vi-VN" sz="2000" b="1" dirty="0"/>
              <a:t>abranjeno je:</a:t>
            </a:r>
            <a:endParaRPr lang="hr-HR" sz="2000" b="1" dirty="0"/>
          </a:p>
          <a:p>
            <a:pPr marL="817563" lvl="1" indent="-3603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namjerno hvatati, držati i/ili ubijati,</a:t>
            </a:r>
            <a:endParaRPr lang="hr-HR" sz="2000" dirty="0"/>
          </a:p>
          <a:p>
            <a:pPr marL="817563" lvl="1" indent="-3603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namjerno oštećivati ili uništavati njihove razvojne oblike, gnijezda ili legla, te područja njihova razmnožavanja ili odmaranja,</a:t>
            </a:r>
            <a:endParaRPr lang="hr-HR" sz="2000" dirty="0"/>
          </a:p>
          <a:p>
            <a:pPr marL="817563" lvl="1" indent="-3603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namjerno uznemiravati, naročito u vrijeme razmnožavanja, podizanja mladih, migracije i hibernacije, ako bi uznemiravanje bilo značajno u odnosu na ciljeve zaštite,</a:t>
            </a:r>
            <a:endParaRPr lang="hr-HR" sz="2000" dirty="0"/>
          </a:p>
          <a:p>
            <a:pPr marL="817563" lvl="1" indent="-3603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namjerno uništavati ili uzimati jaja iz prirode ili držati prazna jaja,</a:t>
            </a:r>
            <a:endParaRPr lang="hr-HR" sz="2000" dirty="0"/>
          </a:p>
          <a:p>
            <a:pPr marL="817563" lvl="1" indent="-3603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prikrivati, držati, uzgajati, trgovati, uvoziti, izvoziti, prevoziti i otuđivati ili na bilo koji način pribavljati i preparirati.</a:t>
            </a:r>
            <a:endParaRPr lang="fr-FR" sz="2000" i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932040" y="476672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Mali vranac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979712" y="6093296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Orao </a:t>
            </a:r>
            <a:r>
              <a:rPr lang="hr-HR" sz="1600" b="1" dirty="0" err="1">
                <a:solidFill>
                  <a:srgbClr val="FF0000"/>
                </a:solidFill>
              </a:rPr>
              <a:t>klokotaš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pic>
        <p:nvPicPr>
          <p:cNvPr id="34819" name="Picture 3" descr="C:\Users\Vlatka\Downloads\Phalacrocorax_pygmeus_1_(Martin_Mecnarowski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552181" cy="318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C:\Users\Vlatka\Downloads\gseagle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732469" cy="3156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076056" y="476672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Orao krstaš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123728" y="6093296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Krški sokol (CR)</a:t>
            </a:r>
          </a:p>
        </p:txBody>
      </p:sp>
      <p:pic>
        <p:nvPicPr>
          <p:cNvPr id="35842" name="Picture 2" descr="C:\Users\Vlatka\Downloads\IMG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4862314" cy="3241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843" name="Picture 3" descr="C:\Users\Vlatka\Downloads\l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645024"/>
            <a:ext cx="4778896" cy="312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076056" y="476672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Zlatovrana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835696" y="6093296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Čaplja danguba (EN)</a:t>
            </a:r>
          </a:p>
        </p:txBody>
      </p:sp>
      <p:pic>
        <p:nvPicPr>
          <p:cNvPr id="29700" name="Picture 4" descr="C:\Users\Vlatka\Downloads\Coracias_garrulus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788645" cy="328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1" name="Picture 5" descr="C:\Users\Vlatka\Downloads\124497063.UNBviiKx.Rosso.jpg"/>
          <p:cNvPicPr>
            <a:picLocks noChangeAspect="1" noChangeArrowheads="1"/>
          </p:cNvPicPr>
          <p:nvPr/>
        </p:nvPicPr>
        <p:blipFill>
          <a:blip r:embed="rId3" cstate="print"/>
          <a:srcRect b="2883"/>
          <a:stretch>
            <a:fillRect/>
          </a:stretch>
        </p:blipFill>
        <p:spPr bwMode="auto">
          <a:xfrm>
            <a:off x="4355976" y="3717032"/>
            <a:ext cx="467409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292080" y="548680"/>
            <a:ext cx="246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Velika bijela čaplja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267744" y="6093296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Bukavac (EN)</a:t>
            </a:r>
          </a:p>
        </p:txBody>
      </p:sp>
      <p:pic>
        <p:nvPicPr>
          <p:cNvPr id="36866" name="Picture 2" descr="C:\Users\Vlatka\Downloads\08_05_05_DSC_6125_Siberreih.jpg"/>
          <p:cNvPicPr>
            <a:picLocks noChangeAspect="1" noChangeArrowheads="1"/>
          </p:cNvPicPr>
          <p:nvPr/>
        </p:nvPicPr>
        <p:blipFill>
          <a:blip r:embed="rId2" cstate="print"/>
          <a:srcRect l="1179" t="1759" r="2141" b="3273"/>
          <a:stretch>
            <a:fillRect/>
          </a:stretch>
        </p:blipFill>
        <p:spPr bwMode="auto">
          <a:xfrm>
            <a:off x="179512" y="180000"/>
            <a:ext cx="4824322" cy="317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7" name="Picture 3" descr="C:\Users\Vlatka\Downloads\6932286447_5299036b5a_o.jpg"/>
          <p:cNvPicPr>
            <a:picLocks noChangeAspect="1" noChangeArrowheads="1"/>
          </p:cNvPicPr>
          <p:nvPr/>
        </p:nvPicPr>
        <p:blipFill>
          <a:blip r:embed="rId3" cstate="print"/>
          <a:srcRect l="1166" t="1869" r="861" b="4723"/>
          <a:stretch>
            <a:fillRect/>
          </a:stretch>
        </p:blipFill>
        <p:spPr bwMode="auto">
          <a:xfrm>
            <a:off x="4139952" y="3573016"/>
            <a:ext cx="4896544" cy="3136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860032" y="476672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Žličarka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339752" y="6021288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Orao </a:t>
            </a:r>
            <a:r>
              <a:rPr lang="hr-HR" sz="1600" b="1" dirty="0" err="1">
                <a:solidFill>
                  <a:srgbClr val="FF0000"/>
                </a:solidFill>
              </a:rPr>
              <a:t>kliktaš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pic>
        <p:nvPicPr>
          <p:cNvPr id="37890" name="Picture 2" descr="C:\Users\Vlatka\Downloads\DSC_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464496" cy="340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3" name="Picture 5" descr="C:\Users\Vlatka\Downloads\104962295.64LEqNK7.ON8Y3003cp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96" y="3356992"/>
            <a:ext cx="4483562" cy="336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3544315" y="6093296"/>
            <a:ext cx="205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Bjeloglavi sup (EN)</a:t>
            </a:r>
          </a:p>
        </p:txBody>
      </p:sp>
      <p:pic>
        <p:nvPicPr>
          <p:cNvPr id="38914" name="Picture 2" descr="C:\Users\Vlatka\Downloads\Griffon_b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434" y="404664"/>
            <a:ext cx="6977133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220072" y="476672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Crna roda (VU)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843808" y="5949280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Štekavac (VU)</a:t>
            </a:r>
          </a:p>
        </p:txBody>
      </p:sp>
      <p:pic>
        <p:nvPicPr>
          <p:cNvPr id="39938" name="Picture 2" descr="C:\Users\Vlatka\Downloads\IMG_2060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0000"/>
            <a:ext cx="4876508" cy="324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9" name="Picture 3" descr="C:\Users\Vlatka\Downloads\Haliaeetus_albicilla_-captive-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4417651" cy="315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932040" y="476672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Mali ćuk (VU)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699792" y="6093296"/>
            <a:ext cx="1758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Velika ševa (VU)</a:t>
            </a:r>
          </a:p>
        </p:txBody>
      </p:sp>
      <p:pic>
        <p:nvPicPr>
          <p:cNvPr id="40962" name="Picture 2" descr="C:\Users\Vlatka\Downloads\2808_Sparvuggla_Glaucidium_passerinum_Hogamalen_Smaland_20110311_1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9999"/>
            <a:ext cx="4680520" cy="3120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3" name="Picture 3" descr="C:\Users\Vlatka\Downloads\Melanocorypha_calan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276" y="3068960"/>
            <a:ext cx="4170439" cy="3672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148064" y="476672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Psina zmijozuba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051720" y="6021288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Sklat</a:t>
            </a:r>
            <a:r>
              <a:rPr lang="hr-HR" sz="1600" b="1" dirty="0">
                <a:solidFill>
                  <a:srgbClr val="FF0000"/>
                </a:solidFill>
              </a:rPr>
              <a:t> sivac (VU)</a:t>
            </a:r>
          </a:p>
        </p:txBody>
      </p:sp>
      <p:pic>
        <p:nvPicPr>
          <p:cNvPr id="29702" name="Picture 6" descr="C:\Users\Vlatka\Downloads\a-sand-tiger-shark-off-the-bonin-brian-j-ske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4680520" cy="3104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3" name="Picture 7" descr="C:\Users\Vlatka\Downloads\CommonAngelShark044.jpg"/>
          <p:cNvPicPr>
            <a:picLocks noChangeAspect="1" noChangeArrowheads="1"/>
          </p:cNvPicPr>
          <p:nvPr/>
        </p:nvPicPr>
        <p:blipFill>
          <a:blip r:embed="rId3" cstate="print"/>
          <a:srcRect b="3106"/>
          <a:stretch>
            <a:fillRect/>
          </a:stretch>
        </p:blipFill>
        <p:spPr bwMode="auto">
          <a:xfrm>
            <a:off x="4139952" y="3573016"/>
            <a:ext cx="4917162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860032" y="476672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Pasji trn</a:t>
            </a:r>
            <a:r>
              <a:rPr lang="hr-HR" sz="1600" b="1" dirty="0">
                <a:solidFill>
                  <a:srgbClr val="FF0000"/>
                </a:solidFill>
              </a:rPr>
              <a:t> (RE)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123728" y="6021288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Velika šumarica (CR)</a:t>
            </a:r>
          </a:p>
        </p:txBody>
      </p:sp>
      <p:pic>
        <p:nvPicPr>
          <p:cNvPr id="29704" name="Picture 8" descr="C:\Users\Vlatka\Downloads\6183288874_68e8304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0000"/>
            <a:ext cx="4428010" cy="332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6" name="Picture 10" descr="C:\Users\Vlatka\Downloads\Foto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38990"/>
            <a:ext cx="4499992" cy="3374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66007" y="404664"/>
            <a:ext cx="6838237" cy="82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0" tIns="180000" rIns="180000" bIns="180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b="1" dirty="0">
                <a:solidFill>
                  <a:srgbClr val="FF0000"/>
                </a:solidFill>
              </a:rPr>
              <a:t>Sve životinje i biljke su popisane u CRVENOJ KNJIZI.</a:t>
            </a:r>
            <a:endParaRPr lang="fr-FR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7" name="Tablica 6"/>
          <p:cNvGraphicFramePr>
            <a:graphicFrameLocks noGrp="1"/>
          </p:cNvGraphicFramePr>
          <p:nvPr/>
        </p:nvGraphicFramePr>
        <p:xfrm>
          <a:off x="683568" y="1196753"/>
          <a:ext cx="7776864" cy="53285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0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0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/>
                        <a:t>SKUPINA KATEGORIJA 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/>
                        <a:t>KATEGORIJA UGROŽENOSTI VRSTE/PODVRSTE 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/>
                        <a:t>Izumrle</a:t>
                      </a:r>
                      <a:r>
                        <a:rPr lang="en-GB" sz="1400" dirty="0"/>
                        <a:t> (EX) 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tc>
                  <a:txBody>
                    <a:bodyPr/>
                    <a:lstStyle/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izumrle</a:t>
                      </a:r>
                      <a:r>
                        <a:rPr lang="en-GB" sz="1400" dirty="0"/>
                        <a:t> u </a:t>
                      </a:r>
                      <a:r>
                        <a:rPr lang="en-GB" sz="1400" dirty="0" err="1"/>
                        <a:t>prirodi</a:t>
                      </a:r>
                      <a:r>
                        <a:rPr lang="en-GB" sz="1400" dirty="0"/>
                        <a:t> (EW) - </a:t>
                      </a:r>
                      <a:r>
                        <a:rPr lang="en-GB" sz="1400" dirty="0" err="1"/>
                        <a:t>više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nema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živoga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primjerka</a:t>
                      </a:r>
                      <a:r>
                        <a:rPr lang="en-GB" sz="1400" dirty="0"/>
                        <a:t> u </a:t>
                      </a:r>
                      <a:r>
                        <a:rPr lang="en-GB" sz="1400" dirty="0" err="1"/>
                        <a:t>prirodi</a:t>
                      </a:r>
                      <a:endParaRPr lang="hr-HR" sz="1400" dirty="0"/>
                    </a:p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regionalno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izumrle</a:t>
                      </a:r>
                      <a:r>
                        <a:rPr lang="en-GB" sz="1400" dirty="0"/>
                        <a:t> (RE) - </a:t>
                      </a:r>
                      <a:r>
                        <a:rPr lang="en-GB" sz="1400" dirty="0" err="1"/>
                        <a:t>izumrle</a:t>
                      </a:r>
                      <a:r>
                        <a:rPr lang="en-GB" sz="1400" dirty="0"/>
                        <a:t> u </a:t>
                      </a:r>
                      <a:r>
                        <a:rPr lang="en-GB" sz="1400" dirty="0" err="1"/>
                        <a:t>Hrvatskoj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/>
                        <a:t>Pred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izumiranjem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tc>
                  <a:txBody>
                    <a:bodyPr/>
                    <a:lstStyle/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kritično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ugrožene</a:t>
                      </a:r>
                      <a:r>
                        <a:rPr lang="en-GB" sz="1400" dirty="0"/>
                        <a:t> (CR) - </a:t>
                      </a:r>
                      <a:r>
                        <a:rPr lang="en-GB" sz="1400" dirty="0" err="1"/>
                        <a:t>postoji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izuzetno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visoki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rizik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od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izumiranja</a:t>
                      </a:r>
                      <a:endParaRPr lang="hr-HR" sz="1400" dirty="0"/>
                    </a:p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ugrožene</a:t>
                      </a:r>
                      <a:r>
                        <a:rPr lang="en-GB" sz="1400" dirty="0"/>
                        <a:t> (EN) - </a:t>
                      </a:r>
                      <a:r>
                        <a:rPr lang="en-GB" sz="1400" dirty="0" err="1"/>
                        <a:t>postoji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veoma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visoki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rizik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od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izumiranja</a:t>
                      </a:r>
                      <a:endParaRPr lang="hr-HR" sz="1400" dirty="0"/>
                    </a:p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rizične</a:t>
                      </a:r>
                      <a:r>
                        <a:rPr lang="en-GB" sz="1400" dirty="0"/>
                        <a:t> (VU) - </a:t>
                      </a:r>
                      <a:r>
                        <a:rPr lang="en-GB" sz="1400" dirty="0" err="1"/>
                        <a:t>postoji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visoki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rizik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od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izumiranja</a:t>
                      </a:r>
                      <a:r>
                        <a:rPr lang="en-GB" sz="1400" dirty="0"/>
                        <a:t> 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/>
                        <a:t>Ne </a:t>
                      </a:r>
                      <a:r>
                        <a:rPr lang="en-GB" sz="1400" dirty="0" err="1"/>
                        <a:t>prijeti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im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izumiranje</a:t>
                      </a:r>
                      <a:r>
                        <a:rPr lang="en-GB" sz="1400" dirty="0"/>
                        <a:t> 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tc>
                  <a:txBody>
                    <a:bodyPr/>
                    <a:lstStyle/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400" dirty="0"/>
                        <a:t> </a:t>
                      </a:r>
                      <a:r>
                        <a:rPr lang="en-GB" sz="1400" dirty="0" err="1"/>
                        <a:t>niskorizične</a:t>
                      </a:r>
                      <a:r>
                        <a:rPr lang="en-GB" sz="1400" dirty="0"/>
                        <a:t> (NT) - </a:t>
                      </a:r>
                      <a:r>
                        <a:rPr lang="en-GB" sz="1400" dirty="0" err="1"/>
                        <a:t>nisu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pred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izumiranje</a:t>
                      </a:r>
                      <a:r>
                        <a:rPr lang="en-GB" sz="1400" dirty="0"/>
                        <a:t>, </a:t>
                      </a:r>
                      <a:r>
                        <a:rPr lang="en-GB" sz="1400" dirty="0" err="1"/>
                        <a:t>ali</a:t>
                      </a:r>
                      <a:r>
                        <a:rPr lang="en-GB" sz="1400" dirty="0"/>
                        <a:t> bi </a:t>
                      </a:r>
                      <a:r>
                        <a:rPr lang="en-GB" sz="1400" dirty="0" err="1"/>
                        <a:t>uskoro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mogle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biti</a:t>
                      </a:r>
                      <a:endParaRPr lang="hr-HR" sz="1400" dirty="0"/>
                    </a:p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400" dirty="0"/>
                        <a:t> </a:t>
                      </a:r>
                      <a:r>
                        <a:rPr lang="en-GB" sz="1400" dirty="0" err="1"/>
                        <a:t>najmanje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zabrinjavajuće</a:t>
                      </a:r>
                      <a:r>
                        <a:rPr lang="en-GB" sz="1400" dirty="0"/>
                        <a:t> (LC) - </a:t>
                      </a:r>
                      <a:r>
                        <a:rPr lang="en-GB" sz="1400" dirty="0" err="1"/>
                        <a:t>vrednovane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su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kriterijima</a:t>
                      </a:r>
                      <a:r>
                        <a:rPr lang="en-GB" sz="1400" dirty="0"/>
                        <a:t> IUNC-a </a:t>
                      </a:r>
                      <a:r>
                        <a:rPr lang="en-GB" sz="1400" dirty="0" err="1"/>
                        <a:t>te</a:t>
                      </a:r>
                      <a:r>
                        <a:rPr lang="en-GB" sz="1400" dirty="0"/>
                        <a:t> je </a:t>
                      </a:r>
                      <a:r>
                        <a:rPr lang="en-GB" sz="1400" dirty="0" err="1"/>
                        <a:t>utvrđeno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da</a:t>
                      </a:r>
                      <a:r>
                        <a:rPr lang="en-GB" sz="1400" dirty="0"/>
                        <a:t> ne </a:t>
                      </a:r>
                      <a:r>
                        <a:rPr lang="en-GB" sz="1400" dirty="0" err="1"/>
                        <a:t>pripadaju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ni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jednoj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od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spomenutih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kategorija</a:t>
                      </a:r>
                      <a:endParaRPr lang="hr-HR" sz="1400" dirty="0"/>
                    </a:p>
                    <a:p>
                      <a:pPr marL="266700" indent="-2667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400" dirty="0" err="1"/>
                        <a:t>nedovoljno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poznate</a:t>
                      </a:r>
                      <a:r>
                        <a:rPr lang="en-GB" sz="1400" dirty="0"/>
                        <a:t> (DD) - </a:t>
                      </a:r>
                      <a:r>
                        <a:rPr lang="en-GB" sz="1400" dirty="0" err="1"/>
                        <a:t>nema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dovoljno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potrebnih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podataka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za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procjenu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rizika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od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izumiranja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stanje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populacije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i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rasprostranjenost</a:t>
                      </a:r>
                      <a:r>
                        <a:rPr lang="en-GB" sz="1400" dirty="0"/>
                        <a:t>)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75" marR="40575" marT="40575" marB="405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136844" y="476672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600" b="1" dirty="0">
                <a:solidFill>
                  <a:srgbClr val="FF0000"/>
                </a:solidFill>
              </a:rPr>
              <a:t>Pustenasti jarmen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555776" y="6093296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Cretna</a:t>
            </a:r>
            <a:r>
              <a:rPr lang="hr-HR" sz="1600" b="1" dirty="0">
                <a:solidFill>
                  <a:srgbClr val="FF0000"/>
                </a:solidFill>
              </a:rPr>
              <a:t> breza (CR)</a:t>
            </a:r>
          </a:p>
        </p:txBody>
      </p:sp>
      <p:pic>
        <p:nvPicPr>
          <p:cNvPr id="41987" name="Picture 3" descr="C:\Users\Vlatka\Downloads\Anthemis_maritim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962128" cy="3306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8" name="Picture 4" descr="C:\Users\Vlatka\Downloads\Betula_pubescens_ssp_glutinosa_bluet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55014"/>
            <a:ext cx="4280024" cy="3210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860032" y="548680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Močvarni zmijinac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267744" y="6021288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Uskolisni slak (CR)</a:t>
            </a:r>
          </a:p>
        </p:txBody>
      </p:sp>
      <p:pic>
        <p:nvPicPr>
          <p:cNvPr id="43010" name="Picture 2" descr="C:\Users\Vlatka\Downloads\herbar_53718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4541714" cy="3409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2" name="Picture 4" descr="C:\Users\Vlatka\Downloads\Convolvulus_lineatus_P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377680" cy="328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3995936" y="332656"/>
            <a:ext cx="2559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Vunenasti naprstak </a:t>
            </a:r>
            <a:r>
              <a:rPr lang="hr-HR" sz="1600" b="1" dirty="0">
                <a:solidFill>
                  <a:srgbClr val="FF0000"/>
                </a:solidFill>
              </a:rPr>
              <a:t>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123728" y="6093296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Uskolisna </a:t>
            </a:r>
            <a:r>
              <a:rPr lang="hr-HR" sz="1600" b="1" dirty="0" err="1">
                <a:solidFill>
                  <a:srgbClr val="FF0000"/>
                </a:solidFill>
              </a:rPr>
              <a:t>suhoperka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pic>
        <p:nvPicPr>
          <p:cNvPr id="44034" name="Picture 2" descr="C:\Users\Vlatka\Downloads\ivelina_assyova_112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3744416" cy="4986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5" name="Picture 3" descr="C:\Users\Vlatka\Downloads\Eriophorum_angustifolium_Honck._(74721552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976406" cy="530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932040" y="476672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Primorski žilj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763688" y="6093296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Pješčarski</a:t>
            </a:r>
            <a:r>
              <a:rPr lang="hr-HR" sz="1600" b="1" dirty="0">
                <a:solidFill>
                  <a:srgbClr val="FF0000"/>
                </a:solidFill>
              </a:rPr>
              <a:t> mak, (CR)</a:t>
            </a:r>
          </a:p>
        </p:txBody>
      </p:sp>
      <p:pic>
        <p:nvPicPr>
          <p:cNvPr id="45058" name="Picture 2" descr="C:\Users\Vlatka\Downloads\pancratium_maritimum-5large.jpg"/>
          <p:cNvPicPr>
            <a:picLocks noChangeAspect="1" noChangeArrowheads="1"/>
          </p:cNvPicPr>
          <p:nvPr/>
        </p:nvPicPr>
        <p:blipFill>
          <a:blip r:embed="rId2" cstate="print"/>
          <a:srcRect b="1593"/>
          <a:stretch>
            <a:fillRect/>
          </a:stretch>
        </p:blipFill>
        <p:spPr bwMode="auto">
          <a:xfrm>
            <a:off x="179513" y="180000"/>
            <a:ext cx="4608512" cy="3257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59" name="Picture 3" descr="C:\Users\Vlatka\Downloads\IMG_2250_Papaver argem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746104" cy="3162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067944" y="476672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Crna sasa</a:t>
            </a:r>
            <a:r>
              <a:rPr lang="hr-HR" sz="1600" b="1" dirty="0">
                <a:solidFill>
                  <a:srgbClr val="FF0000"/>
                </a:solidFill>
              </a:rPr>
              <a:t> (CR)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763688" y="6093296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Ljetni gorocvijet (EN)</a:t>
            </a:r>
          </a:p>
        </p:txBody>
      </p:sp>
      <p:pic>
        <p:nvPicPr>
          <p:cNvPr id="46082" name="Picture 2" descr="C:\Users\Vlatka\Downloads\pulsatilla_pratensis_nigric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216000"/>
            <a:ext cx="3684372" cy="4379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083" name="Picture 3" descr="C:\Users\Vlatka\Downloads\Adonis-aestivalis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825803" cy="3045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788024" y="476672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Pirenejski dimak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483768" y="6021288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Širokolisni kaćun (EN)</a:t>
            </a:r>
          </a:p>
        </p:txBody>
      </p:sp>
      <p:pic>
        <p:nvPicPr>
          <p:cNvPr id="47106" name="Picture 2" descr="C:\Users\Vlatka\Downloads\crepispyrenaica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1" y="180000"/>
            <a:ext cx="4480634" cy="346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1" name="Picture 3" descr="C:\Users\Vlatka\Downloads\4099582763_3cf2d3e09f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867894" cy="515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tka\Downloads\Cypripedium_calceolus_L._(748040473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0" y="332656"/>
            <a:ext cx="7560000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/>
          <p:cNvSpPr txBox="1"/>
          <p:nvPr/>
        </p:nvSpPr>
        <p:spPr>
          <a:xfrm>
            <a:off x="3327909" y="6093296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Gospina papučica (EN)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211960" y="476672"/>
            <a:ext cx="25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Velebitska degenija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483768" y="5949280"/>
            <a:ext cx="2050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Plućni srčanik (EN)</a:t>
            </a:r>
          </a:p>
        </p:txBody>
      </p:sp>
      <p:pic>
        <p:nvPicPr>
          <p:cNvPr id="49154" name="Picture 2" descr="C:\Users\Vlatka\Downloads\Degenia_velebitica_photo_file_PDB_113K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3913060" cy="4473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155" name="Picture 3" descr="C:\Users\Vlatka\Downloads\0001409392_l_0_j3vhf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4208984" cy="3411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3779912" y="404664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Paštitkasti kotrljan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267744" y="6021288"/>
            <a:ext cx="205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Kranjski ljiljan (EN)</a:t>
            </a:r>
          </a:p>
        </p:txBody>
      </p:sp>
      <p:pic>
        <p:nvPicPr>
          <p:cNvPr id="50178" name="Picture 2" descr="C:\Users\Vlatka\Downloads\000000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3456384" cy="4978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79" name="Picture 3" descr="C:\Users\Vlatka\Downloads\483249_10150943058559069_194564121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499992" cy="3374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788024" y="404664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Tisa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3347864" y="5949280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Ljiljan zlatan (EN)</a:t>
            </a:r>
          </a:p>
        </p:txBody>
      </p:sp>
      <p:pic>
        <p:nvPicPr>
          <p:cNvPr id="47107" name="Picture 3" descr="C:\Users\Vlatka\Downloads\taxus-baccata-tisa-10-sjemenki-slika-2067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0000"/>
            <a:ext cx="4464496" cy="3907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08" name="Picture 4" descr="C:\Users\Vlatka\Downloads\Lilium_martagon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40768"/>
            <a:ext cx="3577612" cy="538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0000" y="360000"/>
            <a:ext cx="7308344" cy="267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b="1" dirty="0">
                <a:solidFill>
                  <a:srgbClr val="FF0000"/>
                </a:solidFill>
              </a:rPr>
              <a:t>Osnovni uzroci ugroženosti:</a:t>
            </a:r>
          </a:p>
          <a:p>
            <a:pPr marL="628650" indent="-2730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hr-HR" sz="2000" b="1" dirty="0">
                <a:solidFill>
                  <a:srgbClr val="FF0000"/>
                </a:solidFill>
              </a:rPr>
              <a:t>Uništavanje ili promjena staništa</a:t>
            </a:r>
          </a:p>
          <a:p>
            <a:pPr marL="628650" indent="-2730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hr-HR" sz="2000" b="1" dirty="0">
                <a:solidFill>
                  <a:srgbClr val="FF0000"/>
                </a:solidFill>
              </a:rPr>
              <a:t>Onečišćenje ili upotreba pesticida</a:t>
            </a:r>
          </a:p>
          <a:p>
            <a:pPr marL="628650" indent="-2730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hr-HR" sz="2000" b="1" dirty="0">
                <a:solidFill>
                  <a:srgbClr val="FF0000"/>
                </a:solidFill>
              </a:rPr>
              <a:t>Unos stranih vrsta</a:t>
            </a:r>
          </a:p>
          <a:p>
            <a:pPr marL="628650" indent="-2730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hr-HR" sz="2000" b="1" dirty="0">
                <a:solidFill>
                  <a:srgbClr val="FF0000"/>
                </a:solidFill>
              </a:rPr>
              <a:t>Prekomjerno iskorištavanje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079612" y="3573016"/>
            <a:ext cx="69847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002060"/>
                </a:solidFill>
                <a:latin typeface="Comic Sans MS" pitchFamily="66" charset="0"/>
              </a:rPr>
              <a:t>Sve ugrožene </a:t>
            </a:r>
          </a:p>
          <a:p>
            <a:pPr algn="ctr"/>
            <a:r>
              <a:rPr lang="hr-HR" sz="4000" b="1">
                <a:solidFill>
                  <a:srgbClr val="002060"/>
                </a:solidFill>
                <a:latin typeface="Comic Sans MS" pitchFamily="66" charset="0"/>
              </a:rPr>
              <a:t>životinje i biljke su </a:t>
            </a:r>
            <a:r>
              <a:rPr lang="hr-HR" sz="4800" b="1" dirty="0">
                <a:solidFill>
                  <a:srgbClr val="002060"/>
                </a:solidFill>
                <a:latin typeface="Comic Sans MS" pitchFamily="66" charset="0"/>
              </a:rPr>
              <a:t>STROGO ZAŠTIĆENE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644008" y="476672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Blagajev likovac</a:t>
            </a:r>
            <a:r>
              <a:rPr lang="hr-HR" sz="1600" b="1" dirty="0">
                <a:solidFill>
                  <a:srgbClr val="FF0000"/>
                </a:solidFill>
              </a:rPr>
              <a:t> (VU)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2483768" y="5949280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Prava </a:t>
            </a:r>
            <a:r>
              <a:rPr lang="hr-HR" sz="1600" b="1" dirty="0" err="1">
                <a:solidFill>
                  <a:srgbClr val="FF0000"/>
                </a:solidFill>
              </a:rPr>
              <a:t>kockavica</a:t>
            </a:r>
            <a:r>
              <a:rPr lang="hr-HR" sz="1600" b="1" dirty="0">
                <a:solidFill>
                  <a:srgbClr val="FF0000"/>
                </a:solidFill>
              </a:rPr>
              <a:t> (EN)</a:t>
            </a:r>
          </a:p>
        </p:txBody>
      </p:sp>
      <p:pic>
        <p:nvPicPr>
          <p:cNvPr id="47109" name="Picture 5" descr="C:\Users\Vlatka\Downloads\Daphne_blagayana_Fre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9999"/>
            <a:ext cx="4392488" cy="328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10" name="Picture 6" descr="C:\Users\Vlatka\Downloads\25112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4048125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3699005" y="609329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Božikovina</a:t>
            </a:r>
            <a:r>
              <a:rPr lang="hr-HR" sz="1600" b="1" dirty="0">
                <a:solidFill>
                  <a:srgbClr val="FF0000"/>
                </a:solidFill>
              </a:rPr>
              <a:t> (VU)</a:t>
            </a:r>
          </a:p>
        </p:txBody>
      </p:sp>
      <p:pic>
        <p:nvPicPr>
          <p:cNvPr id="47112" name="Picture 8" descr="C:\Users\Vlatka\Downloads\bakgor_header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658" y="332656"/>
            <a:ext cx="7508684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/>
          <p:cNvSpPr txBox="1"/>
          <p:nvPr/>
        </p:nvSpPr>
        <p:spPr>
          <a:xfrm>
            <a:off x="467544" y="414501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rgbClr val="FF0000"/>
                </a:solidFill>
                <a:latin typeface="Comic Sans MS" pitchFamily="66" charset="0"/>
              </a:rPr>
              <a:t>Čuvanjem prirode čuvamo i </a:t>
            </a:r>
            <a:r>
              <a:rPr lang="hr-HR" sz="7200">
                <a:solidFill>
                  <a:srgbClr val="FF0000"/>
                </a:solidFill>
                <a:latin typeface="Comic Sans MS" pitchFamily="66" charset="0"/>
              </a:rPr>
              <a:t>sebe!</a:t>
            </a:r>
            <a:endParaRPr lang="hr-HR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04" name="Picture 4" descr="C:\Users\Vlatka\Downloads\hrvats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5472608" cy="364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Vlatka\Downloads\v-u(konrad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000"/>
            <a:ext cx="4100718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C:\Users\Vlatka\Downloads\dzzp20131202143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84984"/>
            <a:ext cx="4166290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/>
          <p:cNvSpPr txBox="1"/>
          <p:nvPr/>
        </p:nvSpPr>
        <p:spPr>
          <a:xfrm>
            <a:off x="4427984" y="548680"/>
            <a:ext cx="2297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Ursinijeva</a:t>
            </a:r>
            <a:r>
              <a:rPr lang="hr-HR" sz="1600" b="1" dirty="0">
                <a:solidFill>
                  <a:srgbClr val="FF0000"/>
                </a:solidFill>
              </a:rPr>
              <a:t> ljutica (RE)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2915816" y="6093296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Žuti mukač (RE)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latka\Downloads\rhmeh.jpg"/>
          <p:cNvPicPr>
            <a:picLocks noChangeAspect="1" noChangeArrowheads="1"/>
          </p:cNvPicPr>
          <p:nvPr/>
        </p:nvPicPr>
        <p:blipFill>
          <a:blip r:embed="rId2" cstate="print"/>
          <a:srcRect t="5656"/>
          <a:stretch>
            <a:fillRect/>
          </a:stretch>
        </p:blipFill>
        <p:spPr bwMode="auto">
          <a:xfrm>
            <a:off x="180003" y="180000"/>
            <a:ext cx="4088731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Vlatka\Downloads\166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4235292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/>
          <p:cNvSpPr txBox="1"/>
          <p:nvPr/>
        </p:nvSpPr>
        <p:spPr>
          <a:xfrm>
            <a:off x="4572000" y="33265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Meheljev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potkovnjak</a:t>
            </a:r>
            <a:r>
              <a:rPr lang="hr-HR" sz="1600" b="1" dirty="0">
                <a:solidFill>
                  <a:srgbClr val="FF0000"/>
                </a:solidFill>
              </a:rPr>
              <a:t> (RE)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2987824" y="6093296"/>
            <a:ext cx="1536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Tekunica (RE)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niOkvir 10"/>
          <p:cNvSpPr txBox="1"/>
          <p:nvPr/>
        </p:nvSpPr>
        <p:spPr>
          <a:xfrm>
            <a:off x="4355976" y="33265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Sljepaš</a:t>
            </a:r>
            <a:r>
              <a:rPr lang="hr-HR" sz="1600" b="1" dirty="0">
                <a:solidFill>
                  <a:srgbClr val="FF0000"/>
                </a:solidFill>
              </a:rPr>
              <a:t> (RE)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2987824" y="6165304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Dabar (RE)</a:t>
            </a:r>
          </a:p>
        </p:txBody>
      </p:sp>
      <p:pic>
        <p:nvPicPr>
          <p:cNvPr id="20482" name="Picture 2" descr="C:\Users\Vlatka\Downloads\2193-1801-2-2-4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6" y="179999"/>
            <a:ext cx="4176460" cy="389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3" descr="C:\Users\Vlatka\Downloads\144338.jpg"/>
          <p:cNvPicPr>
            <a:picLocks noChangeAspect="1" noChangeArrowheads="1"/>
          </p:cNvPicPr>
          <p:nvPr/>
        </p:nvPicPr>
        <p:blipFill>
          <a:blip r:embed="rId3" cstate="print"/>
          <a:srcRect l="13465" r="5104" b="6521"/>
          <a:stretch>
            <a:fillRect/>
          </a:stretch>
        </p:blipFill>
        <p:spPr bwMode="auto">
          <a:xfrm>
            <a:off x="4572000" y="3284984"/>
            <a:ext cx="4468769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niOkvir 11"/>
          <p:cNvSpPr txBox="1"/>
          <p:nvPr/>
        </p:nvSpPr>
        <p:spPr>
          <a:xfrm>
            <a:off x="3043377" y="5949280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Sredozemna medvjedica (RE)</a:t>
            </a:r>
          </a:p>
        </p:txBody>
      </p:sp>
      <p:pic>
        <p:nvPicPr>
          <p:cNvPr id="22530" name="Picture 2" descr="C:\Users\Vlatka\Downloads\dzzp201008121041150.jpg"/>
          <p:cNvPicPr>
            <a:picLocks noChangeAspect="1" noChangeArrowheads="1"/>
          </p:cNvPicPr>
          <p:nvPr/>
        </p:nvPicPr>
        <p:blipFill>
          <a:blip r:embed="rId2" cstate="print"/>
          <a:srcRect b="4612"/>
          <a:stretch>
            <a:fillRect/>
          </a:stretch>
        </p:blipFill>
        <p:spPr bwMode="auto">
          <a:xfrm>
            <a:off x="606747" y="548680"/>
            <a:ext cx="7930507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Vlatka\Downloads\Kvarnerska krtica.jpg"/>
          <p:cNvPicPr>
            <a:picLocks noChangeAspect="1" noChangeArrowheads="1"/>
          </p:cNvPicPr>
          <p:nvPr/>
        </p:nvPicPr>
        <p:blipFill>
          <a:blip r:embed="rId2" cstate="print"/>
          <a:srcRect t="4641"/>
          <a:stretch>
            <a:fillRect/>
          </a:stretch>
        </p:blipFill>
        <p:spPr bwMode="auto">
          <a:xfrm>
            <a:off x="179512" y="180000"/>
            <a:ext cx="4536000" cy="3473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/>
          <p:cNvSpPr txBox="1"/>
          <p:nvPr/>
        </p:nvSpPr>
        <p:spPr>
          <a:xfrm>
            <a:off x="2483768" y="5805264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Dobri dupin (EN)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4788024" y="620688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Kvarnerska krtica (EN)</a:t>
            </a:r>
          </a:p>
        </p:txBody>
      </p:sp>
      <p:pic>
        <p:nvPicPr>
          <p:cNvPr id="23558" name="Picture 6" descr="C:\Users\Vlatka\Downloads\Bottlenose_Dolphin_KSC04pd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549727" cy="300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624</Words>
  <Application>Microsoft Office PowerPoint</Application>
  <PresentationFormat>On-screen Show (4:3)</PresentationFormat>
  <Paragraphs>102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Ugrožene biljke i životinje Republike Hrvatske</dc:title>
  <dc:creator>Gordana Ivančić</dc:creator>
  <cp:lastModifiedBy>Maja Jelić-Kolar</cp:lastModifiedBy>
  <cp:revision>136</cp:revision>
  <dcterms:created xsi:type="dcterms:W3CDTF">2009-03-23T15:23:24Z</dcterms:created>
  <dcterms:modified xsi:type="dcterms:W3CDTF">2016-12-05T13:35:12Z</dcterms:modified>
</cp:coreProperties>
</file>