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62" r:id="rId9"/>
    <p:sldId id="272" r:id="rId10"/>
    <p:sldId id="273" r:id="rId11"/>
    <p:sldId id="263" r:id="rId12"/>
    <p:sldId id="267" r:id="rId13"/>
    <p:sldId id="264" r:id="rId14"/>
    <p:sldId id="265" r:id="rId15"/>
    <p:sldId id="266" r:id="rId16"/>
    <p:sldId id="268" r:id="rId17"/>
    <p:sldId id="271" r:id="rId18"/>
    <p:sldId id="274" r:id="rId19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2904" y="10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3822F-0EB2-468C-8F9E-59E19EF5965C}" type="datetimeFigureOut">
              <a:rPr lang="hr-HR" smtClean="0"/>
              <a:pPr/>
              <a:t>2.12.2016.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D5D3-0460-4E87-9714-5AD0D8B2645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3822F-0EB2-468C-8F9E-59E19EF5965C}" type="datetimeFigureOut">
              <a:rPr lang="hr-HR" smtClean="0"/>
              <a:pPr/>
              <a:t>2.12.2016.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D5D3-0460-4E87-9714-5AD0D8B2645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3822F-0EB2-468C-8F9E-59E19EF5965C}" type="datetimeFigureOut">
              <a:rPr lang="hr-HR" smtClean="0"/>
              <a:pPr/>
              <a:t>2.12.2016.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D5D3-0460-4E87-9714-5AD0D8B2645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3822F-0EB2-468C-8F9E-59E19EF5965C}" type="datetimeFigureOut">
              <a:rPr lang="hr-HR" smtClean="0"/>
              <a:pPr/>
              <a:t>2.12.2016.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D5D3-0460-4E87-9714-5AD0D8B2645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3822F-0EB2-468C-8F9E-59E19EF5965C}" type="datetimeFigureOut">
              <a:rPr lang="hr-HR" smtClean="0"/>
              <a:pPr/>
              <a:t>2.12.2016.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D5D3-0460-4E87-9714-5AD0D8B2645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3822F-0EB2-468C-8F9E-59E19EF5965C}" type="datetimeFigureOut">
              <a:rPr lang="hr-HR" smtClean="0"/>
              <a:pPr/>
              <a:t>2.12.2016.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D5D3-0460-4E87-9714-5AD0D8B2645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3822F-0EB2-468C-8F9E-59E19EF5965C}" type="datetimeFigureOut">
              <a:rPr lang="hr-HR" smtClean="0"/>
              <a:pPr/>
              <a:t>2.12.2016.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D5D3-0460-4E87-9714-5AD0D8B2645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3822F-0EB2-468C-8F9E-59E19EF5965C}" type="datetimeFigureOut">
              <a:rPr lang="hr-HR" smtClean="0"/>
              <a:pPr/>
              <a:t>2.12.2016.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D5D3-0460-4E87-9714-5AD0D8B2645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3822F-0EB2-468C-8F9E-59E19EF5965C}" type="datetimeFigureOut">
              <a:rPr lang="hr-HR" smtClean="0"/>
              <a:pPr/>
              <a:t>2.12.2016.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D5D3-0460-4E87-9714-5AD0D8B2645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3822F-0EB2-468C-8F9E-59E19EF5965C}" type="datetimeFigureOut">
              <a:rPr lang="hr-HR" smtClean="0"/>
              <a:pPr/>
              <a:t>2.12.2016.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D5D3-0460-4E87-9714-5AD0D8B2645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3822F-0EB2-468C-8F9E-59E19EF5965C}" type="datetimeFigureOut">
              <a:rPr lang="hr-HR" smtClean="0"/>
              <a:pPr/>
              <a:t>2.12.2016.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D5D3-0460-4E87-9714-5AD0D8B2645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3822F-0EB2-468C-8F9E-59E19EF5965C}" type="datetimeFigureOut">
              <a:rPr lang="hr-HR" smtClean="0"/>
              <a:pPr/>
              <a:t>2.12.2016.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1D5D3-0460-4E87-9714-5AD0D8B2645D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772400" cy="2190105"/>
          </a:xfrm>
        </p:spPr>
        <p:txBody>
          <a:bodyPr>
            <a:noAutofit/>
          </a:bodyPr>
          <a:lstStyle/>
          <a:p>
            <a:r>
              <a:rPr lang="hr-HR" dirty="0"/>
              <a:t>VARAŽDINSKA ŽUPANIJA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9872" y="6165304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Katica Veseljak, OŠ Ivana Rangera, Kamenica, Lepoglava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2492896"/>
            <a:ext cx="3420674" cy="24172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NOVI MAROF – </a:t>
            </a:r>
            <a:r>
              <a:rPr lang="hr-HR" sz="3100" dirty="0"/>
              <a:t>nalazi se u kotlini koju s jedne strane okružuje brdo Grebengrad, a s druge strane se nalaze rijeka Bednja i Kalnik</a:t>
            </a:r>
          </a:p>
        </p:txBody>
      </p:sp>
      <p:pic>
        <p:nvPicPr>
          <p:cNvPr id="4" name="Rezervirano mjesto sadržaja 3" descr="http://novi-marof.hr/~nmarof/cms/upload/slike/1966400440848612_Ru%C5%A1evine%20Grebengrada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3102" y="2564904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hr-HR" sz="3100" dirty="0"/>
            </a:br>
            <a:r>
              <a:rPr lang="hr-HR" dirty="0"/>
              <a:t>VARAŽDINSKE TOPLICE – </a:t>
            </a:r>
            <a:r>
              <a:rPr lang="hr-HR" sz="3100" dirty="0"/>
              <a:t>poznato je termalno lječilište, ali i arheološko nalazište</a:t>
            </a:r>
            <a:r>
              <a:rPr lang="hr-HR" dirty="0"/>
              <a:t> </a:t>
            </a:r>
            <a:br>
              <a:rPr lang="hr-HR" sz="2800" dirty="0"/>
            </a:br>
            <a:endParaRPr lang="hr-HR" sz="3100" dirty="0"/>
          </a:p>
        </p:txBody>
      </p:sp>
      <p:pic>
        <p:nvPicPr>
          <p:cNvPr id="4" name="Rezervirano mjesto sadržaja 3" descr="http://upload.wikimedia.org/wikipedia/commons/thumb/d/d3/Terme_Vara%C5%BEdinske_Toplice.jpg/1024px-Terme_Vara%C5%BEdinske_Toplice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844824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hr-HR" sz="2800" dirty="0"/>
            </a:br>
            <a:r>
              <a:rPr lang="hr-HR" dirty="0"/>
              <a:t>LUDBREG</a:t>
            </a:r>
            <a:r>
              <a:rPr lang="hr-HR" sz="3100" dirty="0"/>
              <a:t> – centar svijeta i poznato Svetište Predragocjene Krvi Kristove</a:t>
            </a:r>
            <a:br>
              <a:rPr lang="hr-HR" sz="3100" dirty="0"/>
            </a:br>
            <a:endParaRPr lang="hr-HR" sz="3100" dirty="0"/>
          </a:p>
        </p:txBody>
      </p:sp>
      <p:pic>
        <p:nvPicPr>
          <p:cNvPr id="5" name="Rezervirano mjesto sadržaja 4" descr="http://www.varazdin-info.com/wp-content/uploads/2012/04/Ludbreg-00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4389596" cy="384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www.putovnica.net/files/imagecache/velika/ludbreg-svetiste-predragocjene-krvi-isusove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140968"/>
            <a:ext cx="4499992" cy="33749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ZANIMLJIVOSTI</a:t>
            </a:r>
            <a:endParaRPr lang="hr-HR" sz="3100" dirty="0"/>
          </a:p>
        </p:txBody>
      </p:sp>
      <p:pic>
        <p:nvPicPr>
          <p:cNvPr id="4" name="Rezervirano mjesto sadržaja 3" descr="http://www.hkv.hr/images/stories/Slike05/vindija_3.jpg"/>
          <p:cNvPicPr>
            <a:picLocks noGrp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07704" y="2276872"/>
            <a:ext cx="5400600" cy="40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zervirano mjesto sadržaja 7"/>
          <p:cNvSpPr>
            <a:spLocks noGrp="1"/>
          </p:cNvSpPr>
          <p:nvPr>
            <p:ph sz="half" idx="2"/>
          </p:nvPr>
        </p:nvSpPr>
        <p:spPr>
          <a:xfrm>
            <a:off x="539552" y="1600201"/>
            <a:ext cx="8280920" cy="1108720"/>
          </a:xfrm>
        </p:spPr>
        <p:txBody>
          <a:bodyPr/>
          <a:lstStyle/>
          <a:p>
            <a:pPr>
              <a:buNone/>
            </a:pPr>
            <a:r>
              <a:rPr lang="hr-HR" sz="4000" dirty="0"/>
              <a:t>ŠPILJA VINDIJA </a:t>
            </a:r>
            <a:r>
              <a:rPr lang="hr-HR" dirty="0"/>
              <a:t>– nalazište neandertalaca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/>
              <a:t>PARK ŠUMA I DVORAC TRAKOŠĆAN</a:t>
            </a:r>
          </a:p>
        </p:txBody>
      </p:sp>
      <p:pic>
        <p:nvPicPr>
          <p:cNvPr id="5" name="Rezervirano mjesto sadržaja 4" descr="http://www.relaxino.com/sites/default/files/images/Trakoscan/dvorac_trakoscan_jezero_1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8709" y="1600200"/>
            <a:ext cx="602658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hr-HR" sz="2800" dirty="0"/>
            </a:br>
            <a:br>
              <a:rPr lang="hr-HR" sz="3100" dirty="0"/>
            </a:br>
            <a:r>
              <a:rPr lang="hr-HR" dirty="0"/>
              <a:t>ARBORETUM OPEKA </a:t>
            </a:r>
            <a:r>
              <a:rPr lang="hr-HR" sz="3100" dirty="0"/>
              <a:t>– nalazi se oko istoimenog dvorca u općini Vinica</a:t>
            </a:r>
          </a:p>
        </p:txBody>
      </p:sp>
      <p:pic>
        <p:nvPicPr>
          <p:cNvPr id="5" name="Rezervirano mjesto sadržaja 4" descr="http://vijestigorila.jutarnji.hr/var/mojportal/storage/images/extranet/vijesti/regionalni_tjednik_i_radio_aktiv/spasiti_arboretum_od_propadanja__1/50915-1-cro-HR/spasiti_arboretum_od_propadanja_news_pic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844824"/>
            <a:ext cx="5760640" cy="432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/>
              <a:t>BELA </a:t>
            </a:r>
            <a:r>
              <a:rPr lang="hr-HR" sz="2800" dirty="0"/>
              <a:t>– uzgajalište pastrva</a:t>
            </a:r>
          </a:p>
        </p:txBody>
      </p:sp>
      <p:pic>
        <p:nvPicPr>
          <p:cNvPr id="4" name="Rezervirano mjesto sadržaja 3" descr="http://mw2.google.com/mw-panoramio/photos/medium/34984288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556792"/>
            <a:ext cx="533357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229600" cy="1143000"/>
          </a:xfrm>
        </p:spPr>
        <p:txBody>
          <a:bodyPr>
            <a:noAutofit/>
          </a:bodyPr>
          <a:lstStyle/>
          <a:p>
            <a:r>
              <a:rPr lang="hr-HR" sz="2800"/>
              <a:t>POSEBNOSTI </a:t>
            </a:r>
            <a:r>
              <a:rPr lang="hr-HR" sz="2800" dirty="0"/>
              <a:t>ŽUPANIJE ČINE ČISTI I LIJEPI KRAJOLIK, PITOMI BREŽULJCI I GORJA BOGATI PITKOM VODOM</a:t>
            </a:r>
          </a:p>
        </p:txBody>
      </p:sp>
      <p:pic>
        <p:nvPicPr>
          <p:cNvPr id="6" name="Rezervirano mjesto sadržaja 5" descr="http://www.magicus.info/gn/slike/gn_slike_3/r1/g2010/m03/x11504229036407229530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Rezervirano mjesto sadržaja 6" descr="http://1.bp.blogspot.com/_xBut3bKZ4mM/TU_2Xd4JJKI/AAAAAAAAB2k/v-S_DI5Edjs/s320/DSC04668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628800"/>
            <a:ext cx="352839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/>
              <a:t>TE POVIJESNO NASLJEĐE DVORACA I UTVRDA</a:t>
            </a:r>
          </a:p>
        </p:txBody>
      </p:sp>
      <p:pic>
        <p:nvPicPr>
          <p:cNvPr id="5" name="Rezervirano mjesto sadržaja 4" descr="http://upload.wikimedia.org/wikipedia/commons/thumb/3/34/Dvorac_Bela.JPG/1024px-Dvorac_Bela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 l="22857" t="29032" r="17143" b="25807"/>
          <a:stretch>
            <a:fillRect/>
          </a:stretch>
        </p:blipFill>
        <p:spPr bwMode="auto">
          <a:xfrm>
            <a:off x="683568" y="1124744"/>
            <a:ext cx="338437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 descr="http://www.jutarnji.hr/multimedia/archive/00389/klenovnik_389756S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73016"/>
            <a:ext cx="4382770" cy="247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Rezervirano mjesto sadržaja 6" descr="http://upload.wikimedia.org/wikipedia/commons/thumb/6/67/Dvorac_Marusevec1.JPG/1024px-Dvorac_Marusevec1.JPG"/>
          <p:cNvPicPr>
            <a:picLocks noGrp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67856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lika 7" descr="http://upload.wikimedia.org/wikipedia/commons/thumb/f/ff/Dvorac_Opeka_%2871%29.JPG/300px-Dvorac_Opeka_%2871%2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149080"/>
            <a:ext cx="338437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100" dirty="0"/>
              <a:t>SMJESTILA SE NA SJEVEROZAPADU REPUBLIKE HRVATSKE</a:t>
            </a:r>
          </a:p>
        </p:txBody>
      </p:sp>
      <p:sp>
        <p:nvSpPr>
          <p:cNvPr id="1026" name="AutoShape 2" descr="data:image/jpeg;base64,/9j/4AAQSkZJRgABAQAAAQABAAD/2wCEAAkGBxISEhUUERQUFhUVGRcYGBgXFhYaGhgdGhgbGBsfFRcYHCghGh8lHhgcIzEhJSkrLi4uGB8zODMtNyouLi0BCgoKDg0OGxAQGy8lICYvNCwyNSw0NCwuNDQvLCwsLC8vLCw1LCwsLywsLDQsLCwsLCwsLC8sLCwsLCwsLCwsNP/AABEIAOEA4QMBEQACEQEDEQH/xAAbAAEAAgMBAQAAAAAAAAAAAAAABQYDBAcCAf/EAEgQAAIBAgQDBAcFBAcFCQAAAAECEQADBBIhMQUGQRMiUWEHFjJxgZGSFFNUodFCUpOxIzRicqLB8DNDc7LhFRckgoPC0tPx/8QAGgEBAAIDAQAAAAAAAAAAAAAAAAMEAQIFBv/EADoRAAIBAgMECAYCAgIBBQEAAAABAgMRBCExBRJBURMUIlJhcZHwFTKBocHRseEj8TM0QkNicrLCBv/aAAwDAQACEQMRAD8A7jQCgFAKAUAoBQCgFAKAUAoBQGO5fVSAzKC2igkAk+U71i6Rsoyd2loZKyaigFAKAUAoBQCgFAKAUAoBQCgFAKAUAoBQCgFAKAUAoBQCgFAa13H2lYI1y2GJgKXUEkiQACZmNYrG8tLkipVJLeUXbyOO+kCzdXG3BeZnHtWy3RG1AUbAAyP/ACydaoVk993PV7NlB4eLgrc7c/eZm4Hz1isMmQxeQbC4WzDyD+HvBj8qzCtKKtqaYjZlGtLe+V+H6Or8I4tZxNsXLLhhpInVTEw46GrsZqSujzNehUoy3Zq3vgb1bEIoBQCgFAKAUAoBQCgFAKAUAoBQCgFAKAUAoBQCgFAKAp/GvSBh7QPYKb5BKkg5UB83I1nWCAQYOtQTxEVpmdXD7Jqzf+R7v3fp+zmPHeLXMXeN67lzEBQFEAKJgeJ3OpqnObk7s9Fh6EaENyGhrJf0hhmG4BJ08cp6T/kPCsXJHHlkM1v91/4i/wD10yFpc16f2SPCuJfZXS9aFwPJkdosOgOoYdnqCZHvWdxW0ZbruiCtR6eLpztby0fqdq4XxO1iLYuWWDKfA6g+DDoR4V0IyUldHkK1GdGW7NWZuVsRCgFAKAUAoBQCgFAKAUAoBQCgFAKAUAoBQCgFAKA5PztzjeuXL2GtwllWKEgEO2UlWBM6KSDoBsN9SKpVazbcVoen2fs+nCMass5NX8FfT6lNtXCplTB2/wChHUeVVzqtJ6nv7Uw2Cg+IRAR7oH571m5jcRlv2lzv0VYmAN9AQo0AkyfID4UsaqTsvE8faMulvQdSYJb39APIeOpNL8jO7f5vfv3Y8Kr3GgSzH5mB+g/KmpltRXgZMBj7ths9l2RvFTv7xsw8jIopNZoxUpQqLdmrrxOu8i8yHGWiLhXtrZhgNMwPssB57HzHSRV6jU31nqeW2jg+rzvH5X7sWepjnCgFAKAUAoBQCgFAKAUAoBQCgFAKAUAoBQCgFAc19JPL2HtxiVYo1x4ZQMwZiCcwEjKdDPj796lenFdo9BsrF1Z/4mrpL08CiCwG0tlmP7pWGMblQCZ8Y3A8QCarHa3rfMZcJbVTLZXZRmCAmDlhjmddIygnQ9OlZSRrJt5LL3y8zy2LU5pSS7Bmljv3pyxqD3juTWLmdzTPT370PBsAn+jYt/ZIhvgJOb4a+VLcjKk18ysZMW7oezBKgBCV272UMSw6mT+Q8BWXlkYgoy7Wup5uWw8ukA94ssrpAzEqJBIidI0y7msahPdyZIcvcUGCvpdKszAEMoIHdboZBk7NGmoAPWt4S3JXIMVQ6zTcL2XDzXux021z5gCFJulc3Qo8r5NAIHzq2q8OZ517LxKb7OnivsWDB4pLqLctMGRtQwMg1KmmropTpypycZKzRmrJoKAUAoDQ/wC2sNluP21vLZJFwhgchGnejatd+Nm76E/Vq29GO67vTxN5WkAjY61sQtWdj7QwKAUAoBQCgFAKAUAoBQHm5cCgliABqSTAHvJoZSbdkUvjvpEsWhGGAvPmIM50UCDqGK97WNvnVeeIS+XM62H2RUnnV7K+j/ORS+ZubHxtq0ly2qtbJZmUmGMR3VPsj4mq9Sq5pJnXwmAjhpylF3TIW/KqAohWA7375gFhm8A2kDwE61Gy5HN56nrCWsrKzFVEgwTqV66eYneJnSsoxN3TSNStSQzJZEAswAOsaliJjQbbiNSNjWbGrlwR5vXMxmI0AA30UBRr7hQylZHhTBkbisA2A3ak5oDmTm0AY7w3ST0PjvMyM6mtt3TQwXEKkgiCNwawbJpq6LHynzdcwIdMnaI5BylyuU9Suh3EfKpadVwKGNwEcS072aOgYPn3Bva7RmZCJlCsvpGoCzK67/yg1aVeDVziT2ViIz3Ur+PD78T2/PeAChu2mTEBHkf3lyyBWenhzNVsvFNtbv3RvWeaME2XLibMtsC4B+IOo+NZVWHMhlgcQr3g8vAr/OPPCWRdsWMxvAZc4AyoSBMGZLAHoInfao6tZK8VqXsDsyVTdq1LbvLi/wCjlSGOkjSRJGYAgwY6aVSPSvM7ry1xi3iLYyG3KBZVHZwgM5AWKr3oGojQ10ac1JHjcXh5UZ53z5q1+eWeRL1IVBQCgFAKAUAoBQEDa5qsHGPhCYZYAYnus+5QeYEe8yNxrEqq390uywFRYdV+H45+/AnqlKQoCE5uwWGuWM2LZltW2DmGYAwfZZR7U7RE66Qajqxi12i5galaFS1FXk8vfL3c5BxM2rt24bExJZARBYGDlK/vLJ1EyFnfU0ZWbdj1VLfhCKnrx/fk/wCWaTWGXUqCAROoI9zQdPcYNa2JVJPJGw14Oc7MNA3daCZKnLGkOJjfYAA6ROTRR3Vur7e8jXW2zyxIkndjGY7wD4/lt4icam7ajkffsrbaZv3P2vl4/wBmc3lSxjfX0+3vx0PdqCn9JoBohABac0kASJEFjrsY8YLzDvfs/UxXLMCVIZdpGhHvB1Hv286WMqXBmKsGwoDbF0sjlsuygHKoOaR+0BJOUNWeBHZJpL37ZqVgkPSOVMqSCOo0NDDSeTMuM9qdpCsR4EqCfzM/Gss1hoYKwbgCgFAdU9E2EK4e5cO1x4HuQRPzJ+VXcMuy2eb21UTqxhyX8l5qwcYUAoCE5i5lt4Jrfaq5W4H7ywYKxAjzn8qjnUULXLmFwU8SpbjV1bXxNH/vA4f963u7K7/8a16xAm+E4rkvVEVxj0lWgpGFRmc7NcGVB5xMt7tPfWksSrdks0NjTcr1XZeGv6/k18N6S2CKbuHDEyCUcgSDtlYGNIO+uvhWqxLtmiSexYuT3Z281+cv4MHEvSa7KVsWQjEHvs2bL5hQIPxPwpLEvgjelsWKd6kr+Cy+5Q+2bNnzHPmzZp1zTMz4zrNVr8Ttbqtu2y0Ok8B9Iydk32sRdQd0qDF34Ad1p36dfIWoYhW7R5/EbHlvrodHz4ftfcz8uekS1d7uLAsv0YSbbe8/sfHTz6VmGIT+bI0xWyJwzo9pcuP9/wA+BP8ANGIwpstYxN5LQvKQCWAOkGRPhp8x41LUcbWk9Slg4VlUVSlFvdOH3AAxCtmAJhoIkA6GDqJ3jpXPPYK7WYtPlM/AjoR1B/14Ggaubl6zbKrDIpIDftxl1mSZkhhGkddKzZEalK5r32EKoMlZ1AIEEyN4JOp1gdB0rBvG92zBWDY93LhYyxJPiayYSS0PVi4AdfZIho8D4eYIBHmBRGJK6yM7WECyCzxuVIHUjUMuZYEawQSY8ysa70m7aefuzMWa1+7c+tf55NPlTIz2ua9/U9jFZVK28wkgnMQ0QCBHdGuszuIEUvyMbl3eR5a4je0GU9SuUg+eTSD8fhQylJae/r/Rks4ZSZzq8bJ3gzeA7wA98EnwmspGJSfKxqu5JJOpJk++tTdK2h5oZFAZLFosdNgCSdYAAnWPdWTWUrFr5Iw1y+5spjLtpAM6hHCnMGBgoSffpIPXwqaknJ2vY52PnClHpHTUnpmvDn7Z11RprrV48qz7QCgKX6UuHPdwyOgkWWLPqBC5SCdd9Y0qviItxudfY9WMKrjJ6qy8zk1Uj0woDPZ9i5O0KPjmkD3QD8qyjSWqNx+X8WFDHDXobURbY/MASPjW3Ry5ESxdBu2+vUjriFSQwII0IIIIPgQdRWhOmmro80MmdcMSAREnUL1I2kdN5030nas2Nd9XGLbUCZCqo3nWJbXr3ifkKMQ0MFYNj3aIzDN7MifdOv5Vkw72yPeLnOQQBl7sCYGXu6SSelHqYh8qMNYNhQCgFAZUJQgkbg7g6qwKmPI6iRWdDV2krGZ+zVVIUnNM5jqADHdy6byJM+zsKZGq3m2jHKtplCHoZaD5MWJj36Dx8QM5rxMdy0ymGBBGuo6ePu86GyaeaPtm0zHuiY1Pl0knpvWA5Jam1fD9me0BzZlgsoEiDs8S595Og8q2emZHG292ff6NGtSUzWbGYEkqqggSTG/hoZrNjVys7HrFYksSATkkhVEgR07vwFGzEYpLPU3OXuO3cHcNy0FMiGDCQRM7jUfD862hNwd0Q4nCwxEN2f2OtcH5twt+0jtct23c5TbZ1DBtoAOrTOhA1ke6rsasZK55mvs+tTm4qLaWd0srfgn6lKIoCK5o4c+Jwt2zbbKzgQTsYYNB8AYiek1pUi5RaRZwdaNGtGcldL39tThBEaHce7+YrmntD5QFi5K4UuIu3BcYqltBcYgSTkdTA94B8alpR3nmUcfXdGCcVdt29Uzr3C+KWsRZW9aM22mCRHskgyDtqDV6MlJXR5atQnRqOnLUouOwNviyXrloImJsXGTunu3kBIQk+YBhvKNqrOKqptao7NOrLASjGd3CSv5Pj6cV+Tnl60yMVdSrKYKkQQfAiqzVjuxkpK6d0ZMQJW2fFSvxVj/7StGax1aMFYNxQHu1aLsFUSzEKB4kmAPmaGHJRTb0R1ex6OcL7V1rrsQM0MFXNGpUKoOp11Jq6sPHieZltitpBJL7/r7HNOOcNbDX7llgwyMcpaJZZ7rSBBkeHWaqTjuux6HD1lWpqa4/zxRoqCSAASToANyTsAOprUmOl8M9Gts2B273BeYAnKVyp/Zggz5memkVbjhlbPU89V2zNVP8aW748fH9fcwXvRcdMuJ6iZtxpOuUhjrHlWHhvE3jttcYfcm+YORLGIyMjNba3bW2oEFCqzAYb9YkEVJOgpaFTDbUqUrqSum7+OfvkU69yDjWvskJlgkXMwyQBAWAJB2EZY0qDoJ3sdVbVw6p713flx8+X3IbiHLeLsIXu2WVFbKWlSJO2xmPPbUVHKnKObRbp4yhVkowldmlh7rqNc5t6gjXL3gR7p1n3itUTSSb4XPN1wYVFIEjTcsdh/np4sfcBlJrNs2MVg8ThoFxLlrOMwDCA3TUbSPA6iR41lqUdSOFSlWu4tOx7v4bEW0R+xKJdGZSEJVwdvazdNQNPECstNK9jWM6UpOO9drx0/gx28RCP3VA0kAGSTIE5ico3mI1yjTpi5u43azNEGtSUUBeeVOQzfQviDFt0VrTW2GaW7066CBoQRufKrFOhvK7OPjNqdFJRp6p539/wy34HlFbOIS9bvXVVRBtZiUY5SpmTtMNHiKnjR3ZXTOVV2g6lJ05RV3x46+0WWpjnnx1BBB2OhoZTs7o4bzXwFsHfZIPZtJtNrBXwnxXY/A9a51SG47HscHiliKalx4+f9/1wIrDWGuOqIJZ2CqPEkwK0Su7FmclGLk9FmdT9GXAzZsteuKQ94xlIgqikgSD1Jk+6KuYeFldnm9rYlVKipx0j/LI7hmELJjeFdoLTBy1okSGtsQ2WJGmWJ8nO8GtIrJ0yxWqJSpY211az89L+unkVe9YxnCrykMq3GUmFOZSsxDggSJE+PuNRNSpM6MZUMdTatdJ+XoWbn1MPiMNax1oAkkKfOZ0ueakEflUtbdlFTRztnOrSrSw0/P/AF5ooZxrwAIAE6AAKZ/eX2T8qrXO30cdffrqfO1z6XCfJjrHkfFf5dPAha2hhdCCQdx/r4++sGyd80SHLTquLw5eSou29tTOYZdOveit4W3lcgxSk6E1HWz/AIz+x3uukeKITmjly1jLbBlUXQIt3I1U7iSNSs7jz8ajqU1NeJcweMnh5pp9nivfEq3JHJ16ximuYm2sW1PZsGDAsSO8o30E7gb1DRpNSvJHS2htCnVoqNJ66+R0SrRwRQCgFAKAxYrDJcRkuKGRhBUiQRWGk1Zm0JyhJSi7NEfguW8HZIa3h7QZdQ2UFgfEM0kH41qqcFoiepjK9RWlN2+3obuNwNq8uW9bS4oMw6hhPjBFbOKepFTqzpu8G0/DIy2rSqoVQFVQAAAAAAIAAGwA6VlKxpKTk227tkd6v4btziOyXtSCCdYaYkss5SdNyK06ON96xY65W6Pot7L3x1Kv6ReVu0QYiwqg2lOdQAMyjWRHVddOoPkAYa9K63kdHZeO3ZdFUeryfj/Zy6qZ6M7L6Nb+bAWwTJRri/4ywHwDCr9B9g8ptaNsS3zs/sWipjmigFAVj0i8N7bBOR7Vn+lHuWc3+En5Coa8bw8jo7LrdHiEuEsv19yn+jDg5fEm86sFtLKSpAZnlQQToQAG+JFQYeF5XOrtfEKNHo4vNvP6e0dXq6eZOO8uZ7vFbYuuzMly4JY6/wBGHgSdTqPlVCF3UVz1eK3YYKW4rXS+9jqfGWsJbN3EKpWz35KZipBGqiCZ91XZbqV2ebodLKW5Teby1tcrPpNxAbAI1uGR7lsz/ZKswI9+nzqHEO8MjobJg44lqWTSf8o5PVI9MKA2MPiACA6hlHSBI1nQ7/CY1PvrKZpKN9MmS/KPEgmNsFgmQvl9hNM4KjULpBI18q3pytNFXG0d7DzSve3N8Mzt1dE8eKAUAoDXxuOt2VzXXVFJiWMCfD8q0nUhTV5OxvCnKbtFXZo+suD/ABFr6xUXW6PeRL1Sv3H6D1lwf4i19Yp1uj3kOqV+4/QesuD/ABFr6xTrdHvIdUr9x+g9ZcH+ItfWKdbo95DqlfuP0HrLg/xFr6xTrdHvIdUr9x+g9ZcH+ItfWKdbo95DqlfuP0HrLg/xFr6xTrdHvIdUr9x+g9ZcH+ItfWKdbo95DqlfuP0B5kwX4iz9Yp1qj3kZ6pX7j9CqXuBcEYyLqp5LfMfDMTHuqBzw3e+5044zaCWcb+cf1YneC4/h2FtC1Zv2goJOtwEkkyST18PcBUsMRQirKSKWIp4qvPfnB38iVwfGcPdbJavW3aJhWBMCpIV6c3aMrsrToVYK8otLxN+piEUAoDHh7C21CIoVVEADQAeAFYSSyRtOcptyk7syVk1OY8XtWLfEbOLtkmyb7W7xAI7O8hKtMxoSc3nlY9RVOVlUUlpf7no6DqzwkqEvm3brxi9P16F/47wtcVYeyzMoYbqSCD0kdR4g71anHeVjh4eu6FRTSvYo/Ekvf9i3FvdmwtPaS09tlZXtq9tVaQT4sNYPd1qtK/Q5nYpOn8QThdXTbTys7N2/Jzmqp3hQCgFAdJ5G53Z2t4bE6k91Ls6kxoLk7k7Buuk+NW6Na/Zkef2hsxRTq0vNr9fo6JVo4QoBQFL9LH9SX/ip/Jq520v+OPn+GdbY3/Z+jOQ1yD1YrAFZuBS4Pa2WMGDB2PTTfXapYUKkrbqeehFOvTjdOSyV3zS8j2mFZhmABHTUa/3fGrHw/EtSe78uv9c/oU6m18HTnCnOok56f3y5Z2PCWi2ijN/d70e+Kjng68GlKLuyeONw8ouSmrLJu9l9zxVYtClwKAUuC4+iv+u/+m/8xVzA/wDMjkba/wCuvNfk7DXcPKigFAKAUBSeKYBsPi3u3UtXMFiWti6rAEW30RXZGke1EsP3tdgaryjuyu9GdijVVagoQbVSKdvFatXXhw/ZdqsHHKbx3CJgma6QpweIaMTZYEgM3+8tgA6k7geR8xXmlDPg9TrYapLEpQ/9SK7L8Fwf4KPzfy19lZblk58Nd1tvMxIkKW66ag9R7ta9Snu5rQ7GCxnTpxnlNar8/vkVyoi+KAUBktB5zJmlIaQD3Y1BnpBFZMO2j4ndOXONW8XZV0YFgF7QD9hioJB+ddGnNSVzxmKw0qFRxay4eKJWtysKAqXpMwly7hFS0jOxuqcqgk6K06CqG0ISnCKir5/hnT2TUjCvvTdlZ6nMPVnG/hr/APDb9K5vVa3dZ6XrmH769UPVnG/hr/8ADb9KdVrd1jrmH769UPVnG/hr/wDDb9KdVrd1jrmH769UPVnG/hr/APDb9KdVrd1jrmH769USD8OujDm3et3LbmQgZQoJECZjMemg66+/u4adNULVVaVt3i1a90935b3eb1Z5HF4GtLafWMM96N1J9pK2W7JOWb0WSSyv4Gph+F37S9m9u6rv7IK+IjTOQx102rTfoqcW4t2fJK/LJNaPPm9HkS4zZtfFz6SFSKVkvmlK1m75tPVO3LjqSWEwTJcP9Atq6wP9HkuAuDMFJ9k6sAMjDaI1rSjvQpdHKo5K6dpJp5WaV456ri8+NzSvs1VXeorrTehJNK6s7qXh524EVc5cxpJP2W/qSf8AZt1+FcyrQrTm5burueopYjD06cYdInZJZvPJWPPqzjfw1/8Aht+lR9Vrd1knXMP316oerON/DX/4bfpTqtbusdcw/fXqh6s438Nf/ht+lOq1u6x1zD99eqLR6OOEYizjM16zctqUcAspAJ0MSesA/KrOEozhVTkrHL2tiKVShaEk3fgzqldg82KAUAoBQGPEWEuKUuKrKwgqwBBHgQd6w0nkzaMpQalF2aMd3EFXVBbchgxzDLlXLEBpMyemnTpRvOxsoJxcm1+faILF4S5xBUzALhXU57dxGW+lxSQCpDQIMbyO71DaRNOp5fcuwqRwjds5p5NPste/asVG2uIwGfCYy09/BvIBUE5QTAa2R7JkjuyIOoPUwdqHZkro6j6LFWrUZKNRc/4fPz5a+EFx7l1sI03MxstHZOBBfNqAQRowUEkGNuk6Rzp7uuhcw2LVddn5lquX9ciIaxuVYMBrpoQPNTr8pHnWli1vcxhLYZ1DGATrqB+Z0ohNtRbQuXmkD2cp0AkZT/OfM60CivMuvox4wRfe3dvAC4BlVv2mB0ytsNJ06yI2qxh52dmzkbXw96anGOnLl5e7HUquHmxQGvifbtf3j/yNUc/mj5/hm0dH74mxUhqKAUAoCqc5cFsYh7T3r3ZtZVjbGZBnMgkEMJOqrt41XrU4zacnodTAYmpShKMI3Unnrl6eZW+0bGj7Xi1NjEYbWzZjL2pUC4vcuDO0v3e7/OoP+TtzVmtEdFKOGfQ0e1Cer1tfJ5rLTPM3eD4ZcZftYzFsbGJRlRbOiZlU905Lgz6521B6VtCPSNVJ5PkQ15vD0nh6S3oNN31+6y4HQqunAFAKAUBr4n27X94/8jVHP5o+f4ZtHR++JsVIaigFAKAUAoBQCgIvjGJXDJdxLdowVVBQNpAbdVOgPe1PUAeFaSe7eRZoQdaUaKss9fp/Rzq3z+9x2GLspcsOoVrYG0ftLm6+RPQQRVXp232lkd57KjGKdKTUlo/wz5x/l7DJhhjcBdLIGAZWIOUNCwAwmZYAq06GsTpxUd+LM4bF1pVur4iNn4eGfl5NFT7ZTvbX4Fx/mR+VQnTs+DMdxyxLHUmSdKGUklY3OCrF+07FQiXbJYsyrADhj7RE6KTp4VmOqZFXzpyitWnb0O/A10zxAoCP4tjbdns3uuqIHILMYGqNGtYVOU5xjFXd/wAMzvKMW5O3+0a3rXgfxVj61q11Ov3GQdYpd5eo9a8D+KsfWtOp1+4x1il3l6j1rwP4qx9a06nX7jHWKXeXqPWvA/irH1rTqdfuMdYpd5epAcxW8Bj3tv8AalzWFZlCPb1OZT3swPUKBHjVTFYOatKomkdXZu0HBSp0rSvrxdtL5eZEdq2NH2vGKbGJw2tizBTtSsXF7lwZ2l+73f51Sf8Ak7c8mtEdZRWGfQ0e1CXzPW18tVkss8zPgjaxF23j8c/2e/aZVFswi5VJIZluDPrmYTMGKloUZYialZ73JFfF1o4Oi6EGnTa+Z83wusuCLf614H8VY+ta6fU6/cZ5zrFLvL1HrXgfxVj61p1Ov3GOsUu8vUeteB/FWPrWnU6/cY6xS7y9R614H8VY+tadTr9xjrFLvL1PVjjWGv3La2b1u4wJYhWBIGRhOnSSPnUFehUpuLnFrP8ADJadWE7qLTy/KJetTIoBQCgFAKAUBUeccVxGw3bYXK9kL30KAlSCZJiGKxGx01qCq6kc46HUwFPCVVuVcpXyd/aua3EeJIFs49C9yxeHZYm0CzJlYEZsmwZW7pEa5o666yksprR6ktKjJuWFlZSjnF6Pyvyaz8Cmc48rtg3zJLWGPcbcqd8j+fgeo85qCrT3HlodXA41YiNpfMtf2iug/nURfCjXXShg2blw2zlT4tA74I00M92Dt8fIZ0NEt5Xf+jHcvAiAoUEgmCxkgEDcnTU/qaXNlHO7Ze+R+dwgTD4rRRC27vgNgtzwA2DdBE+NWaNa3ZkcXaGzXJurS11a/X69OR0yrZ54pXpa/qI/4qfyarmz/wDtQ+v/ANWVcd/15/T+Ucbr1R5oUAoBQGSxfZGDIYI/1qDvWlSnCpFwmrpklGtOjNTpuzRPY/my5fu2b15A1yxGUqcoOVgwzCD1HQiuJW2BTqTUlNq31PQYX/8Ao6lClKn0ae94tcLGhx7jt7GXO0vETsAogACY8zud/GurhsJTw67OvF8TjYnG1a9lJ9laLh/sjKslQUAoBQF09E39dP8Aw3/mK422v+OH/wAv/wAyOtsn55+X5R2WuEdkUAoBQCgFAKAUBVeOYRsEwxWDtHLmnE2k0DpGrhJjOsbjUzrpUE04dqP1Onh6ixK6GtLO3Zb4Plfk/H6EfxDD2heGJRGvYPHIEvhAWyt3QlzKO8No01Bk7wK1klfeWaepPSnPo+hk92pTd43yyzuuX78ij8y8tXsG7ZlZrIIC3Y0IO2YjY9Omu1V503B+B2MJjKeIirPtcUR2HwraMynIAWJiRA1jcbxG43rRInlNaLUw33lidYnSYGmw0Gg0jQaUN0rIx1gyZ7FlSGZmgLGkGTIaANCBqIk6ais2NJSaaSLvynz6LQWziQ3ZjRbklmUeD6d4eYEjwNWKde2TORjdldI3Upa8tE/LkWD0h4V8VgkGHBuZnRhkBYFcrGdOmu/nXTwdWNOvCpLRX/hnl8XRnKnKno/HwaOZep+N+4ufS36V3viuH5v0OL8Mr+HqPU/G/cXPpb9KfFcPzfoPhlfw9R6n437i59LfpT4rh+b9B8Mr+HqPU/G/cXPpb9KfFcPzfoPhlfw9R6n437i59LfpT4rh+b9B8Mr+HqPU/G/cXPpb9KfFcPzfoPhlfw9R6n437i59LfpT4rh+b9B8Mr+HqPU/G/cXPpb9KfFcPzfoPhlfw9R6n437i59LfpT4rh+b9B8Mr+HqPU/G/cXPpb9KfFcPzfoPhlfw9R6n437i59LfpT4rh+b9B8Mr+HqWr0ccBxOHxee9adVKMJKsBOnUjyrnbSxdOvCKhwd/s1+S/gcLOhKTnbNflHUq5Z0BQCgFAKAUAoBQCgK3hOC38LiC2GdThrr5rll5HZk7tZI031yn9IhUJRl2dDoTxNKvStVXbSya4+D/AGTWNOa3cCKlxoYZC0KTHssRMfLSpHmsinT7M1vNpc/yc15n9H95Hz4TNdRzqpYZ0k9WYjMvmdRpM6mqlSg0+yehwm1aco2q9lr0f6ftcin8RwT2Lr2rkZkMGDI8dD8agkrOzOpSqRqQU46M1qwSGfDEAFzrBAjoc0nveXd//N6yjSd3kYKwbnRfRjzGB/4S63ibJPnqU/zHxHhVrD1P/FnB2vg7/wCeC8/3+zpFWzgCgFAKAUAoBQCgFAKAUAoBQCgFAKAUAoBQCgFAKA8hAJgATqYG58T50M3b1NPg+BeyhR71y8cxIa5GYA7Akbx4+fTatYxaVm7kterGpLejFR8Ec79LOQX7QFuHKFmeCMwmFHgYg+YkVVxNro72xd7opXeV8ly5+pTWcWxAILMATKqRETpmmddzGhWKr6HWScjBdxZb2nnyJ0HuGw+FYubKnbRHmhk+g+G4/L3UB1HkfnYXctjFMBc0CXDtc8A3g/8AP373KNa+Ujzm0Nm7l6lJZcVy/r+C91ZOKKAUAoBQCgFAKAUAoBQCgFAKAUAoBQCgFAKAUAoBQEbxrgWHxaquITNlJKkMykEiDBUj5baDwrScIz1LGHxVWg26btf6/wAmDh/CMPg7DgkG0pa4TcAOUQPLYAb+871iMIwRvVxFXE1E1rpkSGEu2bqBrRtuh2K5Sv5aVsrNZEE1UhK0rp+JUuZ+QbV8tcwxW1c6r/u2PmB7B8wPhrNQ1KClnE6mE2rOklGrmvv/AH7zKHxPlPG2AS9lio/aSHH+HUD3gVWlSnHVHapY/D1coyz8ciEBmoy3oW/gHPGMR7NpmW4mZUOYd8hjGr+Infy1mp4V5KyOXidmUJKU0rPXLT0OvVePLCgFAKAUAoBQCgFAKAUAoBQCgFAKAUAoBQCgFAKAUB5uWwwKsAQQQQRIIO4IO4oZTad0ROA5dsWHuPYBTtFCm2DFuRMMFA0bWJ/6zGqai20WamMqVYxjUzs734+RzKxwLi1l2ZFvhye863Ac8aSTm723WqihVi8j0c8VgakUm1bgmtPtkbfD8TxoXlAGIZhrluqRbI65mMLGvQz4a1lOtfiRVIbPdNt7qXhr+/sS/pE5aa4i4q2g7QKO3VNZ65hG+UyCeo91SV6d1vIqbLxkYydGTy/8b/x9f58znOGvFHR1glGVhOxKkET5aVVTs7nelHei4vjkd05d49axlvPbMMIzofaQ+B8R4HY10YVFNXR43FYWeHnuy04PmStblYUAoBQCgFAKAUAoBQCgFAKAUAoBQCgFAKAUAoBQHkuPEUM2IfmjhV/EIow+IawyknuyA+mgYqQR+fuqOpCUlk7FvB4inRk+kgpJ/b1Krb5Z4ulx7y4pDcIH7bEPAgAqyZR5aePiah6Kqne50njcDKKpum7eSy+t7mXB8Q46TBsWvMuFA/w3J+VFKtyNZ0tmpfM/p/oncJxfHZD22AfOPu7tnK3mMzgj3a1KpztnEpTw+G3uxVVvFP8ACNDjHJVnFWhcS2MNfYZiBEZjqRcCnKdT7S69ddq1lRUle1mTUNpVKE91y34+9L5/RlGxPDsTwx0unOlzvAEMpRuu43WI7pEyJ00qs4ypu52oVaOMi4LNff8A34o6DyfzimMHZ3AEvgez+y4G5Sf+Xcee9WqVZTyepwsds6WH7Uc4/wAef7LTUxzRQCgFAKAUAoBQCgFAKAUAoBQCgFAKAUAoBQCgKhf9H+HbEfaO0u5u0F0qShBObPGqyBPntUDw8d651Y7Wqql0VlpbjysW+pzlEdx/jNrCWTduzEwoG7Mdgs9dD8jWk5qCuyxhsNPEVNyH+iCw/pGwDCWa4h/da2xPzTMPzqNYiBclsfEp5JP6/uxo8R5xsYuzcSziWwl0EZWud3OB/aUmAfmNNOlayrKSsnZk9LZ1XD1FKcN+PG2dvW36MmEwnEntLdw/EbV8/u9mnZmNxnCkz8AfMVlKo1dSuazqYOM3CpRcfq7+n+zDi+OriScBxKwbFx4yuGBXNPcZfCSCBqQdQTqa1c97sTVjeGFdFdZwst5Lh4cV7s+KIrgvIl+1iUfEXEt27bhgyvq+UggL4A9Z13061rGhJSuyxX2pSnScaabbWltL8zp/bLIGZZOoEiT7h1q3c87uu17GSsmooBQCgFAKAUAoCv8AF+Yms4lMPbsG67pmEOF/ekaiNkJ3q1Sw6lTdSUrJeBRr4x06yoxhdtX1tz/Rm4NzJbv23dx2PZNlfOwgH+9sfCtauHlCSSzvpY2w+MhVg5Ps2dnf9m8vFbBQ3BetlAYLZ1yg+BM6b/nUfRT3t2zuTqvScd5SVud8hb4pYbPlu2z2Yl4dTlA6trpR0pq108wq9J3tJZa56H0cSsnLFxCXBKAMO+BqcvjtWOjnnloZ6WGVms9PHyI7gHM1nEopJS27EgWzcUsY8BodfdU1bDTpt8UuJWw2Np14p3Sb4XzNc8092+wtD+hu9l3ryIG1InM8AbbVnq2cVfVX0v8AwadfuptR+V2zaX3Zt2uYE7e/acBFsBCbjOIOYDxGm8b1o8O9yMlnfh5EscXHpJwllu2zb5m3e4vh0Cl71tQ4lSXUZh4jXUedaKjUbaUXkSyxFKKTlJK+mZt2bquoZCGU6gggg+4itGmnZksZKSvF3R7rBkUAoBQHi9aVwVdQyncEAg9dQaNXMxk4u6IrjNvA20BxS4dUJgdoqQTBOkjwB+VRyUEu1YtYeWJnL/E5N+FzascOw3ZhUtWjbIEAIpUjcRpBrZRjbQilWq7zcpO/nmbOGw6W1CW1VFGyqAAPcBpWUkskRznKb3pO78Slcz8W4bfvnDY1Lita0W5BA7wBMFTMbbiNKr1J03LdkdfCUMXTpKrQad+H+/8AZscR4M+IwuTC4pMSnhiMlweWW7bUMrDoTJrLg5RtF38zSliY0a+9Vp7j/wDbdfZu1n9Cm2uUOIYSMSltQ1oyArBmgTJyr7SkbgGSDtUHRTj2kdZ7Qwtf/FJ5P6L/AH9jovK/NdjGqApyXQO9bJ18yh/aHn8wKtU6qn5nBxmAqYd3ecef75E/UpRFAKAUAoBQCgKjx/lx8Tjrbss2OyKswYAgxciBM6Er5fnV+jiVToNJ9q/6OTisFKvioya7NrP7/wBEWOWsX9mFk20Bs3hcUg2x2w1Gu/eGkFxsY6RU3WaXSb99Vbjl78CssDX6Ho7LsyutM198/M8cZ4Y9vC4u7cR0Nw2hDXLbFouDUraRVU/E7n4qNVSqwine1+D5eLMYihKGHqzkmm7atPR+CSRsYLgF+4XfsrdlThTZUKwIuMV0YwNOkzroN61liIRSV2+1fyJKeEqzlKW6orc3cuL5nvhXBsZ2uENy0qLYW4hIuKTqrQSAesgaT1rFWtS3ZqLu3Z6G1DD4jfpOcbKKa18PfM0+H8r4oLYttYtoVui414OpYAfskDXpIgkbbVJUxVO8pKTeVrENHAV0oQcErSu3fPyNnHcuYlrWLUWxN3EdogzJqssZ3032NRwxFNTg29I2N6mBrOnVilnKV1mtD5xrlTEXr+IuLoCEa2JUi4yhRDAnyO461mjiqcIQi/G/gMRs+rVq1JrwtybVtf7N3ieAxd24jdiqg2crZTZDK+shrjBmyeS9D41HTqUoRa3uPjp5ZZ+ZYrU8ROalu/8AjbK17+bu7eRL8n4G5YwqW7q5XUvIkHdiRqCR1qDFTjOq5R0LOApTpUIwmrNX/kmqrlwUAoBQCgMGKwlu5HaIj5TIzKGgjqJGh86w0nqbwqTh8ra8jPWTQUBr4rBWroi7bRxtDqrafEVhxT1N4VZwzg2vLIhr/JmDJzW0aw/R7DtbI+CnL+VRujHVZeRcjtKuluye8uUlf+yXTArFvMWc2vZZjLTEEkiJJBNb7qyKjqyvK2V+C0Ktx3kRbr9tYuCzfnMSilUJkmYBlG8WB11Ma1DOhfNOzOnh9qOC6Oot6Pjm/wC14fcYXmi9hLi4fiYUEiVvpJVtY74gQR1IHUSANaKq4PdmJ4GnXi6uF+sXr9Pf1ZcLV1WAZSGUiQQQQR4gjerF7nJlFxdnqe6GBQCgFAKAqnG+ZThsdbt3GC2DbzN3STJzgRGu4FXqWG6Si5R+a5y8TjnQxMYSdo2u/ua/CucCftd27LWbLJ2eRQGKu7KvtEdMu/nW1TB23Ix1et/IjobSv0s5Zxi1a2tm7cSUPMtlltl7V0W7twW1Z0UKSQCrQWnKZ0MdDUPVppuzV0r5e9S112nKMW4u0nZXXp9DKOY7cXSlq8ws3Oy7lvNmbWQkHYRuYGo8a16vK6u1mr5s265C0nGLe67ZK+fh/djSxvN6izea3audpaKqyOo7uaYLZWPd08fDxqSGEbnFNqz4ohqbRiqc3GLvHg/Hy4GSzzWgtWDct3e0vKYQKoJyjvMMzAZT01kgisPCtykotWXv/ZtDHx6ODknvS4eWur05ZmHi3MjI+EYTbtXi3aC6mVgFy7ztudt62pYZNTWrWljStjnGdLhGV73Vnkb9rmJGs9stnEFS2VQLYLP5qoYwum7RUTw7U9xtX8ywsZF0+kUZW4ZZv+vOxn4Rxu3iGuKquj2iAyuACJ29kkdPGtatCVNJvNPkbUMTGq5RSaa1T9sk6hLIoBQCgFAKAUAoBQCgFAKAUBG8d4HZxdvJeWY1VhoyHxU/5bGNa0nBTVmWMNiqmHlvQf6ZVsHwjE8MuobVw3cI7qtxWGtrMYzwNAAdSwjzGkiFQlTeWh0p4ijjYNTVqiV1424f16PgXurJxRQCgFAKAhsRwLPjbeKziEQpkyzOjic06e14dKsKvai6VuNynPCb2JjXvorW9f2R13k8lcWO2A+1Orf7P2Mtw3I9rvbx0qVYy252fl8fCxXls26qre+dp6aWd+ZK8S4KL2FGHLQVVArgbFIggT5ePWoadbcqb6RbrYZVKPRN8s/LiR9/lUnCpYW6QVfO7FSRdJkkOobUGfHpUqxX+Rza4W8vIglgP8KpKWju/HndGKzyfC4le0UfaFUQloIqFde6obaen59ay8Zdxdvl8bmkdnWVRb3zLgrWMt/lu69mzbe7afsgVh7CsrCIXqGUgDcHWBWFiYqcpJNX5P2jaWCnKnCDknu5Zxuv2vozAOSVyYZGu5lsM5YFdHzEEgd7ujTz3rbrrvJpWuR/C47tOMpXUb/W/wDB9blJ+w7BcR3BczoChjLrKPDd4az01n4Y62t/fcc7W/tcjPw+SpdEp5XusuHJ55o3uAcv/Zrl186ntQvdW2EC5Z9kBiI12/M1HXxHSxUbaeNyfDYPoZynfW2isTtVi6KAUAoBQCgFAKAUAoBQCgFAKAUAoBQCgFAKAUAoBQCgFAKAUAoBQCgFAKAUAoBQCgFAKAUAoBQCgFAKAUAoBQCgF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028" name="Picture 4" descr="E:\Katica\varazdinska.g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484784"/>
            <a:ext cx="5147467" cy="5112568"/>
          </a:xfrm>
          <a:prstGeom prst="rect">
            <a:avLst/>
          </a:prstGeom>
          <a:noFill/>
        </p:spPr>
      </p:pic>
      <p:pic>
        <p:nvPicPr>
          <p:cNvPr id="1030" name="Picture 6" descr="E:\Katica\Varaždinska_županija_(grb)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258035"/>
            <a:ext cx="1638849" cy="1882933"/>
          </a:xfrm>
          <a:prstGeom prst="rect">
            <a:avLst/>
          </a:prstGeom>
          <a:noFill/>
        </p:spPr>
      </p:pic>
      <p:pic>
        <p:nvPicPr>
          <p:cNvPr id="1034" name="Picture 10" descr="E:\Katica\Zastava_varazdinske_zupanij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658308"/>
            <a:ext cx="3672408" cy="1836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/>
              <a:t>SJEDIŠTE ŽUPANIJE – GRAD VARAŽDIN</a:t>
            </a:r>
            <a:br>
              <a:rPr lang="hr-HR" sz="2800" dirty="0"/>
            </a:br>
            <a:r>
              <a:rPr lang="hr-HR" sz="2800" dirty="0"/>
              <a:t>UKUPNO: 6 GRADOVA, 22 OPĆINE, 301 NASELJE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7" y="1700808"/>
            <a:ext cx="6397067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GEOGRAFSKI POLOŽAJ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na karti Županije razlikujemo: smeđu, žutu, zelenu i plavu boju</a:t>
            </a:r>
          </a:p>
          <a:p>
            <a:r>
              <a:rPr lang="hr-HR" dirty="0"/>
              <a:t>te boje obilježavaju: </a:t>
            </a:r>
            <a:r>
              <a:rPr lang="hr-HR" dirty="0" err="1"/>
              <a:t>Maceljsko</a:t>
            </a:r>
            <a:r>
              <a:rPr lang="hr-HR" dirty="0"/>
              <a:t> gorje, Ivanščicu, Varaždinsko-topličko gorje, Kalničko gorje, Ravnu goru, rijeku Dravu, rijeku Bednju i njihove nizine</a:t>
            </a:r>
          </a:p>
          <a:p>
            <a:r>
              <a:rPr lang="hr-HR" dirty="0"/>
              <a:t>rijeka Bednja – najduža rijeka koja ima i izvor i ušće u Hrvatskoj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800" dirty="0"/>
              <a:t>GRANIČI S REPUBLIKOM SLOVENIJOM I ŽUPANIJAMA: MEĐIMURSKOM, KRAPINSKO-ZAGORSKOM, ZAGREBAČKOM, KOPRIVNIČKO-KRIŽEVAČKOM</a:t>
            </a:r>
          </a:p>
        </p:txBody>
      </p:sp>
      <p:pic>
        <p:nvPicPr>
          <p:cNvPr id="8194" name="Picture 2" descr="E:\Katica\241485a_0_LtRmB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71600" y="1484784"/>
            <a:ext cx="7128792" cy="4811934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1259632" y="191683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/>
              <a:t>REPUBLIKA SLOVENIJA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4427984" y="213285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b="1" dirty="0"/>
              <a:t>MEĐIMURSKA ŽUPANIJA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/>
              <a:t>GRAD VARAŽDIN – </a:t>
            </a:r>
            <a:r>
              <a:rPr lang="hr-HR" sz="2800" dirty="0"/>
              <a:t>SREDIŠTE ŽUPANIJE (kulturno, obrazovno, upravno, prometno, gospodarsko, zdravstveno)</a:t>
            </a:r>
            <a:br>
              <a:rPr lang="hr-HR" sz="2800" dirty="0"/>
            </a:br>
            <a:endParaRPr lang="hr-HR" dirty="0"/>
          </a:p>
        </p:txBody>
      </p:sp>
      <p:pic>
        <p:nvPicPr>
          <p:cNvPr id="8" name="Slika 7" descr="http://www.evarazdin.hr/cms/wp-content/uploads/2010/06/Bolnica_Varazdi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293096"/>
            <a:ext cx="28803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lika 8" descr="http://varazdinairport.com/content/images/kazalista/hnk_varazdi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84784"/>
            <a:ext cx="280831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lika 10" descr="http://i9.tinypic.com/2rwt9h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988840"/>
            <a:ext cx="269979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Slika 11" descr="http://www.evarazdin.hr/cms/wp-content/uploads/2010/09/FOI_Studenti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4653136"/>
            <a:ext cx="2880321" cy="188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Slika 12" descr="http://www.radio-varazdin.hr/cms/upload/slike/5047307328926296_v%C5%BEd%203%20(500%20x%20375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365104"/>
            <a:ext cx="277716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lika 9" descr="http://gumiimpex.hr/web/wp-content/uploads/2013/07/Solarna_elektrana_-_Natpis_-_PhotobyGodar_converte-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3140968"/>
            <a:ext cx="324036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GRAD BAROKA</a:t>
            </a:r>
          </a:p>
        </p:txBody>
      </p:sp>
      <p:pic>
        <p:nvPicPr>
          <p:cNvPr id="4" name="Rezervirano mjesto sadržaja 3" descr="http://upload.wikimedia.org/wikipedia/commons/a/a4/Varazdin_Castle_in_summer_2009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295232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4" descr="http://varazdinairport.com/content/images/kazalista/hnk_varazdi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76672"/>
            <a:ext cx="302433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 descr="http://www.najboljeuhrvatskoj.info/universalis/2953/slika/ser_308838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484784"/>
            <a:ext cx="273630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ka 6" descr="image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4221088"/>
            <a:ext cx="309634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lika 7" descr="http://photos.wikimapia.org/p/00/01/81/44/98_bi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3861048"/>
            <a:ext cx="295232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lika 8" descr="http://upload.wikimedia.org/wikipedia/commons/f/fb/Isusovacka_crkva_varazdin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3429000"/>
            <a:ext cx="2448272" cy="326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/>
              <a:t>LEPOGLAVA – </a:t>
            </a:r>
            <a:r>
              <a:rPr lang="hr-HR" sz="2800" dirty="0"/>
              <a:t>grad </a:t>
            </a:r>
            <a:r>
              <a:rPr lang="hr-HR" sz="2800" dirty="0" err="1"/>
              <a:t>ahata</a:t>
            </a:r>
            <a:r>
              <a:rPr lang="hr-HR" sz="2800" dirty="0"/>
              <a:t>, čipke</a:t>
            </a:r>
            <a:endParaRPr lang="hr-HR" sz="4000" dirty="0"/>
          </a:p>
        </p:txBody>
      </p:sp>
      <p:pic>
        <p:nvPicPr>
          <p:cNvPr id="4" name="Slika 3" descr="http://www.evarazdin.hr/cms/wp-content/uploads/2011/06/minerali-lepoglav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367240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4" descr="https://encrypted-tbn2.gstatic.com/images?q=tbn:ANd9GcRApEaafi_PkEwdLoK6uMil1C9SloqkE0plF9kFWZEPO6O_6W1J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196752"/>
            <a:ext cx="316835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ezervirano mjesto sadržaja 5" descr="http://www.putovnica.net/files/imagecache/velika/lepoglava-crkva-sv-marije-i-pavlinski-samostan-3.jpg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789040"/>
            <a:ext cx="2232248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000" dirty="0"/>
              <a:t>IVANEC </a:t>
            </a:r>
            <a:r>
              <a:rPr lang="hr-HR" sz="3100" dirty="0"/>
              <a:t>– ime dobio po srednjovjekovnom rimokatoličkom viteškom redu</a:t>
            </a:r>
            <a:endParaRPr lang="hr-HR" sz="4000" dirty="0"/>
          </a:p>
        </p:txBody>
      </p:sp>
      <p:pic>
        <p:nvPicPr>
          <p:cNvPr id="4" name="Rezervirano mjesto sadržaja 3" descr="http://croatia.hr/Images/t900x600-6524/Ivanec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1" y="1628801"/>
            <a:ext cx="43924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4" descr="http://www.evarazdin.hr/cms/wp-content/uploads/2011/09/arheoloski-lokalitet-ivane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365104"/>
            <a:ext cx="3960440" cy="2206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179</Words>
  <Application>Microsoft Office PowerPoint</Application>
  <PresentationFormat>On-screen Show (4:3)</PresentationFormat>
  <Paragraphs>25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tema</vt:lpstr>
      <vt:lpstr>VARAŽDINSKA ŽUPANIJA</vt:lpstr>
      <vt:lpstr>SMJESTILA SE NA SJEVEROZAPADU REPUBLIKE HRVATSKE</vt:lpstr>
      <vt:lpstr>SJEDIŠTE ŽUPANIJE – GRAD VARAŽDIN UKUPNO: 6 GRADOVA, 22 OPĆINE, 301 NASELJE</vt:lpstr>
      <vt:lpstr>GEOGRAFSKI POLOŽAJ</vt:lpstr>
      <vt:lpstr>GRANIČI S REPUBLIKOM SLOVENIJOM I ŽUPANIJAMA: MEĐIMURSKOM, KRAPINSKO-ZAGORSKOM, ZAGREBAČKOM, KOPRIVNIČKO-KRIŽEVAČKOM</vt:lpstr>
      <vt:lpstr>GRAD VARAŽDIN – SREDIŠTE ŽUPANIJE (kulturno, obrazovno, upravno, prometno, gospodarsko, zdravstveno) </vt:lpstr>
      <vt:lpstr>GRAD BAROKA</vt:lpstr>
      <vt:lpstr>LEPOGLAVA – grad ahata, čipke</vt:lpstr>
      <vt:lpstr>IVANEC – ime dobio po srednjovjekovnom rimokatoličkom viteškom redu</vt:lpstr>
      <vt:lpstr>NOVI MAROF – nalazi se u kotlini koju s jedne strane okružuje brdo Grebengrad, a s druge strane se nalaze rijeka Bednja i Kalnik</vt:lpstr>
      <vt:lpstr> VARAŽDINSKE TOPLICE – poznato je termalno lječilište, ali i arheološko nalazište  </vt:lpstr>
      <vt:lpstr> LUDBREG – centar svijeta i poznato Svetište Predragocjene Krvi Kristove </vt:lpstr>
      <vt:lpstr>ZANIMLJIVOSTI</vt:lpstr>
      <vt:lpstr>PARK ŠUMA I DVORAC TRAKOŠĆAN</vt:lpstr>
      <vt:lpstr>  ARBORETUM OPEKA – nalazi se oko istoimenog dvorca u općini Vinica</vt:lpstr>
      <vt:lpstr>BELA – uzgajalište pastrva</vt:lpstr>
      <vt:lpstr>POSEBNOSTI ŽUPANIJE ČINE ČISTI I LIJEPI KRAJOLIK, PITOMI BREŽULJCI I GORJA BOGATI PITKOM VODOM</vt:lpstr>
      <vt:lpstr>TE POVIJESNO NASLJEĐE DVORACA I UTVRDA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VARAŽDINSKA ŽUPANIJA</dc:title>
  <dc:creator>veseli</dc:creator>
  <cp:lastModifiedBy>Maja Jelić-Kolar</cp:lastModifiedBy>
  <cp:revision>46</cp:revision>
  <dcterms:created xsi:type="dcterms:W3CDTF">2014-07-17T09:00:30Z</dcterms:created>
  <dcterms:modified xsi:type="dcterms:W3CDTF">2016-12-02T14:23:45Z</dcterms:modified>
</cp:coreProperties>
</file>