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Open Sans 1" charset="1" panose="00000000000000000000"/>
      <p:regular r:id="rId19"/>
    </p:embeddedFont>
    <p:embeddedFont>
      <p:font typeface="Canva Sans Bold" charset="1" panose="020B0803030501040103"/>
      <p:regular r:id="rId20"/>
    </p:embeddedFont>
    <p:embeddedFont>
      <p:font typeface="Glacial Indifference Bold" charset="1" panose="00000800000000000000"/>
      <p:regular r:id="rId21"/>
    </p:embeddedFont>
    <p:embeddedFont>
      <p:font typeface="Glacial Indifference" charset="1" panose="00000000000000000000"/>
      <p:regular r:id="rId22"/>
    </p:embeddedFont>
    <p:embeddedFont>
      <p:font typeface="Open Sans 2" charset="1" panose="020B0606030504020204"/>
      <p:regular r:id="rId23"/>
    </p:embeddedFont>
    <p:embeddedFont>
      <p:font typeface="Canva Sans" charset="1" panose="020B0503030501040103"/>
      <p:regular r:id="rId24"/>
    </p:embeddedFont>
    <p:embeddedFont>
      <p:font typeface="Beth Ellen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4.png" Type="http://schemas.openxmlformats.org/officeDocument/2006/relationships/image"/><Relationship Id="rId5" Target="../media/image7.png" Type="http://schemas.openxmlformats.org/officeDocument/2006/relationships/image"/><Relationship Id="rId6" Target="../media/image9.png" Type="http://schemas.openxmlformats.org/officeDocument/2006/relationships/image"/><Relationship Id="rId7" Target="../media/image8.png" Type="http://schemas.openxmlformats.org/officeDocument/2006/relationships/image"/><Relationship Id="rId8" Target="../media/image10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4.jpeg" Type="http://schemas.openxmlformats.org/officeDocument/2006/relationships/image"/><Relationship Id="rId5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png" Type="http://schemas.openxmlformats.org/officeDocument/2006/relationships/image"/><Relationship Id="rId13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4.png" Type="http://schemas.openxmlformats.org/officeDocument/2006/relationships/image"/><Relationship Id="rId5" Target="../media/image7.png" Type="http://schemas.openxmlformats.org/officeDocument/2006/relationships/image"/><Relationship Id="rId6" Target="../media/image9.png" Type="http://schemas.openxmlformats.org/officeDocument/2006/relationships/image"/><Relationship Id="rId7" Target="../media/image8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jpe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1.jpe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4.jpeg" Type="http://schemas.openxmlformats.org/officeDocument/2006/relationships/image"/><Relationship Id="rId5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61543" y="576324"/>
            <a:ext cx="12160173" cy="10395951"/>
          </a:xfrm>
          <a:custGeom>
            <a:avLst/>
            <a:gdLst/>
            <a:ahLst/>
            <a:cxnLst/>
            <a:rect r="r" b="b" t="t" l="l"/>
            <a:pathLst>
              <a:path h="10395951" w="12160173">
                <a:moveTo>
                  <a:pt x="0" y="0"/>
                </a:moveTo>
                <a:lnTo>
                  <a:pt x="12160173" y="0"/>
                </a:lnTo>
                <a:lnTo>
                  <a:pt x="12160173" y="10395951"/>
                </a:lnTo>
                <a:lnTo>
                  <a:pt x="0" y="10395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l="0" t="0" r="0" b="-1958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98106" y="-1402721"/>
            <a:ext cx="6078553" cy="4862842"/>
          </a:xfrm>
          <a:custGeom>
            <a:avLst/>
            <a:gdLst/>
            <a:ahLst/>
            <a:cxnLst/>
            <a:rect r="r" b="b" t="t" l="l"/>
            <a:pathLst>
              <a:path h="4862842" w="6078553">
                <a:moveTo>
                  <a:pt x="0" y="0"/>
                </a:moveTo>
                <a:lnTo>
                  <a:pt x="6078553" y="0"/>
                </a:lnTo>
                <a:lnTo>
                  <a:pt x="6078553" y="4862842"/>
                </a:lnTo>
                <a:lnTo>
                  <a:pt x="0" y="486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20690">
            <a:off x="5881246" y="8595068"/>
            <a:ext cx="6602661" cy="3383864"/>
          </a:xfrm>
          <a:custGeom>
            <a:avLst/>
            <a:gdLst/>
            <a:ahLst/>
            <a:cxnLst/>
            <a:rect r="r" b="b" t="t" l="l"/>
            <a:pathLst>
              <a:path h="3383864" w="6602661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137424" y="-1608573"/>
            <a:ext cx="5945297" cy="4369793"/>
          </a:xfrm>
          <a:custGeom>
            <a:avLst/>
            <a:gdLst/>
            <a:ahLst/>
            <a:cxnLst/>
            <a:rect r="r" b="b" t="t" l="l"/>
            <a:pathLst>
              <a:path h="4369793" w="5945297">
                <a:moveTo>
                  <a:pt x="0" y="0"/>
                </a:moveTo>
                <a:lnTo>
                  <a:pt x="5945297" y="0"/>
                </a:lnTo>
                <a:lnTo>
                  <a:pt x="5945297" y="4369794"/>
                </a:lnTo>
                <a:lnTo>
                  <a:pt x="0" y="4369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933048">
            <a:off x="-4499408" y="4162613"/>
            <a:ext cx="9918960" cy="4063309"/>
          </a:xfrm>
          <a:custGeom>
            <a:avLst/>
            <a:gdLst/>
            <a:ahLst/>
            <a:cxnLst/>
            <a:rect r="r" b="b" t="t" l="l"/>
            <a:pathLst>
              <a:path h="4063309" w="9918960">
                <a:moveTo>
                  <a:pt x="0" y="0"/>
                </a:moveTo>
                <a:lnTo>
                  <a:pt x="9918960" y="0"/>
                </a:lnTo>
                <a:lnTo>
                  <a:pt x="9918960" y="4063309"/>
                </a:lnTo>
                <a:lnTo>
                  <a:pt x="0" y="4063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4982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704523">
            <a:off x="-2046616" y="7438153"/>
            <a:ext cx="7411184" cy="3381353"/>
          </a:xfrm>
          <a:custGeom>
            <a:avLst/>
            <a:gdLst/>
            <a:ahLst/>
            <a:cxnLst/>
            <a:rect r="r" b="b" t="t" l="l"/>
            <a:pathLst>
              <a:path h="3381353" w="7411184">
                <a:moveTo>
                  <a:pt x="0" y="0"/>
                </a:moveTo>
                <a:lnTo>
                  <a:pt x="7411183" y="0"/>
                </a:lnTo>
                <a:lnTo>
                  <a:pt x="7411183" y="3381352"/>
                </a:lnTo>
                <a:lnTo>
                  <a:pt x="0" y="3381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627675">
            <a:off x="10135722" y="7803089"/>
            <a:ext cx="4036266" cy="3970677"/>
          </a:xfrm>
          <a:custGeom>
            <a:avLst/>
            <a:gdLst/>
            <a:ahLst/>
            <a:cxnLst/>
            <a:rect r="r" b="b" t="t" l="l"/>
            <a:pathLst>
              <a:path h="3970677" w="4036266">
                <a:moveTo>
                  <a:pt x="0" y="0"/>
                </a:moveTo>
                <a:lnTo>
                  <a:pt x="4036267" y="0"/>
                </a:lnTo>
                <a:lnTo>
                  <a:pt x="4036267" y="3970678"/>
                </a:lnTo>
                <a:lnTo>
                  <a:pt x="0" y="39706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721187">
            <a:off x="13685700" y="4459126"/>
            <a:ext cx="8922331" cy="3245498"/>
          </a:xfrm>
          <a:custGeom>
            <a:avLst/>
            <a:gdLst/>
            <a:ahLst/>
            <a:cxnLst/>
            <a:rect r="r" b="b" t="t" l="l"/>
            <a:pathLst>
              <a:path h="3245498" w="8922331">
                <a:moveTo>
                  <a:pt x="0" y="0"/>
                </a:moveTo>
                <a:lnTo>
                  <a:pt x="8922331" y="0"/>
                </a:lnTo>
                <a:lnTo>
                  <a:pt x="8922331" y="3245498"/>
                </a:lnTo>
                <a:lnTo>
                  <a:pt x="0" y="3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34067" y="7564545"/>
            <a:ext cx="6262264" cy="3843464"/>
          </a:xfrm>
          <a:custGeom>
            <a:avLst/>
            <a:gdLst/>
            <a:ahLst/>
            <a:cxnLst/>
            <a:rect r="r" b="b" t="t" l="l"/>
            <a:pathLst>
              <a:path h="3843464" w="6262264">
                <a:moveTo>
                  <a:pt x="0" y="0"/>
                </a:moveTo>
                <a:lnTo>
                  <a:pt x="6262264" y="0"/>
                </a:lnTo>
                <a:lnTo>
                  <a:pt x="6262264" y="3843464"/>
                </a:lnTo>
                <a:lnTo>
                  <a:pt x="0" y="3843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54656" y="7853722"/>
            <a:ext cx="4152859" cy="3095255"/>
          </a:xfrm>
          <a:custGeom>
            <a:avLst/>
            <a:gdLst/>
            <a:ahLst/>
            <a:cxnLst/>
            <a:rect r="r" b="b" t="t" l="l"/>
            <a:pathLst>
              <a:path h="3095255" w="4152859">
                <a:moveTo>
                  <a:pt x="0" y="0"/>
                </a:moveTo>
                <a:lnTo>
                  <a:pt x="4152859" y="0"/>
                </a:lnTo>
                <a:lnTo>
                  <a:pt x="4152859" y="3095254"/>
                </a:lnTo>
                <a:lnTo>
                  <a:pt x="0" y="3095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4518787" y="-1210370"/>
            <a:ext cx="9327580" cy="4255708"/>
          </a:xfrm>
          <a:custGeom>
            <a:avLst/>
            <a:gdLst/>
            <a:ahLst/>
            <a:cxnLst/>
            <a:rect r="r" b="b" t="t" l="l"/>
            <a:pathLst>
              <a:path h="4255708" w="9327580">
                <a:moveTo>
                  <a:pt x="0" y="0"/>
                </a:moveTo>
                <a:lnTo>
                  <a:pt x="9327579" y="0"/>
                </a:lnTo>
                <a:lnTo>
                  <a:pt x="9327579" y="4255709"/>
                </a:lnTo>
                <a:lnTo>
                  <a:pt x="0" y="4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433827">
            <a:off x="3196190" y="-1300580"/>
            <a:ext cx="3244777" cy="3005475"/>
          </a:xfrm>
          <a:custGeom>
            <a:avLst/>
            <a:gdLst/>
            <a:ahLst/>
            <a:cxnLst/>
            <a:rect r="r" b="b" t="t" l="l"/>
            <a:pathLst>
              <a:path h="3005475" w="3244777">
                <a:moveTo>
                  <a:pt x="0" y="0"/>
                </a:moveTo>
                <a:lnTo>
                  <a:pt x="3244777" y="0"/>
                </a:lnTo>
                <a:lnTo>
                  <a:pt x="3244777" y="3005475"/>
                </a:lnTo>
                <a:lnTo>
                  <a:pt x="0" y="3005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70278">
            <a:off x="11767182" y="-1325240"/>
            <a:ext cx="3216764" cy="3510793"/>
          </a:xfrm>
          <a:custGeom>
            <a:avLst/>
            <a:gdLst/>
            <a:ahLst/>
            <a:cxnLst/>
            <a:rect r="r" b="b" t="t" l="l"/>
            <a:pathLst>
              <a:path h="3510793" w="3216764">
                <a:moveTo>
                  <a:pt x="0" y="0"/>
                </a:moveTo>
                <a:lnTo>
                  <a:pt x="3216763" y="0"/>
                </a:lnTo>
                <a:lnTo>
                  <a:pt x="3216763" y="3510792"/>
                </a:lnTo>
                <a:lnTo>
                  <a:pt x="0" y="3510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7214484">
            <a:off x="8597271" y="-1622034"/>
            <a:ext cx="1399480" cy="3319499"/>
          </a:xfrm>
          <a:custGeom>
            <a:avLst/>
            <a:gdLst/>
            <a:ahLst/>
            <a:cxnLst/>
            <a:rect r="r" b="b" t="t" l="l"/>
            <a:pathLst>
              <a:path h="3319499" w="1399480">
                <a:moveTo>
                  <a:pt x="0" y="0"/>
                </a:moveTo>
                <a:lnTo>
                  <a:pt x="1399480" y="0"/>
                </a:lnTo>
                <a:lnTo>
                  <a:pt x="1399480" y="3319500"/>
                </a:lnTo>
                <a:lnTo>
                  <a:pt x="0" y="3319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41134" y="3633469"/>
            <a:ext cx="18005731" cy="151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Open Sans 1"/>
              </a:rPr>
              <a:t>Veliko početno slovo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402624" y="7101947"/>
            <a:ext cx="8655695" cy="629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Canva Sans Bold"/>
              </a:rPr>
              <a:t>Ivana Trucek, mag. educ. philol. croat.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775675" y="-2350751"/>
            <a:ext cx="20774401" cy="9574511"/>
          </a:xfrm>
          <a:custGeom>
            <a:avLst/>
            <a:gdLst/>
            <a:ahLst/>
            <a:cxnLst/>
            <a:rect r="r" b="b" t="t" l="l"/>
            <a:pathLst>
              <a:path h="9574511" w="20774401">
                <a:moveTo>
                  <a:pt x="0" y="0"/>
                </a:moveTo>
                <a:lnTo>
                  <a:pt x="20774401" y="0"/>
                </a:lnTo>
                <a:lnTo>
                  <a:pt x="20774401" y="9574511"/>
                </a:lnTo>
                <a:lnTo>
                  <a:pt x="0" y="957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-12182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179309">
            <a:off x="5517537" y="-1436879"/>
            <a:ext cx="6602661" cy="3383864"/>
          </a:xfrm>
          <a:custGeom>
            <a:avLst/>
            <a:gdLst/>
            <a:ahLst/>
            <a:cxnLst/>
            <a:rect r="r" b="b" t="t" l="l"/>
            <a:pathLst>
              <a:path h="3383864" w="6602661">
                <a:moveTo>
                  <a:pt x="0" y="0"/>
                </a:moveTo>
                <a:lnTo>
                  <a:pt x="6602662" y="0"/>
                </a:lnTo>
                <a:lnTo>
                  <a:pt x="6602662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095476">
            <a:off x="12636877" y="-277453"/>
            <a:ext cx="7411184" cy="3381353"/>
          </a:xfrm>
          <a:custGeom>
            <a:avLst/>
            <a:gdLst/>
            <a:ahLst/>
            <a:cxnLst/>
            <a:rect r="r" b="b" t="t" l="l"/>
            <a:pathLst>
              <a:path h="3381353" w="7411184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686266">
            <a:off x="-1253689" y="-1235387"/>
            <a:ext cx="8349258" cy="3037043"/>
          </a:xfrm>
          <a:custGeom>
            <a:avLst/>
            <a:gdLst/>
            <a:ahLst/>
            <a:cxnLst/>
            <a:rect r="r" b="b" t="t" l="l"/>
            <a:pathLst>
              <a:path h="3037043" w="8349258">
                <a:moveTo>
                  <a:pt x="0" y="0"/>
                </a:moveTo>
                <a:lnTo>
                  <a:pt x="8349258" y="0"/>
                </a:lnTo>
                <a:lnTo>
                  <a:pt x="8349258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72324">
            <a:off x="3829456" y="-1231714"/>
            <a:ext cx="4036266" cy="3970677"/>
          </a:xfrm>
          <a:custGeom>
            <a:avLst/>
            <a:gdLst/>
            <a:ahLst/>
            <a:cxnLst/>
            <a:rect r="r" b="b" t="t" l="l"/>
            <a:pathLst>
              <a:path h="3970677" w="4036266">
                <a:moveTo>
                  <a:pt x="0" y="0"/>
                </a:moveTo>
                <a:lnTo>
                  <a:pt x="4036266" y="0"/>
                </a:lnTo>
                <a:lnTo>
                  <a:pt x="4036266" y="3970677"/>
                </a:lnTo>
                <a:lnTo>
                  <a:pt x="0" y="3970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10293929" y="-406924"/>
            <a:ext cx="4152859" cy="3095255"/>
          </a:xfrm>
          <a:custGeom>
            <a:avLst/>
            <a:gdLst/>
            <a:ahLst/>
            <a:cxnLst/>
            <a:rect r="r" b="b" t="t" l="l"/>
            <a:pathLst>
              <a:path h="3095255" w="4152859">
                <a:moveTo>
                  <a:pt x="0" y="0"/>
                </a:moveTo>
                <a:lnTo>
                  <a:pt x="4152859" y="0"/>
                </a:lnTo>
                <a:lnTo>
                  <a:pt x="4152859" y="3095255"/>
                </a:lnTo>
                <a:lnTo>
                  <a:pt x="0" y="309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110871" y="8492910"/>
            <a:ext cx="4818889" cy="1530781"/>
          </a:xfrm>
          <a:custGeom>
            <a:avLst/>
            <a:gdLst/>
            <a:ahLst/>
            <a:cxnLst/>
            <a:rect r="r" b="b" t="t" l="l"/>
            <a:pathLst>
              <a:path h="1530781" w="4818889">
                <a:moveTo>
                  <a:pt x="0" y="0"/>
                </a:moveTo>
                <a:lnTo>
                  <a:pt x="4818890" y="0"/>
                </a:lnTo>
                <a:lnTo>
                  <a:pt x="4818890" y="1530780"/>
                </a:lnTo>
                <a:lnTo>
                  <a:pt x="0" y="15307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71667" y="3912861"/>
            <a:ext cx="8744666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192">
                <a:solidFill>
                  <a:srgbClr val="2C2827"/>
                </a:solidFill>
                <a:latin typeface="Beth Ellen"/>
              </a:rPr>
              <a:t>Zadatak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70680" y="5485447"/>
            <a:ext cx="6801975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64">
                <a:solidFill>
                  <a:srgbClr val="181412"/>
                </a:solidFill>
                <a:latin typeface="Glacial Indifference Bold"/>
              </a:rPr>
              <a:t>Na temelju napisane riječi, napiši pripadajuće pravopisno pravilo.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2683" y="7157085"/>
            <a:ext cx="7477968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Glacial Indifference"/>
              </a:rPr>
              <a:t>U Dubrovniku smo razgledavali Stari grad, a sutra se vraćamo u svoj Stari Grad na Hvaru.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81332" y="7242810"/>
            <a:ext cx="7477968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Glacial Indifference"/>
              </a:rPr>
              <a:t>Roosveltov trg blizu je moje kuće.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45564" y="-566073"/>
            <a:ext cx="10694708" cy="10933887"/>
          </a:xfrm>
          <a:custGeom>
            <a:avLst/>
            <a:gdLst/>
            <a:ahLst/>
            <a:cxnLst/>
            <a:rect r="r" b="b" t="t" l="l"/>
            <a:pathLst>
              <a:path h="10933887" w="10694708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7511868" y="-480895"/>
            <a:ext cx="10838149" cy="11248790"/>
          </a:xfrm>
          <a:custGeom>
            <a:avLst/>
            <a:gdLst/>
            <a:ahLst/>
            <a:cxnLst/>
            <a:rect r="r" b="b" t="t" l="l"/>
            <a:pathLst>
              <a:path h="11248790" w="10838149">
                <a:moveTo>
                  <a:pt x="0" y="0"/>
                </a:moveTo>
                <a:lnTo>
                  <a:pt x="10838148" y="0"/>
                </a:lnTo>
                <a:lnTo>
                  <a:pt x="10838148" y="11248790"/>
                </a:lnTo>
                <a:lnTo>
                  <a:pt x="0" y="11248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45" t="-19359" r="-43873" b="-5391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3278696">
            <a:off x="1065935" y="2418363"/>
            <a:ext cx="5242075" cy="5156891"/>
          </a:xfrm>
          <a:custGeom>
            <a:avLst/>
            <a:gdLst/>
            <a:ahLst/>
            <a:cxnLst/>
            <a:rect r="r" b="b" t="t" l="l"/>
            <a:pathLst>
              <a:path h="5156891" w="5242075">
                <a:moveTo>
                  <a:pt x="5242074" y="0"/>
                </a:moveTo>
                <a:lnTo>
                  <a:pt x="0" y="0"/>
                </a:lnTo>
                <a:lnTo>
                  <a:pt x="0" y="5156891"/>
                </a:lnTo>
                <a:lnTo>
                  <a:pt x="5242074" y="5156891"/>
                </a:lnTo>
                <a:lnTo>
                  <a:pt x="524207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060951" y="375599"/>
            <a:ext cx="8790822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64">
                <a:solidFill>
                  <a:srgbClr val="FFFFFF"/>
                </a:solidFill>
                <a:latin typeface="Glacial Indifference Bold"/>
              </a:rPr>
              <a:t>Prepiši rečenice pisanim slovima.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06547" y="1119492"/>
            <a:ext cx="10784593" cy="8843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5879"/>
              </a:lnSpc>
              <a:buFont typeface="Arial"/>
              <a:buChar char="•"/>
            </a:pPr>
            <a:r>
              <a:rPr lang="en-US" sz="2799" spc="69">
                <a:solidFill>
                  <a:srgbClr val="FFFFFF"/>
                </a:solidFill>
                <a:latin typeface="Glacial Indifference"/>
              </a:rPr>
              <a:t>ZAGREBAČKI BRITANSKI TRG NEKADA SE ZVAO ILIČKI TRG. </a:t>
            </a:r>
          </a:p>
          <a:p>
            <a:pPr algn="l" marL="604519" indent="-302260" lvl="1">
              <a:lnSpc>
                <a:spcPts val="5879"/>
              </a:lnSpc>
              <a:buFont typeface="Arial"/>
              <a:buChar char="•"/>
            </a:pPr>
            <a:r>
              <a:rPr lang="en-US" sz="2799" spc="69">
                <a:solidFill>
                  <a:srgbClr val="FFFFFF"/>
                </a:solidFill>
                <a:latin typeface="Glacial Indifference"/>
              </a:rPr>
              <a:t>U BLIZINI ULICE CARA HADRIJANA U OSIJEKU NALAZE SE MNOGE VISOKOŠKOLSKE USTANOVE.</a:t>
            </a:r>
          </a:p>
          <a:p>
            <a:pPr algn="l" marL="604519" indent="-302260" lvl="1">
              <a:lnSpc>
                <a:spcPts val="5879"/>
              </a:lnSpc>
              <a:buFont typeface="Arial"/>
              <a:buChar char="•"/>
            </a:pPr>
            <a:r>
              <a:rPr lang="en-US" sz="2799" spc="69">
                <a:solidFill>
                  <a:srgbClr val="FFFFFF"/>
                </a:solidFill>
                <a:latin typeface="Glacial Indifference"/>
              </a:rPr>
              <a:t>GRAĐANI ZLATARA RADUJU SE UREĐENJU PARKA HRVATSKE MLADEŽI.</a:t>
            </a:r>
          </a:p>
          <a:p>
            <a:pPr algn="l" marL="604519" indent="-302260" lvl="1">
              <a:lnSpc>
                <a:spcPts val="5879"/>
              </a:lnSpc>
              <a:buFont typeface="Arial"/>
              <a:buChar char="•"/>
            </a:pPr>
            <a:r>
              <a:rPr lang="en-US" sz="2799" spc="69">
                <a:solidFill>
                  <a:srgbClr val="FFFFFF"/>
                </a:solidFill>
                <a:latin typeface="Glacial Indifference"/>
              </a:rPr>
              <a:t>ZAGREBAČKU ČETVRT DONJI GRAD KRASI I TRG HRVATSKIH VELIKANA. </a:t>
            </a:r>
          </a:p>
          <a:p>
            <a:pPr algn="l" marL="604519" indent="-302260" lvl="1">
              <a:lnSpc>
                <a:spcPts val="5879"/>
              </a:lnSpc>
              <a:buFont typeface="Arial"/>
              <a:buChar char="•"/>
            </a:pPr>
            <a:r>
              <a:rPr lang="en-US" sz="2799" spc="69">
                <a:solidFill>
                  <a:srgbClr val="FFFFFF"/>
                </a:solidFill>
                <a:latin typeface="Glacial Indifference"/>
              </a:rPr>
              <a:t>MOJA PRIJATELJICA ŽIVI U NOVOM ZAGREBU, NO OBEĆALA MI JE POKAZATI GORNJI GRAD, CVJETNO NASELJE I PARK DOMOVINSKE ZAHVALNOSTI.</a:t>
            </a:r>
          </a:p>
          <a:p>
            <a:pPr algn="l" marL="604519" indent="-302260" lvl="1">
              <a:lnSpc>
                <a:spcPts val="5879"/>
              </a:lnSpc>
              <a:buFont typeface="Arial"/>
              <a:buChar char="•"/>
            </a:pPr>
            <a:r>
              <a:rPr lang="en-US" sz="2799" spc="69">
                <a:solidFill>
                  <a:srgbClr val="FFFFFF"/>
                </a:solidFill>
                <a:latin typeface="Glacial Indifference"/>
              </a:rPr>
              <a:t>U BLIZINI GRADA RIJEKE NALAZI SE NACIONALNI PARK RISNJAK I PARK PRIRODE UČKA.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98106" y="-1402721"/>
            <a:ext cx="6078553" cy="4862842"/>
          </a:xfrm>
          <a:custGeom>
            <a:avLst/>
            <a:gdLst/>
            <a:ahLst/>
            <a:cxnLst/>
            <a:rect r="r" b="b" t="t" l="l"/>
            <a:pathLst>
              <a:path h="4862842" w="6078553">
                <a:moveTo>
                  <a:pt x="0" y="0"/>
                </a:moveTo>
                <a:lnTo>
                  <a:pt x="6078553" y="0"/>
                </a:lnTo>
                <a:lnTo>
                  <a:pt x="6078553" y="4862842"/>
                </a:lnTo>
                <a:lnTo>
                  <a:pt x="0" y="48628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20690">
            <a:off x="5881246" y="8595068"/>
            <a:ext cx="6602661" cy="3383864"/>
          </a:xfrm>
          <a:custGeom>
            <a:avLst/>
            <a:gdLst/>
            <a:ahLst/>
            <a:cxnLst/>
            <a:rect r="r" b="b" t="t" l="l"/>
            <a:pathLst>
              <a:path h="3383864" w="6602661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137424" y="-1608573"/>
            <a:ext cx="5945297" cy="4369793"/>
          </a:xfrm>
          <a:custGeom>
            <a:avLst/>
            <a:gdLst/>
            <a:ahLst/>
            <a:cxnLst/>
            <a:rect r="r" b="b" t="t" l="l"/>
            <a:pathLst>
              <a:path h="4369793" w="5945297">
                <a:moveTo>
                  <a:pt x="0" y="0"/>
                </a:moveTo>
                <a:lnTo>
                  <a:pt x="5945297" y="0"/>
                </a:lnTo>
                <a:lnTo>
                  <a:pt x="5945297" y="4369794"/>
                </a:lnTo>
                <a:lnTo>
                  <a:pt x="0" y="436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933048">
            <a:off x="-4499408" y="4162613"/>
            <a:ext cx="9918960" cy="4063309"/>
          </a:xfrm>
          <a:custGeom>
            <a:avLst/>
            <a:gdLst/>
            <a:ahLst/>
            <a:cxnLst/>
            <a:rect r="r" b="b" t="t" l="l"/>
            <a:pathLst>
              <a:path h="4063309" w="9918960">
                <a:moveTo>
                  <a:pt x="0" y="0"/>
                </a:moveTo>
                <a:lnTo>
                  <a:pt x="9918960" y="0"/>
                </a:lnTo>
                <a:lnTo>
                  <a:pt x="9918960" y="4063309"/>
                </a:lnTo>
                <a:lnTo>
                  <a:pt x="0" y="40633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4982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04523">
            <a:off x="-2046616" y="7438153"/>
            <a:ext cx="7411184" cy="3381353"/>
          </a:xfrm>
          <a:custGeom>
            <a:avLst/>
            <a:gdLst/>
            <a:ahLst/>
            <a:cxnLst/>
            <a:rect r="r" b="b" t="t" l="l"/>
            <a:pathLst>
              <a:path h="3381353" w="7411184">
                <a:moveTo>
                  <a:pt x="0" y="0"/>
                </a:moveTo>
                <a:lnTo>
                  <a:pt x="7411183" y="0"/>
                </a:lnTo>
                <a:lnTo>
                  <a:pt x="7411183" y="3381352"/>
                </a:lnTo>
                <a:lnTo>
                  <a:pt x="0" y="33813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0627675">
            <a:off x="10135722" y="7803089"/>
            <a:ext cx="4036266" cy="3970677"/>
          </a:xfrm>
          <a:custGeom>
            <a:avLst/>
            <a:gdLst/>
            <a:ahLst/>
            <a:cxnLst/>
            <a:rect r="r" b="b" t="t" l="l"/>
            <a:pathLst>
              <a:path h="3970677" w="4036266">
                <a:moveTo>
                  <a:pt x="0" y="0"/>
                </a:moveTo>
                <a:lnTo>
                  <a:pt x="4036267" y="0"/>
                </a:lnTo>
                <a:lnTo>
                  <a:pt x="4036267" y="3970678"/>
                </a:lnTo>
                <a:lnTo>
                  <a:pt x="0" y="39706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721187">
            <a:off x="13685700" y="4459126"/>
            <a:ext cx="8922331" cy="3245498"/>
          </a:xfrm>
          <a:custGeom>
            <a:avLst/>
            <a:gdLst/>
            <a:ahLst/>
            <a:cxnLst/>
            <a:rect r="r" b="b" t="t" l="l"/>
            <a:pathLst>
              <a:path h="3245498" w="8922331">
                <a:moveTo>
                  <a:pt x="0" y="0"/>
                </a:moveTo>
                <a:lnTo>
                  <a:pt x="8922331" y="0"/>
                </a:lnTo>
                <a:lnTo>
                  <a:pt x="8922331" y="3245498"/>
                </a:lnTo>
                <a:lnTo>
                  <a:pt x="0" y="3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734067" y="7564545"/>
            <a:ext cx="6262264" cy="3843464"/>
          </a:xfrm>
          <a:custGeom>
            <a:avLst/>
            <a:gdLst/>
            <a:ahLst/>
            <a:cxnLst/>
            <a:rect r="r" b="b" t="t" l="l"/>
            <a:pathLst>
              <a:path h="3843464" w="6262264">
                <a:moveTo>
                  <a:pt x="0" y="0"/>
                </a:moveTo>
                <a:lnTo>
                  <a:pt x="6262264" y="0"/>
                </a:lnTo>
                <a:lnTo>
                  <a:pt x="6262264" y="3843464"/>
                </a:lnTo>
                <a:lnTo>
                  <a:pt x="0" y="38434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554656" y="7853722"/>
            <a:ext cx="4152859" cy="3095255"/>
          </a:xfrm>
          <a:custGeom>
            <a:avLst/>
            <a:gdLst/>
            <a:ahLst/>
            <a:cxnLst/>
            <a:rect r="r" b="b" t="t" l="l"/>
            <a:pathLst>
              <a:path h="3095255" w="4152859">
                <a:moveTo>
                  <a:pt x="0" y="0"/>
                </a:moveTo>
                <a:lnTo>
                  <a:pt x="4152859" y="0"/>
                </a:lnTo>
                <a:lnTo>
                  <a:pt x="4152859" y="3095254"/>
                </a:lnTo>
                <a:lnTo>
                  <a:pt x="0" y="3095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800000">
            <a:off x="4518787" y="-1210370"/>
            <a:ext cx="9327580" cy="4255708"/>
          </a:xfrm>
          <a:custGeom>
            <a:avLst/>
            <a:gdLst/>
            <a:ahLst/>
            <a:cxnLst/>
            <a:rect r="r" b="b" t="t" l="l"/>
            <a:pathLst>
              <a:path h="4255708" w="9327580">
                <a:moveTo>
                  <a:pt x="0" y="0"/>
                </a:moveTo>
                <a:lnTo>
                  <a:pt x="9327579" y="0"/>
                </a:lnTo>
                <a:lnTo>
                  <a:pt x="9327579" y="4255709"/>
                </a:lnTo>
                <a:lnTo>
                  <a:pt x="0" y="4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433827">
            <a:off x="3196190" y="-1300580"/>
            <a:ext cx="3244777" cy="3005475"/>
          </a:xfrm>
          <a:custGeom>
            <a:avLst/>
            <a:gdLst/>
            <a:ahLst/>
            <a:cxnLst/>
            <a:rect r="r" b="b" t="t" l="l"/>
            <a:pathLst>
              <a:path h="3005475" w="3244777">
                <a:moveTo>
                  <a:pt x="0" y="0"/>
                </a:moveTo>
                <a:lnTo>
                  <a:pt x="3244777" y="0"/>
                </a:lnTo>
                <a:lnTo>
                  <a:pt x="3244777" y="3005475"/>
                </a:lnTo>
                <a:lnTo>
                  <a:pt x="0" y="300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70278">
            <a:off x="11767182" y="-1325240"/>
            <a:ext cx="3216764" cy="3510793"/>
          </a:xfrm>
          <a:custGeom>
            <a:avLst/>
            <a:gdLst/>
            <a:ahLst/>
            <a:cxnLst/>
            <a:rect r="r" b="b" t="t" l="l"/>
            <a:pathLst>
              <a:path h="3510793" w="3216764">
                <a:moveTo>
                  <a:pt x="0" y="0"/>
                </a:moveTo>
                <a:lnTo>
                  <a:pt x="3216763" y="0"/>
                </a:lnTo>
                <a:lnTo>
                  <a:pt x="3216763" y="3510792"/>
                </a:lnTo>
                <a:lnTo>
                  <a:pt x="0" y="35107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214484">
            <a:off x="8597271" y="-1622034"/>
            <a:ext cx="1399480" cy="3319499"/>
          </a:xfrm>
          <a:custGeom>
            <a:avLst/>
            <a:gdLst/>
            <a:ahLst/>
            <a:cxnLst/>
            <a:rect r="r" b="b" t="t" l="l"/>
            <a:pathLst>
              <a:path h="3319499" w="1399480">
                <a:moveTo>
                  <a:pt x="0" y="0"/>
                </a:moveTo>
                <a:lnTo>
                  <a:pt x="1399480" y="0"/>
                </a:lnTo>
                <a:lnTo>
                  <a:pt x="1399480" y="3319500"/>
                </a:lnTo>
                <a:lnTo>
                  <a:pt x="0" y="3319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82269" y="3650487"/>
            <a:ext cx="18005731" cy="151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Open Sans 1"/>
              </a:rPr>
              <a:t>Jezičn priručnik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807873" y="6228250"/>
            <a:ext cx="6107162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http://pravopis.hr/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775675" y="-2350751"/>
            <a:ext cx="20774401" cy="9574511"/>
          </a:xfrm>
          <a:custGeom>
            <a:avLst/>
            <a:gdLst/>
            <a:ahLst/>
            <a:cxnLst/>
            <a:rect r="r" b="b" t="t" l="l"/>
            <a:pathLst>
              <a:path h="9574511" w="20774401">
                <a:moveTo>
                  <a:pt x="0" y="0"/>
                </a:moveTo>
                <a:lnTo>
                  <a:pt x="20774401" y="0"/>
                </a:lnTo>
                <a:lnTo>
                  <a:pt x="20774401" y="9574511"/>
                </a:lnTo>
                <a:lnTo>
                  <a:pt x="0" y="957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-12182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179309">
            <a:off x="5517537" y="-1436879"/>
            <a:ext cx="6602661" cy="3383864"/>
          </a:xfrm>
          <a:custGeom>
            <a:avLst/>
            <a:gdLst/>
            <a:ahLst/>
            <a:cxnLst/>
            <a:rect r="r" b="b" t="t" l="l"/>
            <a:pathLst>
              <a:path h="3383864" w="6602661">
                <a:moveTo>
                  <a:pt x="0" y="0"/>
                </a:moveTo>
                <a:lnTo>
                  <a:pt x="6602662" y="0"/>
                </a:lnTo>
                <a:lnTo>
                  <a:pt x="6602662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095476">
            <a:off x="12636877" y="-277453"/>
            <a:ext cx="7411184" cy="3381353"/>
          </a:xfrm>
          <a:custGeom>
            <a:avLst/>
            <a:gdLst/>
            <a:ahLst/>
            <a:cxnLst/>
            <a:rect r="r" b="b" t="t" l="l"/>
            <a:pathLst>
              <a:path h="3381353" w="7411184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686266">
            <a:off x="-1253689" y="-1235387"/>
            <a:ext cx="8349258" cy="3037043"/>
          </a:xfrm>
          <a:custGeom>
            <a:avLst/>
            <a:gdLst/>
            <a:ahLst/>
            <a:cxnLst/>
            <a:rect r="r" b="b" t="t" l="l"/>
            <a:pathLst>
              <a:path h="3037043" w="8349258">
                <a:moveTo>
                  <a:pt x="0" y="0"/>
                </a:moveTo>
                <a:lnTo>
                  <a:pt x="8349258" y="0"/>
                </a:lnTo>
                <a:lnTo>
                  <a:pt x="8349258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72324">
            <a:off x="3829456" y="-1231714"/>
            <a:ext cx="4036266" cy="3970677"/>
          </a:xfrm>
          <a:custGeom>
            <a:avLst/>
            <a:gdLst/>
            <a:ahLst/>
            <a:cxnLst/>
            <a:rect r="r" b="b" t="t" l="l"/>
            <a:pathLst>
              <a:path h="3970677" w="4036266">
                <a:moveTo>
                  <a:pt x="0" y="0"/>
                </a:moveTo>
                <a:lnTo>
                  <a:pt x="4036266" y="0"/>
                </a:lnTo>
                <a:lnTo>
                  <a:pt x="4036266" y="3970677"/>
                </a:lnTo>
                <a:lnTo>
                  <a:pt x="0" y="3970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10293929" y="-406924"/>
            <a:ext cx="4152859" cy="3095255"/>
          </a:xfrm>
          <a:custGeom>
            <a:avLst/>
            <a:gdLst/>
            <a:ahLst/>
            <a:cxnLst/>
            <a:rect r="r" b="b" t="t" l="l"/>
            <a:pathLst>
              <a:path h="3095255" w="4152859">
                <a:moveTo>
                  <a:pt x="0" y="0"/>
                </a:moveTo>
                <a:lnTo>
                  <a:pt x="4152859" y="0"/>
                </a:lnTo>
                <a:lnTo>
                  <a:pt x="4152859" y="3095255"/>
                </a:lnTo>
                <a:lnTo>
                  <a:pt x="0" y="309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771667" y="3922386"/>
            <a:ext cx="8744666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192">
                <a:solidFill>
                  <a:srgbClr val="2C2827"/>
                </a:solidFill>
                <a:latin typeface="Open Sans 1"/>
              </a:rPr>
              <a:t>VLASTITA IMENA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0680" y="5728335"/>
            <a:ext cx="6801975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64">
                <a:solidFill>
                  <a:srgbClr val="181412"/>
                </a:solidFill>
                <a:latin typeface="Glacial Indifference Bold"/>
              </a:rPr>
              <a:t>JEDNORJEČNA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2683" y="7166610"/>
            <a:ext cx="7477968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</a:rPr>
              <a:t>Josip, Zagreb, Europa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15345" y="5728335"/>
            <a:ext cx="6801975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64">
                <a:solidFill>
                  <a:srgbClr val="181412"/>
                </a:solidFill>
                <a:latin typeface="Glacial Indifference Bold"/>
              </a:rPr>
              <a:t>VIŠERJEČNA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81332" y="7252335"/>
            <a:ext cx="7477968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</a:rPr>
              <a:t>Biograd na Moru, Gorski kotar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188004">
            <a:off x="58343" y="1080882"/>
            <a:ext cx="8392288" cy="8579975"/>
          </a:xfrm>
          <a:custGeom>
            <a:avLst/>
            <a:gdLst/>
            <a:ahLst/>
            <a:cxnLst/>
            <a:rect r="r" b="b" t="t" l="l"/>
            <a:pathLst>
              <a:path h="8579975" w="8392288">
                <a:moveTo>
                  <a:pt x="0" y="0"/>
                </a:moveTo>
                <a:lnTo>
                  <a:pt x="8392288" y="0"/>
                </a:lnTo>
                <a:lnTo>
                  <a:pt x="8392288" y="8579975"/>
                </a:lnTo>
                <a:lnTo>
                  <a:pt x="0" y="8579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727987"/>
            <a:ext cx="5528245" cy="6583528"/>
          </a:xfrm>
          <a:custGeom>
            <a:avLst/>
            <a:gdLst/>
            <a:ahLst/>
            <a:cxnLst/>
            <a:rect r="r" b="b" t="t" l="l"/>
            <a:pathLst>
              <a:path h="6583528" w="5528245">
                <a:moveTo>
                  <a:pt x="0" y="0"/>
                </a:moveTo>
                <a:lnTo>
                  <a:pt x="5528245" y="0"/>
                </a:lnTo>
                <a:lnTo>
                  <a:pt x="5528245" y="6583528"/>
                </a:lnTo>
                <a:lnTo>
                  <a:pt x="0" y="658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035042" y="1242212"/>
            <a:ext cx="7408437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224">
                <a:solidFill>
                  <a:srgbClr val="000000"/>
                </a:solidFill>
                <a:latin typeface="Open Sans 2"/>
              </a:rPr>
              <a:t>Prouči i zaključi.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035042" y="2795874"/>
            <a:ext cx="8701800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Glacial Indifference Bold"/>
              </a:rPr>
              <a:t>S Trga kralja Tomislava krenula sam na Trg bana Josipa Jelačića.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35042" y="4671735"/>
            <a:ext cx="8701800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Glacial Indifference Bold"/>
              </a:rPr>
              <a:t>Prošla sam kroz Ulicu Andrije Hebranga, Gajevom i Praškom ulicom.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035042" y="6143274"/>
            <a:ext cx="8901992" cy="415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Glacial Indifference Bold"/>
              </a:rPr>
              <a:t>Čula sam za Kvaternikov trg, no nije mi bio usput.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906992" y="7987982"/>
            <a:ext cx="1013769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Kako se pišu imena trgova i ulica? Oblikuj pravilo.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79146" y="-1203708"/>
            <a:ext cx="12625727" cy="12908092"/>
          </a:xfrm>
          <a:custGeom>
            <a:avLst/>
            <a:gdLst/>
            <a:ahLst/>
            <a:cxnLst/>
            <a:rect r="r" b="b" t="t" l="l"/>
            <a:pathLst>
              <a:path h="12908092" w="12625727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18040">
            <a:off x="15373872" y="-6097987"/>
            <a:ext cx="4770522" cy="9788560"/>
          </a:xfrm>
          <a:custGeom>
            <a:avLst/>
            <a:gdLst/>
            <a:ahLst/>
            <a:cxnLst/>
            <a:rect r="r" b="b" t="t" l="l"/>
            <a:pathLst>
              <a:path h="9788560" w="4770522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" t="0" r="-25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84824">
            <a:off x="15359765" y="4367556"/>
            <a:ext cx="7636093" cy="6652946"/>
          </a:xfrm>
          <a:custGeom>
            <a:avLst/>
            <a:gdLst/>
            <a:ahLst/>
            <a:cxnLst/>
            <a:rect r="r" b="b" t="t" l="l"/>
            <a:pathLst>
              <a:path h="6652946" w="7636093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32180">
            <a:off x="16623623" y="1689036"/>
            <a:ext cx="3780147" cy="5199536"/>
          </a:xfrm>
          <a:custGeom>
            <a:avLst/>
            <a:gdLst/>
            <a:ahLst/>
            <a:cxnLst/>
            <a:rect r="r" b="b" t="t" l="l"/>
            <a:pathLst>
              <a:path h="5199536" w="3780147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01" t="0" r="-3901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5494974">
            <a:off x="13796815" y="8059782"/>
            <a:ext cx="6101966" cy="4454435"/>
          </a:xfrm>
          <a:custGeom>
            <a:avLst/>
            <a:gdLst/>
            <a:ahLst/>
            <a:cxnLst/>
            <a:rect r="r" b="b" t="t" l="l"/>
            <a:pathLst>
              <a:path h="4454435" w="6101966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405793" y="1875100"/>
            <a:ext cx="884454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2C2827"/>
                </a:solidFill>
                <a:latin typeface="Beth Ellen"/>
              </a:rPr>
              <a:t>Pravilo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14786" y="4212603"/>
            <a:ext cx="11233048" cy="2034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>
                <a:solidFill>
                  <a:srgbClr val="2C2827"/>
                </a:solidFill>
                <a:latin typeface="Glacial Indifference"/>
              </a:rPr>
              <a:t>U imenima trgova i ulica prva se riječ piše velikim početnim slovom, a ostale riječi malim osim vlastitih imenica.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79146" y="-1203708"/>
            <a:ext cx="12625727" cy="12908092"/>
          </a:xfrm>
          <a:custGeom>
            <a:avLst/>
            <a:gdLst/>
            <a:ahLst/>
            <a:cxnLst/>
            <a:rect r="r" b="b" t="t" l="l"/>
            <a:pathLst>
              <a:path h="12908092" w="12625727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18040">
            <a:off x="15373872" y="-6097987"/>
            <a:ext cx="4770522" cy="9788560"/>
          </a:xfrm>
          <a:custGeom>
            <a:avLst/>
            <a:gdLst/>
            <a:ahLst/>
            <a:cxnLst/>
            <a:rect r="r" b="b" t="t" l="l"/>
            <a:pathLst>
              <a:path h="9788560" w="4770522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" t="0" r="-25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84824">
            <a:off x="15359765" y="4367556"/>
            <a:ext cx="7636093" cy="6652946"/>
          </a:xfrm>
          <a:custGeom>
            <a:avLst/>
            <a:gdLst/>
            <a:ahLst/>
            <a:cxnLst/>
            <a:rect r="r" b="b" t="t" l="l"/>
            <a:pathLst>
              <a:path h="6652946" w="7636093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32180">
            <a:off x="16623623" y="1689036"/>
            <a:ext cx="3780147" cy="5199536"/>
          </a:xfrm>
          <a:custGeom>
            <a:avLst/>
            <a:gdLst/>
            <a:ahLst/>
            <a:cxnLst/>
            <a:rect r="r" b="b" t="t" l="l"/>
            <a:pathLst>
              <a:path h="5199536" w="3780147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01" t="0" r="-3901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5494974">
            <a:off x="13796815" y="8059782"/>
            <a:ext cx="6101966" cy="4454435"/>
          </a:xfrm>
          <a:custGeom>
            <a:avLst/>
            <a:gdLst/>
            <a:ahLst/>
            <a:cxnLst/>
            <a:rect r="r" b="b" t="t" l="l"/>
            <a:pathLst>
              <a:path h="4454435" w="6101966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405793" y="1621814"/>
            <a:ext cx="7116728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72">
                <a:solidFill>
                  <a:srgbClr val="2C2827"/>
                </a:solidFill>
                <a:latin typeface="Glacial Indifference Bold"/>
              </a:rPr>
              <a:t>Imena gradskih četvrti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569068" y="3471618"/>
            <a:ext cx="11149864" cy="2785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C2827"/>
                </a:solidFill>
                <a:latin typeface="Glacial Indifference"/>
              </a:rPr>
              <a:t>Živim u zagrebačkoj četvrti Trešnjevka.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C2827"/>
                </a:solidFill>
                <a:latin typeface="Glacial Indifference"/>
              </a:rPr>
              <a:t>Moja najdraža knjižnica nalazi se u četvrti Donji grad.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C2827"/>
                </a:solidFill>
                <a:latin typeface="Glacial Indifference"/>
              </a:rPr>
              <a:t>Najstariji grad u Hrvatskoj je Stari Grad.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09605" y="7627354"/>
            <a:ext cx="1233963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C2827"/>
                </a:solidFill>
                <a:latin typeface="Canva Sans"/>
              </a:rPr>
              <a:t>Razlikuj ime grada od gradske četvrti: </a:t>
            </a:r>
            <a:r>
              <a:rPr lang="en-US" sz="3399">
                <a:solidFill>
                  <a:srgbClr val="2C2827"/>
                </a:solidFill>
                <a:latin typeface="Canva Sans Bold"/>
              </a:rPr>
              <a:t>Stari Grad - Stari grad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56189" y="7478678"/>
            <a:ext cx="19425232" cy="6923122"/>
          </a:xfrm>
          <a:custGeom>
            <a:avLst/>
            <a:gdLst/>
            <a:ahLst/>
            <a:cxnLst/>
            <a:rect r="r" b="b" t="t" l="l"/>
            <a:pathLst>
              <a:path h="6923122" w="19425232">
                <a:moveTo>
                  <a:pt x="0" y="0"/>
                </a:moveTo>
                <a:lnTo>
                  <a:pt x="19425233" y="0"/>
                </a:lnTo>
                <a:lnTo>
                  <a:pt x="19425233" y="6923122"/>
                </a:lnTo>
                <a:lnTo>
                  <a:pt x="0" y="6923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79" r="0" b="-335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69022" y="6214372"/>
            <a:ext cx="2805956" cy="3281820"/>
          </a:xfrm>
          <a:custGeom>
            <a:avLst/>
            <a:gdLst/>
            <a:ahLst/>
            <a:cxnLst/>
            <a:rect r="r" b="b" t="t" l="l"/>
            <a:pathLst>
              <a:path h="3281820" w="2805956">
                <a:moveTo>
                  <a:pt x="0" y="0"/>
                </a:moveTo>
                <a:lnTo>
                  <a:pt x="2805956" y="0"/>
                </a:lnTo>
                <a:lnTo>
                  <a:pt x="2805956" y="3281820"/>
                </a:lnTo>
                <a:lnTo>
                  <a:pt x="0" y="328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497274">
            <a:off x="12143415" y="6392132"/>
            <a:ext cx="2403300" cy="3086100"/>
          </a:xfrm>
          <a:custGeom>
            <a:avLst/>
            <a:gdLst/>
            <a:ahLst/>
            <a:cxnLst/>
            <a:rect r="r" b="b" t="t" l="l"/>
            <a:pathLst>
              <a:path h="3086100" w="2403300">
                <a:moveTo>
                  <a:pt x="0" y="0"/>
                </a:moveTo>
                <a:lnTo>
                  <a:pt x="2403300" y="0"/>
                </a:lnTo>
                <a:lnTo>
                  <a:pt x="24033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08872" y="1028700"/>
            <a:ext cx="15470257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476">
                <a:solidFill>
                  <a:srgbClr val="2C2827"/>
                </a:solidFill>
                <a:latin typeface="Beth Ellen"/>
              </a:rPr>
              <a:t>Napiši velikim i malim slovima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74495" y="4090208"/>
            <a:ext cx="430181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C2827"/>
                </a:solidFill>
                <a:latin typeface="Glacial Indifference Bold"/>
              </a:rPr>
              <a:t>GORSKI KOTAR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95320" y="4090208"/>
            <a:ext cx="432953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C2827"/>
                </a:solidFill>
                <a:latin typeface="Glacial Indifference Bold"/>
              </a:rPr>
              <a:t>HRVATSKO ZAGORJE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56189" y="7478678"/>
            <a:ext cx="19425232" cy="6923122"/>
          </a:xfrm>
          <a:custGeom>
            <a:avLst/>
            <a:gdLst/>
            <a:ahLst/>
            <a:cxnLst/>
            <a:rect r="r" b="b" t="t" l="l"/>
            <a:pathLst>
              <a:path h="6923122" w="19425232">
                <a:moveTo>
                  <a:pt x="0" y="0"/>
                </a:moveTo>
                <a:lnTo>
                  <a:pt x="19425233" y="0"/>
                </a:lnTo>
                <a:lnTo>
                  <a:pt x="19425233" y="6923122"/>
                </a:lnTo>
                <a:lnTo>
                  <a:pt x="0" y="6923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79" r="0" b="-3350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69022" y="6214372"/>
            <a:ext cx="2805956" cy="3281820"/>
          </a:xfrm>
          <a:custGeom>
            <a:avLst/>
            <a:gdLst/>
            <a:ahLst/>
            <a:cxnLst/>
            <a:rect r="r" b="b" t="t" l="l"/>
            <a:pathLst>
              <a:path h="3281820" w="2805956">
                <a:moveTo>
                  <a:pt x="0" y="0"/>
                </a:moveTo>
                <a:lnTo>
                  <a:pt x="2805956" y="0"/>
                </a:lnTo>
                <a:lnTo>
                  <a:pt x="2805956" y="3281820"/>
                </a:lnTo>
                <a:lnTo>
                  <a:pt x="0" y="328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497274">
            <a:off x="12143415" y="6392132"/>
            <a:ext cx="2403300" cy="3086100"/>
          </a:xfrm>
          <a:custGeom>
            <a:avLst/>
            <a:gdLst/>
            <a:ahLst/>
            <a:cxnLst/>
            <a:rect r="r" b="b" t="t" l="l"/>
            <a:pathLst>
              <a:path h="3086100" w="2403300">
                <a:moveTo>
                  <a:pt x="0" y="0"/>
                </a:moveTo>
                <a:lnTo>
                  <a:pt x="2403300" y="0"/>
                </a:lnTo>
                <a:lnTo>
                  <a:pt x="24033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08872" y="1028700"/>
            <a:ext cx="15470257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spc="476">
                <a:solidFill>
                  <a:srgbClr val="2C2827"/>
                </a:solidFill>
                <a:latin typeface="Beth Ellen"/>
              </a:rPr>
              <a:t>Napiši velikim i malim slovima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91311" y="3576493"/>
            <a:ext cx="430181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C2827"/>
                </a:solidFill>
                <a:latin typeface="Glacial Indifference Bold"/>
              </a:rPr>
              <a:t>Gorski kotar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039864" y="3576493"/>
            <a:ext cx="4329538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C2827"/>
                </a:solidFill>
                <a:latin typeface="Glacial Indifference Bold"/>
              </a:rPr>
              <a:t>Hrvatsko zagorje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61530" y="4794513"/>
            <a:ext cx="13407873" cy="1419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2C2827"/>
                </a:solidFill>
                <a:latin typeface="Canva Sans Bold"/>
              </a:rPr>
              <a:t>U imenima pokrajina (krajeva) samo prvu riječ pišemo velikim početnim slovom.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913709" y="9429517"/>
            <a:ext cx="1234559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C2827"/>
                </a:solidFill>
                <a:latin typeface="Canva Sans"/>
              </a:rPr>
              <a:t>*pokrajina - teritorijalna jedinica s obilježjima samostalnosti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45564" y="-566073"/>
            <a:ext cx="10694708" cy="10933887"/>
          </a:xfrm>
          <a:custGeom>
            <a:avLst/>
            <a:gdLst/>
            <a:ahLst/>
            <a:cxnLst/>
            <a:rect r="r" b="b" t="t" l="l"/>
            <a:pathLst>
              <a:path h="10933887" w="10694708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7511868" y="-480895"/>
            <a:ext cx="10838149" cy="11248790"/>
          </a:xfrm>
          <a:custGeom>
            <a:avLst/>
            <a:gdLst/>
            <a:ahLst/>
            <a:cxnLst/>
            <a:rect r="r" b="b" t="t" l="l"/>
            <a:pathLst>
              <a:path h="11248790" w="10838149">
                <a:moveTo>
                  <a:pt x="0" y="0"/>
                </a:moveTo>
                <a:lnTo>
                  <a:pt x="10838148" y="0"/>
                </a:lnTo>
                <a:lnTo>
                  <a:pt x="10838148" y="11248790"/>
                </a:lnTo>
                <a:lnTo>
                  <a:pt x="0" y="11248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45" t="-19359" r="-43873" b="-5391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3278696">
            <a:off x="1065935" y="2418363"/>
            <a:ext cx="5242075" cy="5156891"/>
          </a:xfrm>
          <a:custGeom>
            <a:avLst/>
            <a:gdLst/>
            <a:ahLst/>
            <a:cxnLst/>
            <a:rect r="r" b="b" t="t" l="l"/>
            <a:pathLst>
              <a:path h="5156891" w="5242075">
                <a:moveTo>
                  <a:pt x="5242074" y="0"/>
                </a:moveTo>
                <a:lnTo>
                  <a:pt x="0" y="0"/>
                </a:lnTo>
                <a:lnTo>
                  <a:pt x="0" y="5156891"/>
                </a:lnTo>
                <a:lnTo>
                  <a:pt x="5242074" y="5156891"/>
                </a:lnTo>
                <a:lnTo>
                  <a:pt x="524207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83151" y="1555750"/>
            <a:ext cx="927614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Beth Ellen"/>
              </a:rPr>
              <a:t>Pisanje posvojnih pridjeva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83060" y="4785995"/>
            <a:ext cx="10122987" cy="3310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76" indent="-345438" lvl="1">
              <a:lnSpc>
                <a:spcPts val="6719"/>
              </a:lnSpc>
              <a:buFont typeface="Arial"/>
              <a:buChar char="•"/>
            </a:pPr>
            <a:r>
              <a:rPr lang="en-US" sz="3199" spc="79">
                <a:solidFill>
                  <a:srgbClr val="FFFFFF"/>
                </a:solidFill>
                <a:latin typeface="Glacial Indifference"/>
              </a:rPr>
              <a:t>Poznata Zagrebačka avenija jedno je od najvećih zagrebačkih ulica.</a:t>
            </a:r>
          </a:p>
          <a:p>
            <a:pPr algn="l" marL="690876" indent="-345438" lvl="1">
              <a:lnSpc>
                <a:spcPts val="6719"/>
              </a:lnSpc>
              <a:buFont typeface="Arial"/>
              <a:buChar char="•"/>
            </a:pPr>
            <a:r>
              <a:rPr lang="en-US" sz="3199" spc="79">
                <a:solidFill>
                  <a:srgbClr val="FFFFFF"/>
                </a:solidFill>
                <a:latin typeface="Glacial Indifference"/>
              </a:rPr>
              <a:t>Jedna zadarska ulica nosi ime Ulica zadarskih pomoraca.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79146" y="-1203708"/>
            <a:ext cx="12625727" cy="12908092"/>
          </a:xfrm>
          <a:custGeom>
            <a:avLst/>
            <a:gdLst/>
            <a:ahLst/>
            <a:cxnLst/>
            <a:rect r="r" b="b" t="t" l="l"/>
            <a:pathLst>
              <a:path h="12908092" w="12625727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18040">
            <a:off x="15373872" y="-6097987"/>
            <a:ext cx="4770522" cy="9788560"/>
          </a:xfrm>
          <a:custGeom>
            <a:avLst/>
            <a:gdLst/>
            <a:ahLst/>
            <a:cxnLst/>
            <a:rect r="r" b="b" t="t" l="l"/>
            <a:pathLst>
              <a:path h="9788560" w="4770522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" t="0" r="-25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84824">
            <a:off x="15359765" y="4367556"/>
            <a:ext cx="7636093" cy="6652946"/>
          </a:xfrm>
          <a:custGeom>
            <a:avLst/>
            <a:gdLst/>
            <a:ahLst/>
            <a:cxnLst/>
            <a:rect r="r" b="b" t="t" l="l"/>
            <a:pathLst>
              <a:path h="6652946" w="7636093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32180">
            <a:off x="16623623" y="1689036"/>
            <a:ext cx="3780147" cy="5199536"/>
          </a:xfrm>
          <a:custGeom>
            <a:avLst/>
            <a:gdLst/>
            <a:ahLst/>
            <a:cxnLst/>
            <a:rect r="r" b="b" t="t" l="l"/>
            <a:pathLst>
              <a:path h="5199536" w="3780147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01" t="0" r="-3901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5494974">
            <a:off x="13796815" y="8059782"/>
            <a:ext cx="6101966" cy="4454435"/>
          </a:xfrm>
          <a:custGeom>
            <a:avLst/>
            <a:gdLst/>
            <a:ahLst/>
            <a:cxnLst/>
            <a:rect r="r" b="b" t="t" l="l"/>
            <a:pathLst>
              <a:path h="4454435" w="6101966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405793" y="1875100"/>
            <a:ext cx="8844548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2C2827"/>
                </a:solidFill>
                <a:latin typeface="Beth Ellen"/>
              </a:rPr>
              <a:t>Pravilo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05793" y="4940355"/>
            <a:ext cx="11843064" cy="2153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>
                <a:solidFill>
                  <a:srgbClr val="2C2827"/>
                </a:solidFill>
                <a:latin typeface="Glacial Indifference Bold"/>
              </a:rPr>
              <a:t>Posvojne pridjeve koji završavaju nastavcima -ski, -ški, -čki, -ćki pišemo velikim početnim slovom samo ako su prva riječ višečlanog imena.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DAFwIcK7jDA</dc:identifier>
  <dcterms:modified xsi:type="dcterms:W3CDTF">2011-08-01T06:04:30Z</dcterms:modified>
  <cp:revision>1</cp:revision>
  <dc:title>Veliko početno slovo</dc:title>
</cp:coreProperties>
</file>