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2904" y="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CE1-20F1-47C5-8D92-4BAD974B042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F116-2589-4ED6-8C5E-7B62DDF5F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CE1-20F1-47C5-8D92-4BAD974B042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F116-2589-4ED6-8C5E-7B62DDF5F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CE1-20F1-47C5-8D92-4BAD974B042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F116-2589-4ED6-8C5E-7B62DDF5F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CE1-20F1-47C5-8D92-4BAD974B042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F116-2589-4ED6-8C5E-7B62DDF5F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CE1-20F1-47C5-8D92-4BAD974B042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F116-2589-4ED6-8C5E-7B62DDF5F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CE1-20F1-47C5-8D92-4BAD974B042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F116-2589-4ED6-8C5E-7B62DDF5F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CE1-20F1-47C5-8D92-4BAD974B042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F116-2589-4ED6-8C5E-7B62DDF5F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CE1-20F1-47C5-8D92-4BAD974B042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F116-2589-4ED6-8C5E-7B62DDF5F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CE1-20F1-47C5-8D92-4BAD974B042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F116-2589-4ED6-8C5E-7B62DDF5F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CE1-20F1-47C5-8D92-4BAD974B042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F116-2589-4ED6-8C5E-7B62DDF5F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CE1-20F1-47C5-8D92-4BAD974B042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F116-2589-4ED6-8C5E-7B62DDF5F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96CE1-20F1-47C5-8D92-4BAD974B042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DF116-2589-4ED6-8C5E-7B62DDF5F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emf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596256" y="3573016"/>
            <a:ext cx="6323594" cy="86922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Ponavljanje gradiva:Ura</a:t>
            </a:r>
            <a:r>
              <a:rPr kumimoji="0" lang="hr-HR" sz="2800" b="1" i="1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(Sat); Mjesec i godina</a:t>
            </a:r>
            <a:endParaRPr kumimoji="0" lang="hr-HR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WordArt 3"/>
          <p:cNvSpPr txBox="1">
            <a:spLocks noChangeArrowheads="1" noChangeShapeType="1" noTextEdit="1"/>
          </p:cNvSpPr>
          <p:nvPr/>
        </p:nvSpPr>
        <p:spPr bwMode="auto">
          <a:xfrm>
            <a:off x="2597813" y="1772816"/>
            <a:ext cx="4320480" cy="1470025"/>
          </a:xfrm>
          <a:prstGeom prst="rect">
            <a:avLst/>
          </a:prstGeom>
        </p:spPr>
        <p:txBody>
          <a:bodyPr wrap="none" numCol="1" fromWordArt="1">
            <a:prstTxWarp prst="textDeflate">
              <a:avLst>
                <a:gd name="adj" fmla="val 26227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0" i="0" u="none" strike="noStrike" kern="10" cap="none" spc="0" normalizeH="0" baseline="0" noProof="0" dirty="0"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796" dir="1593903" algn="ctr" rotWithShape="0">
                    <a:srgbClr val="868686"/>
                  </a:outerShdw>
                </a:effectLst>
                <a:uLnTx/>
                <a:uFillTx/>
                <a:latin typeface="Arial Black"/>
                <a:ea typeface="+mj-ea"/>
                <a:cs typeface="+mj-cs"/>
              </a:rPr>
              <a:t>KVIZ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4860032" y="609329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Ivana </a:t>
            </a:r>
            <a:r>
              <a:rPr lang="hr-HR" dirty="0" err="1"/>
              <a:t>Gluhačić</a:t>
            </a:r>
            <a:r>
              <a:rPr lang="hr-HR" dirty="0"/>
              <a:t>, OŠ Julija Klovića, Zagreb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483768" y="404664"/>
            <a:ext cx="500062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8. Ure mogu imati, treću, najtanju kazaljku. Ona pokazuje </a:t>
            </a:r>
            <a:endParaRPr lang="hr-HR" sz="3200" b="1" dirty="0">
              <a:solidFill>
                <a:srgbClr val="0000FF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912660" y="2690680"/>
            <a:ext cx="21100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sekunde.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1974186" y="571010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405986" y="571010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2837786" y="571010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269586" y="571010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3702973" y="571010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2336" y="4775072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134773" y="571010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493548" y="571010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4853911" y="571010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5646073" y="5710109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285711" y="571010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483768" y="332656"/>
            <a:ext cx="500062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9. Na digitalnoj su uri sati i minute ispisani </a:t>
            </a:r>
            <a:endParaRPr lang="hr-HR" sz="3200" b="1" dirty="0">
              <a:solidFill>
                <a:srgbClr val="0000FF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769784" y="1832854"/>
            <a:ext cx="23441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brojkama.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1974186" y="56381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405986" y="56381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2837786" y="56381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269586" y="56381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3702973" y="56381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2336" y="4703064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134773" y="56381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493548" y="56381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4853911" y="56381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5646073" y="5638101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285711" y="56381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55776" y="476672"/>
            <a:ext cx="500062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10. Godina je vremensko razdoblje koje je podijeljeno na .............mjeseci.</a:t>
            </a:r>
            <a:endParaRPr lang="hr-HR" sz="3200" b="1" dirty="0">
              <a:solidFill>
                <a:srgbClr val="0000FF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627214" y="3405630"/>
            <a:ext cx="21126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dvanaest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046194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477994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2909794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341594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3774981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94344" y="4847080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206781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565556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4925919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5718081" y="5782117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357719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627784" y="548680"/>
            <a:ext cx="500062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11. Popis svih mjeseci, tjedana i dana u jednoj godini naziva se </a:t>
            </a:r>
            <a:endParaRPr lang="hr-HR" sz="3200" b="1" dirty="0">
              <a:solidFill>
                <a:srgbClr val="0000FF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699222" y="3549076"/>
            <a:ext cx="21418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kalendar.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118202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550002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2981802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413602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3846989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66352" y="49190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278789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637564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4997927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5790089" y="58541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429727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771800" y="332656"/>
            <a:ext cx="500062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12. U kalendaru su nedjelje i državni blagdani, tj. neradni dani, označeni drukčijom </a:t>
            </a:r>
            <a:endParaRPr lang="hr-HR" sz="3200" b="1" dirty="0">
              <a:solidFill>
                <a:srgbClr val="0000FF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718205" y="4100112"/>
            <a:ext cx="16962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bojom.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262218" y="600743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694018" y="600743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125818" y="600743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557618" y="600743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3991005" y="600743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0368" y="5072395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422805" y="600743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781580" y="600743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141943" y="600743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5934105" y="6007432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573743" y="600743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843808" y="548680"/>
            <a:ext cx="50006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13. Na kalendaru očitavamo </a:t>
            </a:r>
            <a:endParaRPr lang="hr-HR" sz="3200" b="1" dirty="0">
              <a:solidFill>
                <a:srgbClr val="0000FF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15246" y="2120316"/>
            <a:ext cx="197368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datume.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334226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766026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197826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629626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4063013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2376" y="49190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494813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853588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213951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6006113" y="58541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645751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627784" y="548680"/>
            <a:ext cx="500062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14. Datum ili nadnevak čine redni broj dana u mjesecu, redni broj mjeseca i </a:t>
            </a:r>
            <a:endParaRPr lang="hr-HR" sz="3200" b="1" dirty="0">
              <a:solidFill>
                <a:srgbClr val="0000FF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699222" y="4334894"/>
            <a:ext cx="17666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godina.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118202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550002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2981802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413602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3846989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66352" y="49190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278789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637564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4997927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5790089" y="58541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429727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627784" y="692696"/>
            <a:ext cx="500062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15.</a:t>
            </a:r>
            <a:r>
              <a:rPr lang="hr-HR" sz="4800" dirty="0"/>
              <a:t> </a:t>
            </a:r>
            <a:r>
              <a:rPr lang="hr-HR" sz="4800" dirty="0">
                <a:solidFill>
                  <a:srgbClr val="FF0000"/>
                </a:solidFill>
              </a:rPr>
              <a:t>Prijestupna godina je  svaka ________godina.</a:t>
            </a:r>
            <a:r>
              <a:rPr lang="hr-HR" sz="4800" b="1" dirty="0">
                <a:solidFill>
                  <a:srgbClr val="FF0000"/>
                </a:solidFill>
              </a:rPr>
              <a:t> </a:t>
            </a:r>
            <a:endParaRPr lang="hr-HR" sz="4800" dirty="0">
              <a:solidFill>
                <a:srgbClr val="FF0000"/>
              </a:solidFill>
            </a:endParaRPr>
          </a:p>
          <a:p>
            <a:r>
              <a:rPr lang="hr-HR" sz="4800" b="1" dirty="0"/>
              <a:t> </a:t>
            </a:r>
            <a:endParaRPr lang="hr-HR" sz="4800" dirty="0"/>
          </a:p>
          <a:p>
            <a:r>
              <a:rPr lang="hr-HR" sz="4800" b="1" dirty="0">
                <a:solidFill>
                  <a:srgbClr val="FF0000"/>
                </a:solidFill>
              </a:rPr>
              <a:t> </a:t>
            </a:r>
            <a:endParaRPr lang="hr-HR" sz="3200" b="1" dirty="0">
              <a:solidFill>
                <a:srgbClr val="0000FF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127850" y="2264332"/>
            <a:ext cx="168296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četvrta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118202" y="599814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550002" y="599814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2981802" y="599814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413602" y="599814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3846989" y="599814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66352" y="5063104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278789" y="599814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637564" y="599814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4997927" y="599814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5790089" y="5998141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429727" y="599814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55776" y="620688"/>
            <a:ext cx="500062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16.</a:t>
            </a:r>
            <a:r>
              <a:rPr lang="hr-HR" sz="4800" b="1" dirty="0"/>
              <a:t> </a:t>
            </a:r>
            <a:r>
              <a:rPr lang="hr-HR" sz="4800" b="1" dirty="0">
                <a:solidFill>
                  <a:srgbClr val="FF0000"/>
                </a:solidFill>
              </a:rPr>
              <a:t>Koliko je sati? </a:t>
            </a:r>
            <a:endParaRPr lang="hr-HR" sz="4800" dirty="0">
              <a:solidFill>
                <a:srgbClr val="FF0000"/>
              </a:solidFill>
            </a:endParaRPr>
          </a:p>
          <a:p>
            <a:r>
              <a:rPr lang="hr-HR" sz="4800" b="1" dirty="0"/>
              <a:t> </a:t>
            </a:r>
            <a:endParaRPr lang="hr-HR" sz="4800" dirty="0"/>
          </a:p>
          <a:p>
            <a:r>
              <a:rPr lang="hr-HR" sz="4800" b="1" dirty="0">
                <a:solidFill>
                  <a:srgbClr val="FF0000"/>
                </a:solidFill>
              </a:rPr>
              <a:t> </a:t>
            </a:r>
            <a:endParaRPr lang="hr-HR" sz="3200" b="1" dirty="0">
              <a:solidFill>
                <a:srgbClr val="0000FF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902004" y="4446266"/>
            <a:ext cx="577299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Četiri sata ili šesnaest sati.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046194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477994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2909794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341594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3774981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94344" y="4991096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206781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565556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4925919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5718081" y="5926133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357719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2966" y="1406506"/>
            <a:ext cx="3143272" cy="297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699792" y="476672"/>
            <a:ext cx="500062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17. Napiši ime mjeseca: 5.</a:t>
            </a:r>
            <a:endParaRPr lang="hr-HR" sz="4800" dirty="0">
              <a:solidFill>
                <a:srgbClr val="FF0000"/>
              </a:solidFill>
            </a:endParaRPr>
          </a:p>
          <a:p>
            <a:r>
              <a:rPr lang="hr-HR" sz="4800" b="1" dirty="0"/>
              <a:t> </a:t>
            </a:r>
            <a:endParaRPr lang="hr-HR" sz="4800" dirty="0"/>
          </a:p>
          <a:p>
            <a:r>
              <a:rPr lang="hr-HR" sz="4800" b="1" dirty="0">
                <a:solidFill>
                  <a:srgbClr val="FF0000"/>
                </a:solidFill>
              </a:rPr>
              <a:t> </a:t>
            </a:r>
            <a:endParaRPr lang="hr-HR" sz="3200" b="1" dirty="0">
              <a:solidFill>
                <a:srgbClr val="0000FF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842668" y="2191184"/>
            <a:ext cx="16877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svibanj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190210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622010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053810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485610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3918997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38360" y="4847080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350797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709572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069935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5862097" y="5782117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501735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349880" y="2696950"/>
            <a:ext cx="684053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hr-HR" sz="3200" b="1" dirty="0"/>
              <a:t> Zapišite redne brojeve pitanja.</a:t>
            </a:r>
          </a:p>
          <a:p>
            <a:pPr marL="342900" indent="-342900">
              <a:buFontTx/>
              <a:buAutoNum type="arabicPeriod"/>
            </a:pPr>
            <a:endParaRPr lang="hr-HR" sz="3200" b="1" dirty="0"/>
          </a:p>
          <a:p>
            <a:pPr marL="342900" indent="-342900">
              <a:buFontTx/>
              <a:buAutoNum type="arabicPeriod"/>
            </a:pPr>
            <a:r>
              <a:rPr lang="hr-HR" sz="3200" b="1" dirty="0"/>
              <a:t> Imate </a:t>
            </a:r>
            <a:r>
              <a:rPr lang="hr-HR" sz="3200" b="1" dirty="0">
                <a:solidFill>
                  <a:srgbClr val="FF0000"/>
                </a:solidFill>
              </a:rPr>
              <a:t>10 sekundi </a:t>
            </a:r>
            <a:r>
              <a:rPr lang="hr-HR" sz="3200" b="1" dirty="0"/>
              <a:t>za razmišljanje.</a:t>
            </a:r>
          </a:p>
          <a:p>
            <a:pPr marL="342900" indent="-342900">
              <a:buFontTx/>
              <a:buAutoNum type="arabicPeriod"/>
            </a:pPr>
            <a:endParaRPr lang="hr-HR" sz="3200" b="1" dirty="0"/>
          </a:p>
          <a:p>
            <a:pPr marL="342900" indent="-342900">
              <a:buFontTx/>
              <a:buAutoNum type="arabicPeriod"/>
            </a:pPr>
            <a:r>
              <a:rPr lang="hr-HR" sz="3200" b="1" dirty="0"/>
              <a:t> U kvizu ima </a:t>
            </a:r>
            <a:r>
              <a:rPr lang="hr-HR" sz="3200" b="1" dirty="0">
                <a:solidFill>
                  <a:srgbClr val="FF0000"/>
                </a:solidFill>
              </a:rPr>
              <a:t>20 </a:t>
            </a:r>
            <a:r>
              <a:rPr lang="hr-HR" sz="3200" b="1" dirty="0"/>
              <a:t>pitanja.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635896" y="1196752"/>
            <a:ext cx="27670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UPUTE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843808" y="620688"/>
            <a:ext cx="500062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18. Napiši ime mjeseca: 12.</a:t>
            </a:r>
            <a:endParaRPr lang="hr-HR" sz="4800" dirty="0">
              <a:solidFill>
                <a:srgbClr val="FF0000"/>
              </a:solidFill>
            </a:endParaRPr>
          </a:p>
          <a:p>
            <a:r>
              <a:rPr lang="hr-HR" sz="4800" b="1" dirty="0"/>
              <a:t> </a:t>
            </a:r>
            <a:endParaRPr lang="hr-HR" sz="4800" dirty="0"/>
          </a:p>
          <a:p>
            <a:r>
              <a:rPr lang="hr-HR" sz="4800" b="1" dirty="0">
                <a:solidFill>
                  <a:srgbClr val="FF0000"/>
                </a:solidFill>
              </a:rPr>
              <a:t> </a:t>
            </a:r>
            <a:endParaRPr lang="hr-HR" sz="3200" b="1" dirty="0">
              <a:solidFill>
                <a:srgbClr val="0000FF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86684" y="2335200"/>
            <a:ext cx="19881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prosinac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334226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766026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197826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629626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4063013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2376" y="4991096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494813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853588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213951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6006113" y="5926133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645751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843808" y="476672"/>
            <a:ext cx="500062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19. Napiši ime mjeseca: 9.</a:t>
            </a:r>
            <a:endParaRPr lang="hr-HR" sz="4800" dirty="0">
              <a:solidFill>
                <a:srgbClr val="FF0000"/>
              </a:solidFill>
            </a:endParaRPr>
          </a:p>
          <a:p>
            <a:r>
              <a:rPr lang="hr-HR" sz="4800" b="1" dirty="0"/>
              <a:t> </a:t>
            </a:r>
            <a:endParaRPr lang="hr-HR" sz="4800" dirty="0"/>
          </a:p>
          <a:p>
            <a:r>
              <a:rPr lang="hr-HR" sz="4800" b="1" dirty="0">
                <a:solidFill>
                  <a:srgbClr val="FF0000"/>
                </a:solidFill>
              </a:rPr>
              <a:t> </a:t>
            </a:r>
            <a:endParaRPr lang="hr-HR" sz="3200" b="1" dirty="0">
              <a:solidFill>
                <a:srgbClr val="0000FF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86684" y="2191184"/>
            <a:ext cx="13035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rujan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334226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766026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197826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629626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4063013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2376" y="4847080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494813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853588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213951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6006113" y="5782117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645751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699792" y="476672"/>
            <a:ext cx="500062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20. Napiši ime mjeseca: 1.</a:t>
            </a:r>
            <a:endParaRPr lang="hr-HR" sz="4800" dirty="0">
              <a:solidFill>
                <a:srgbClr val="FF0000"/>
              </a:solidFill>
            </a:endParaRPr>
          </a:p>
          <a:p>
            <a:r>
              <a:rPr lang="hr-HR" sz="4800" b="1" dirty="0"/>
              <a:t> </a:t>
            </a:r>
            <a:endParaRPr lang="hr-HR" sz="4800" dirty="0"/>
          </a:p>
          <a:p>
            <a:r>
              <a:rPr lang="hr-HR" sz="4800" b="1" dirty="0">
                <a:solidFill>
                  <a:srgbClr val="FF0000"/>
                </a:solidFill>
              </a:rPr>
              <a:t> </a:t>
            </a:r>
            <a:endParaRPr lang="hr-HR" sz="3200" b="1" dirty="0">
              <a:solidFill>
                <a:srgbClr val="0000FF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842668" y="2191184"/>
            <a:ext cx="17782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siječanj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190210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622010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053810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485610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3918997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38360" y="4847080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350797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709572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069935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5862097" y="5782117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501735" y="578211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627784" y="620688"/>
            <a:ext cx="442912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Tx/>
              <a:buAutoNum type="arabicPeriod"/>
            </a:pPr>
            <a:r>
              <a:rPr lang="hr-HR" sz="4800" b="1" dirty="0">
                <a:solidFill>
                  <a:srgbClr val="FF0000"/>
                </a:solidFill>
              </a:rPr>
              <a:t> Ura ili sat je sprava kojom se mjeri  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270858" y="2120886"/>
            <a:ext cx="193674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vrijeme.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1546698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1978498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2410298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2842098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3275485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4848" y="4991096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3707285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066060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4426423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5218585" y="5926133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4858223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699792" y="548680"/>
            <a:ext cx="442912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2. Sat s kazaljkama ima brojčanik, veliku i malu  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557180" y="2763258"/>
            <a:ext cx="20394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kazaljku.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1618706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050506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2482306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2914106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3347493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6856" y="49190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3779293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138068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4498431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5290593" y="58541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4930231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771800" y="548680"/>
            <a:ext cx="4429124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400" b="1" dirty="0">
                <a:solidFill>
                  <a:srgbClr val="FF0000"/>
                </a:solidFill>
              </a:rPr>
              <a:t>3. S brojčanika se očitava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057816" y="1263060"/>
            <a:ext cx="193674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vrijeme.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1690714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122514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2554314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2986114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3419501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38864" y="49190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3851301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210076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4570439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5362601" y="58541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002239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483768" y="548680"/>
            <a:ext cx="478631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4. Velika kazaljka pokazuje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912660" y="1405936"/>
            <a:ext cx="18455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minute.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1759872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191672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2623472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055272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3488659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8022" y="49190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3920459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279234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4639597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5431759" y="58541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071397" y="58541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699792" y="620688"/>
            <a:ext cx="500062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5. Kada velika kazaljka obiđe cijeli krug prošlo je 60 minuta ili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71230" y="3692522"/>
            <a:ext cx="22622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jedan sat.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190210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622010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053810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485610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3918997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38360" y="4991096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350797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709572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069935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5862097" y="5926133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501735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203848" y="620688"/>
            <a:ext cx="442912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6. Mala kazaljka pokazuje </a:t>
            </a:r>
            <a:r>
              <a:rPr lang="hr-HR" sz="3200" b="1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704178" y="1406506"/>
            <a:ext cx="12043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sate.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122762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554562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2986362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418162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3851549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0912" y="4991096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283349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642124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002487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5794649" y="5926133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434287" y="592613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131840" y="620688"/>
            <a:ext cx="442912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7. Kada mala kazaljka obiđe cijeli krug prošlo je 12 sati ili </a:t>
            </a:r>
            <a:endParaRPr lang="hr-HR" sz="3200" b="1" dirty="0">
              <a:solidFill>
                <a:srgbClr val="0000FF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203279" y="3685729"/>
            <a:ext cx="24256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pola dana.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050754" y="55568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482554" y="55568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2914354" y="55568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346154" y="55568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3779541" y="55568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98904" y="4621764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211341" y="55568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4570116" y="55568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4930479" y="55568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5722641" y="5556801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362279" y="55568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477</Words>
  <Application>Microsoft Office PowerPoint</Application>
  <PresentationFormat>On-screen Show (4:3)</PresentationFormat>
  <Paragraphs>261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Arial Black</vt:lpstr>
      <vt:lpstr>Calibri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Ivana Gluhačić</dc:creator>
  <cp:lastModifiedBy>Maja Jelić-Kolar</cp:lastModifiedBy>
  <cp:revision>5</cp:revision>
  <dcterms:created xsi:type="dcterms:W3CDTF">2012-12-10T15:41:12Z</dcterms:created>
  <dcterms:modified xsi:type="dcterms:W3CDTF">2016-11-25T09:29:31Z</dcterms:modified>
</cp:coreProperties>
</file>