
<file path=[Content_Types].xml><?xml version="1.0" encoding="utf-8"?>
<Types xmlns="http://schemas.openxmlformats.org/package/2006/content-types"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2904" y="10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F96CE1-20F1-47C5-8D92-4BAD974B042E}" type="datetimeFigureOut">
              <a:rPr lang="sr-Latn-CS" smtClean="0"/>
              <a:pPr/>
              <a:t>25.11.2016.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DF116-2589-4ED6-8C5E-7B62DDF5F9E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emf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2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1596256" y="3573016"/>
            <a:ext cx="6323594" cy="869226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hr-HR" sz="2800" b="1" i="1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Ponavljanje gradiva:Ura</a:t>
            </a:r>
            <a:r>
              <a:rPr kumimoji="0" lang="hr-HR" sz="2800" b="1" i="1" u="none" strike="noStrike" kern="1200" cap="none" spc="0" normalizeH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(Sat); Mjesec i godina</a:t>
            </a:r>
            <a:endParaRPr kumimoji="0" lang="hr-HR" sz="2800" b="1" i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WordArt 3"/>
          <p:cNvSpPr txBox="1">
            <a:spLocks noChangeArrowheads="1" noChangeShapeType="1" noTextEdit="1"/>
          </p:cNvSpPr>
          <p:nvPr/>
        </p:nvSpPr>
        <p:spPr bwMode="auto">
          <a:xfrm>
            <a:off x="2597813" y="1772816"/>
            <a:ext cx="4320480" cy="1470025"/>
          </a:xfrm>
          <a:prstGeom prst="rect">
            <a:avLst/>
          </a:prstGeom>
        </p:spPr>
        <p:txBody>
          <a:bodyPr wrap="none" numCol="1" fromWordArt="1">
            <a:prstTxWarp prst="textDeflate">
              <a:avLst>
                <a:gd name="adj" fmla="val 26227"/>
              </a:avLst>
            </a:prstTxWarp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sz="2800" b="0" i="0" u="none" strike="noStrike" kern="10" cap="none" spc="0" normalizeH="0" baseline="0" noProof="0" dirty="0">
                <a:ln w="38100">
                  <a:solidFill>
                    <a:srgbClr val="FF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>
                  <a:outerShdw dist="56796" dir="1593903" algn="ctr" rotWithShape="0">
                    <a:srgbClr val="868686"/>
                  </a:outerShdw>
                </a:effectLst>
                <a:uLnTx/>
                <a:uFillTx/>
                <a:latin typeface="Arial Black"/>
                <a:ea typeface="+mj-ea"/>
                <a:cs typeface="+mj-cs"/>
              </a:rPr>
              <a:t>KVIZ</a:t>
            </a:r>
          </a:p>
        </p:txBody>
      </p:sp>
      <p:sp>
        <p:nvSpPr>
          <p:cNvPr id="5" name="TextBox 1"/>
          <p:cNvSpPr txBox="1"/>
          <p:nvPr/>
        </p:nvSpPr>
        <p:spPr>
          <a:xfrm>
            <a:off x="4860032" y="6093296"/>
            <a:ext cx="38884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/>
              <a:t>Ivana </a:t>
            </a:r>
            <a:r>
              <a:rPr lang="hr-HR" dirty="0" err="1"/>
              <a:t>Gluhačić</a:t>
            </a:r>
            <a:r>
              <a:rPr lang="hr-HR" dirty="0"/>
              <a:t>, OŠ Julija Klovića, Zagreb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483768" y="404664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8. Ure mogu imati, treću, najtanju kazaljku. Ona pokazuje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12660" y="2690680"/>
            <a:ext cx="211000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sekunde.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74186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405986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837786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269586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702973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2336" y="4775072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134773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493548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853911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646073" y="5710109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285711" y="5710109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483768" y="332656"/>
            <a:ext cx="50006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9. Na digitalnoj su uri sati i minute ispisani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769784" y="1832854"/>
            <a:ext cx="23441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brojkama.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974186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405986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837786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269586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702973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2336" y="4703064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134773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493548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853911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646073" y="5638101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285711" y="56381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55776" y="476672"/>
            <a:ext cx="50006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10. Godina je vremensko razdoblje koje je podijeljeno na .............mjeseci.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27214" y="3405630"/>
            <a:ext cx="211263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dvanaest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046194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477994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09794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341594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774981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4344" y="484708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06781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565556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25919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18081" y="5782117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357719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27784" y="548680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11. Popis svih mjeseci, tjedana i dana u jednoj godini naziva se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99222" y="3549076"/>
            <a:ext cx="214186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kalendar.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182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5500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818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136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84698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6352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7878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63756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9792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90089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42972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771800" y="332656"/>
            <a:ext cx="500062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12. U kalendaru su nedjelje i državni blagdani, tj. neradni dani, označeni drukčijom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18205" y="4100112"/>
            <a:ext cx="1696298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bojom.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262218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694018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25818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557618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991005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10368" y="5072395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422805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781580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141943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934105" y="6007432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573743" y="6007432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43808" y="548680"/>
            <a:ext cx="5000628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13. Na kalendaru očitavamo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15246" y="2120316"/>
            <a:ext cx="197368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datume.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33422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76602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9782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62962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4063013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376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494813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853588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21395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6006113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64575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27784" y="548680"/>
            <a:ext cx="50006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14. Datum ili nadnevak čine redni broj dana u mjesecu, redni broj mjeseca i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699222" y="4334894"/>
            <a:ext cx="1766637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godina.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182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5500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818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1360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84698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6352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7878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63756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9792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90089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42972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27784" y="692696"/>
            <a:ext cx="5000628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15.</a:t>
            </a:r>
            <a:r>
              <a:rPr lang="hr-HR" sz="4800" dirty="0"/>
              <a:t> </a:t>
            </a:r>
            <a:r>
              <a:rPr lang="hr-HR" sz="4800" dirty="0">
                <a:solidFill>
                  <a:srgbClr val="FF0000"/>
                </a:solidFill>
              </a:rPr>
              <a:t>Prijestupna godina je  svaka ________godina.</a:t>
            </a:r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127850" y="2264332"/>
            <a:ext cx="168296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četvrta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18202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550002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81802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13602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846989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66352" y="5063104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78789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637564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97927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90089" y="5998141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429727" y="599814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555776" y="620688"/>
            <a:ext cx="5000628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16.</a:t>
            </a:r>
            <a:r>
              <a:rPr lang="hr-HR" sz="4800" b="1" dirty="0"/>
              <a:t> </a:t>
            </a:r>
            <a:r>
              <a:rPr lang="hr-HR" sz="4800" b="1" dirty="0">
                <a:solidFill>
                  <a:srgbClr val="FF0000"/>
                </a:solidFill>
              </a:rPr>
              <a:t>Koliko je sati? 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1902004" y="4446266"/>
            <a:ext cx="5772991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Četiri sata ili šesnaest sati.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046194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477994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09794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341594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774981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4344" y="4991096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06781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565556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25919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18081" y="5926133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357719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912966" y="1406506"/>
            <a:ext cx="3143272" cy="29765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9792" y="476672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17. Napiši ime mjeseca: 5.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42668" y="2191184"/>
            <a:ext cx="168770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svibanj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902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6220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0538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856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918997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38360" y="484708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350797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709572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069935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862097" y="5782117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501735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4"/>
          <p:cNvSpPr txBox="1">
            <a:spLocks noChangeArrowheads="1"/>
          </p:cNvSpPr>
          <p:nvPr/>
        </p:nvSpPr>
        <p:spPr bwMode="auto">
          <a:xfrm>
            <a:off x="1349880" y="2696950"/>
            <a:ext cx="6840537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Tx/>
              <a:buAutoNum type="arabicPeriod"/>
            </a:pPr>
            <a:r>
              <a:rPr lang="hr-HR" sz="3200" b="1" dirty="0"/>
              <a:t> Zapišite redne brojeve pitanja.</a:t>
            </a:r>
          </a:p>
          <a:p>
            <a:pPr marL="342900" indent="-342900">
              <a:buFontTx/>
              <a:buAutoNum type="arabicPeriod"/>
            </a:pPr>
            <a:endParaRPr lang="hr-HR" sz="3200" b="1" dirty="0"/>
          </a:p>
          <a:p>
            <a:pPr marL="342900" indent="-342900">
              <a:buFontTx/>
              <a:buAutoNum type="arabicPeriod"/>
            </a:pPr>
            <a:r>
              <a:rPr lang="hr-HR" sz="3200" b="1" dirty="0"/>
              <a:t> Imate </a:t>
            </a:r>
            <a:r>
              <a:rPr lang="hr-HR" sz="3200" b="1" dirty="0">
                <a:solidFill>
                  <a:srgbClr val="FF0000"/>
                </a:solidFill>
              </a:rPr>
              <a:t>10 sekundi </a:t>
            </a:r>
            <a:r>
              <a:rPr lang="hr-HR" sz="3200" b="1" dirty="0"/>
              <a:t>za razmišljanje.</a:t>
            </a:r>
          </a:p>
          <a:p>
            <a:pPr marL="342900" indent="-342900">
              <a:buFontTx/>
              <a:buAutoNum type="arabicPeriod"/>
            </a:pPr>
            <a:endParaRPr lang="hr-HR" sz="3200" b="1" dirty="0"/>
          </a:p>
          <a:p>
            <a:pPr marL="342900" indent="-342900">
              <a:buFontTx/>
              <a:buAutoNum type="arabicPeriod"/>
            </a:pPr>
            <a:r>
              <a:rPr lang="hr-HR" sz="3200" b="1" dirty="0"/>
              <a:t> U kvizu ima </a:t>
            </a:r>
            <a:r>
              <a:rPr lang="hr-HR" sz="3200" b="1" dirty="0">
                <a:solidFill>
                  <a:srgbClr val="FF0000"/>
                </a:solidFill>
              </a:rPr>
              <a:t>20 </a:t>
            </a:r>
            <a:r>
              <a:rPr lang="hr-HR" sz="3200" b="1" dirty="0"/>
              <a:t>pitanja.</a:t>
            </a:r>
          </a:p>
        </p:txBody>
      </p:sp>
      <p:sp>
        <p:nvSpPr>
          <p:cNvPr id="8" name="Text Box 5"/>
          <p:cNvSpPr txBox="1">
            <a:spLocks noChangeArrowheads="1"/>
          </p:cNvSpPr>
          <p:nvPr/>
        </p:nvSpPr>
        <p:spPr bwMode="auto">
          <a:xfrm>
            <a:off x="3635896" y="1196752"/>
            <a:ext cx="2767012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hr-HR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UPUTE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43808" y="620688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18. Napiši ime mjeseca: 12.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86684" y="2335200"/>
            <a:ext cx="1988173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prosinac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334226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766026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97826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629626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4063013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376" y="4991096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494813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853588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213951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6006113" y="5926133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645751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843808" y="476672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19. Napiši ime mjeseca: 9.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986684" y="2191184"/>
            <a:ext cx="13035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rujan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334226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766026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197826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629626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4063013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82376" y="484708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494813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853588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213951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6006113" y="5782117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645751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9792" y="476672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20. Napiši ime mjeseca: 1.</a:t>
            </a:r>
            <a:endParaRPr lang="hr-HR" sz="4800" dirty="0">
              <a:solidFill>
                <a:srgbClr val="FF0000"/>
              </a:solidFill>
            </a:endParaRPr>
          </a:p>
          <a:p>
            <a:r>
              <a:rPr lang="hr-HR" sz="4800" b="1" dirty="0"/>
              <a:t> </a:t>
            </a:r>
            <a:endParaRPr lang="hr-HR" sz="4800" dirty="0"/>
          </a:p>
          <a:p>
            <a:r>
              <a:rPr lang="hr-HR" sz="4800" b="1" dirty="0">
                <a:solidFill>
                  <a:srgbClr val="FF0000"/>
                </a:solidFill>
              </a:rPr>
              <a:t>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842668" y="2191184"/>
            <a:ext cx="177824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siječanj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902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6220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0538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85610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918997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38360" y="4847080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350797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709572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069935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862097" y="5782117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501735" y="5782117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27784" y="620688"/>
            <a:ext cx="4429124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buFontTx/>
              <a:buAutoNum type="arabicPeriod"/>
            </a:pPr>
            <a:r>
              <a:rPr lang="hr-HR" sz="4800" b="1" dirty="0">
                <a:solidFill>
                  <a:srgbClr val="FF0000"/>
                </a:solidFill>
              </a:rPr>
              <a:t> Ura ili sat je sprava kojom se mjeri  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270858" y="2120886"/>
            <a:ext cx="19367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vrijeme.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546698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1978498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410298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842098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275485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94848" y="4991096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3707285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066060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426423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218585" y="5926133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4858223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9792" y="548680"/>
            <a:ext cx="44291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2. Sat s kazaljkama ima brojčanik, veliku i malu  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557180" y="2763258"/>
            <a:ext cx="20394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kazaljku.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61870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05050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48230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91410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347493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866856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3779293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138068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49843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290593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493023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771800" y="548680"/>
            <a:ext cx="4429124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400" b="1" dirty="0">
                <a:solidFill>
                  <a:srgbClr val="FF0000"/>
                </a:solidFill>
              </a:rPr>
              <a:t>3. S brojčanika se očitava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057816" y="1263060"/>
            <a:ext cx="193674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vrijeme.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69071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12251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55431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298611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41950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938864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3851301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210076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57043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362601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00223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483768" y="548680"/>
            <a:ext cx="478631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4. Velika kazaljka pokazuje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4912660" y="1405936"/>
            <a:ext cx="1845505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minute.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175987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19167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62347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055272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48865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08022" y="4919088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3920459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279234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63959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431759" y="5854125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071397" y="5854125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2699792" y="620688"/>
            <a:ext cx="500062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5. Kada velika kazaljka obiđe cijeli krug prošlo je 60 minuta ili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2771230" y="3692522"/>
            <a:ext cx="226222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jedan sat.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90210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622010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3053810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85610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918997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438360" y="4991096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350797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709572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069935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862097" y="5926133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501735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203848" y="620688"/>
            <a:ext cx="4429124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6. Mala kazaljka pokazuje </a:t>
            </a:r>
            <a:r>
              <a:rPr lang="hr-HR" sz="3200" b="1" dirty="0">
                <a:solidFill>
                  <a:srgbClr val="0000FF"/>
                </a:solidFill>
              </a:rPr>
              <a:t>  </a:t>
            </a: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704178" y="1406506"/>
            <a:ext cx="1204369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sate.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122762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554562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86362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418162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851549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70912" y="4991096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83349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642124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5002487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94649" y="5926133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434287" y="5926133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3131840" y="620688"/>
            <a:ext cx="4429124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sz="4800" b="1" dirty="0">
                <a:solidFill>
                  <a:srgbClr val="FF0000"/>
                </a:solidFill>
              </a:rPr>
              <a:t>7. Kada mala kazaljka obiđe cijeli krug prošlo je 12 sati ili </a:t>
            </a:r>
            <a:endParaRPr lang="hr-HR" sz="3200" b="1" dirty="0">
              <a:solidFill>
                <a:srgbClr val="0000FF"/>
              </a:solidFill>
            </a:endParaRPr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203279" y="3685729"/>
            <a:ext cx="2425664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hr-HR" sz="4000" b="1" dirty="0"/>
              <a:t>pola dana.</a:t>
            </a:r>
          </a:p>
        </p:txBody>
      </p:sp>
      <p:sp>
        <p:nvSpPr>
          <p:cNvPr id="5" name="WordArt 6"/>
          <p:cNvSpPr>
            <a:spLocks noChangeArrowheads="1" noChangeShapeType="1" noTextEdit="1"/>
          </p:cNvSpPr>
          <p:nvPr/>
        </p:nvSpPr>
        <p:spPr bwMode="auto">
          <a:xfrm>
            <a:off x="2050754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</a:t>
            </a:r>
          </a:p>
        </p:txBody>
      </p:sp>
      <p:sp>
        <p:nvSpPr>
          <p:cNvPr id="6" name="WordArt 7"/>
          <p:cNvSpPr>
            <a:spLocks noChangeArrowheads="1" noChangeShapeType="1" noTextEdit="1"/>
          </p:cNvSpPr>
          <p:nvPr/>
        </p:nvSpPr>
        <p:spPr bwMode="auto">
          <a:xfrm>
            <a:off x="2482554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2</a:t>
            </a:r>
          </a:p>
        </p:txBody>
      </p:sp>
      <p:sp>
        <p:nvSpPr>
          <p:cNvPr id="7" name="WordArt 8"/>
          <p:cNvSpPr>
            <a:spLocks noChangeArrowheads="1" noChangeShapeType="1" noTextEdit="1"/>
          </p:cNvSpPr>
          <p:nvPr/>
        </p:nvSpPr>
        <p:spPr bwMode="auto">
          <a:xfrm>
            <a:off x="2914354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3</a:t>
            </a:r>
          </a:p>
        </p:txBody>
      </p:sp>
      <p:sp>
        <p:nvSpPr>
          <p:cNvPr id="8" name="WordArt 9"/>
          <p:cNvSpPr>
            <a:spLocks noChangeArrowheads="1" noChangeShapeType="1" noTextEdit="1"/>
          </p:cNvSpPr>
          <p:nvPr/>
        </p:nvSpPr>
        <p:spPr bwMode="auto">
          <a:xfrm>
            <a:off x="3346154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4</a:t>
            </a:r>
          </a:p>
        </p:txBody>
      </p:sp>
      <p:sp>
        <p:nvSpPr>
          <p:cNvPr id="9" name="WordArt 10"/>
          <p:cNvSpPr>
            <a:spLocks noChangeArrowheads="1" noChangeShapeType="1" noTextEdit="1"/>
          </p:cNvSpPr>
          <p:nvPr/>
        </p:nvSpPr>
        <p:spPr bwMode="auto">
          <a:xfrm>
            <a:off x="3779541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5</a:t>
            </a:r>
          </a:p>
        </p:txBody>
      </p:sp>
      <p:pic>
        <p:nvPicPr>
          <p:cNvPr id="10" name="Picture 11" descr="j023413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98904" y="4621764"/>
            <a:ext cx="105727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WordArt 12"/>
          <p:cNvSpPr>
            <a:spLocks noChangeArrowheads="1" noChangeShapeType="1" noTextEdit="1"/>
          </p:cNvSpPr>
          <p:nvPr/>
        </p:nvSpPr>
        <p:spPr bwMode="auto">
          <a:xfrm>
            <a:off x="4211341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6</a:t>
            </a:r>
          </a:p>
        </p:txBody>
      </p:sp>
      <p:sp>
        <p:nvSpPr>
          <p:cNvPr id="12" name="WordArt 13"/>
          <p:cNvSpPr>
            <a:spLocks noChangeArrowheads="1" noChangeShapeType="1" noTextEdit="1"/>
          </p:cNvSpPr>
          <p:nvPr/>
        </p:nvSpPr>
        <p:spPr bwMode="auto">
          <a:xfrm>
            <a:off x="4570116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7</a:t>
            </a:r>
          </a:p>
        </p:txBody>
      </p:sp>
      <p:sp>
        <p:nvSpPr>
          <p:cNvPr id="13" name="WordArt 14"/>
          <p:cNvSpPr>
            <a:spLocks noChangeArrowheads="1" noChangeShapeType="1" noTextEdit="1"/>
          </p:cNvSpPr>
          <p:nvPr/>
        </p:nvSpPr>
        <p:spPr bwMode="auto">
          <a:xfrm>
            <a:off x="4930479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8</a:t>
            </a:r>
          </a:p>
        </p:txBody>
      </p:sp>
      <p:sp>
        <p:nvSpPr>
          <p:cNvPr id="14" name="WordArt 15"/>
          <p:cNvSpPr>
            <a:spLocks noChangeArrowheads="1" noChangeShapeType="1" noTextEdit="1"/>
          </p:cNvSpPr>
          <p:nvPr/>
        </p:nvSpPr>
        <p:spPr bwMode="auto">
          <a:xfrm>
            <a:off x="5722641" y="5556801"/>
            <a:ext cx="5048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10</a:t>
            </a:r>
          </a:p>
        </p:txBody>
      </p:sp>
      <p:sp>
        <p:nvSpPr>
          <p:cNvPr id="15" name="WordArt 16"/>
          <p:cNvSpPr>
            <a:spLocks noChangeArrowheads="1" noChangeShapeType="1" noTextEdit="1"/>
          </p:cNvSpPr>
          <p:nvPr/>
        </p:nvSpPr>
        <p:spPr bwMode="auto">
          <a:xfrm>
            <a:off x="5362279" y="5556801"/>
            <a:ext cx="288925" cy="4048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hr-HR" sz="3600" b="1" kern="10">
                <a:ln w="9525">
                  <a:solidFill>
                    <a:srgbClr val="FE1F08"/>
                  </a:solidFill>
                  <a:round/>
                  <a:headEnd/>
                  <a:tailEnd/>
                </a:ln>
                <a:solidFill>
                  <a:srgbClr val="FE1F08"/>
                </a:solidFill>
                <a:latin typeface="Verdana"/>
                <a:ea typeface="Verdana"/>
                <a:cs typeface="Verdana"/>
              </a:rPr>
              <a:t>9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0"/>
                            </p:stCondLst>
                            <p:childTnLst>
                              <p:par>
                                <p:cTn id="3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6000"/>
                            </p:stCondLst>
                            <p:childTnLst>
                              <p:par>
                                <p:cTn id="3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7000"/>
                            </p:stCondLst>
                            <p:childTnLst>
                              <p:par>
                                <p:cTn id="4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8000"/>
                            </p:stCondLst>
                            <p:childTnLst>
                              <p:par>
                                <p:cTn id="4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9000"/>
                            </p:stCondLst>
                            <p:childTnLst>
                              <p:par>
                                <p:cTn id="5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10000"/>
                            </p:stCondLst>
                            <p:childTnLst>
                              <p:par>
                                <p:cTn id="5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Startup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1000"/>
                            </p:stCondLst>
                            <p:childTnLst>
                              <p:par>
                                <p:cTn id="60" presetID="34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477</Words>
  <Application>Microsoft Office PowerPoint</Application>
  <PresentationFormat>On-screen Show (4:3)</PresentationFormat>
  <Paragraphs>261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7" baseType="lpstr">
      <vt:lpstr>Arial</vt:lpstr>
      <vt:lpstr>Arial Black</vt:lpstr>
      <vt:lpstr>Calibri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Ivana Gluhačić</dc:creator>
  <cp:lastModifiedBy>Maja Jelić-Kolar</cp:lastModifiedBy>
  <cp:revision>5</cp:revision>
  <dcterms:created xsi:type="dcterms:W3CDTF">2012-12-10T15:41:12Z</dcterms:created>
  <dcterms:modified xsi:type="dcterms:W3CDTF">2016-11-25T09:29:31Z</dcterms:modified>
</cp:coreProperties>
</file>