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74" r:id="rId10"/>
    <p:sldId id="275" r:id="rId11"/>
    <p:sldId id="277" r:id="rId12"/>
    <p:sldId id="278" r:id="rId13"/>
    <p:sldId id="276" r:id="rId14"/>
    <p:sldId id="256" r:id="rId15"/>
    <p:sldId id="257" r:id="rId16"/>
    <p:sldId id="272" r:id="rId17"/>
    <p:sldId id="258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D2DB-E0EE-4E23-8E26-0D0F585BD46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D51E8-1EF2-49B7-A86C-0C5EC9D5FB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641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51E8-1EF2-49B7-A86C-0C5EC9D5FBE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29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49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98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7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58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2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80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22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89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64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77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8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1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9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30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76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322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A5770-431B-4685-801A-86E660594E94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ECA14F-5698-47E4-9A76-F2DBCD66B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04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280373" cy="3624551"/>
          </a:xfrm>
        </p:spPr>
        <p:txBody>
          <a:bodyPr>
            <a:normAutofit/>
          </a:bodyPr>
          <a:lstStyle/>
          <a:p>
            <a:r>
              <a:rPr lang="hr-HR" dirty="0"/>
              <a:t>KRIPTOVALUTE</a:t>
            </a:r>
            <a:br>
              <a:rPr lang="hr-HR" dirty="0"/>
            </a:br>
            <a:r>
              <a:rPr lang="hr-HR" dirty="0"/>
              <a:t>(VIRTUALNE VALUTE)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21129" y="5690420"/>
            <a:ext cx="6987645" cy="1388534"/>
          </a:xfrm>
        </p:spPr>
        <p:txBody>
          <a:bodyPr>
            <a:normAutofit/>
          </a:bodyPr>
          <a:lstStyle/>
          <a:p>
            <a:r>
              <a:rPr lang="hr-HR" sz="2800" dirty="0"/>
              <a:t>NINA KALIN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6" y="0"/>
            <a:ext cx="4767006" cy="31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Centralizirano i decentralizirano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385988" y="1487128"/>
            <a:ext cx="10018713" cy="3124201"/>
          </a:xfrm>
        </p:spPr>
        <p:txBody>
          <a:bodyPr/>
          <a:lstStyle/>
          <a:p>
            <a:r>
              <a:rPr lang="hr-HR" dirty="0" err="1"/>
              <a:t>Blockchain</a:t>
            </a:r>
            <a:r>
              <a:rPr lang="hr-HR" dirty="0"/>
              <a:t> rješava problem stvaranja distribuirane baze podataka, bez potrebe za korištenjem posebnog entiteta(banka, država) koji će nadzirati transakcije</a:t>
            </a:r>
          </a:p>
          <a:p>
            <a:r>
              <a:rPr lang="hr-HR" dirty="0"/>
              <a:t>Takav način zove se </a:t>
            </a:r>
            <a:r>
              <a:rPr lang="hr-HR" dirty="0" err="1"/>
              <a:t>decenetraliziran</a:t>
            </a:r>
            <a:r>
              <a:rPr lang="hr-HR" dirty="0"/>
              <a:t> način(nema centra, odnosno entiteta koji nadzire </a:t>
            </a:r>
            <a:r>
              <a:rPr lang="hr-HR" dirty="0" err="1"/>
              <a:t>plačanje</a:t>
            </a:r>
            <a:r>
              <a:rPr lang="hr-HR" dirty="0"/>
              <a:t>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82" y="3729502"/>
            <a:ext cx="6446160" cy="31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39619" cy="6858002"/>
          </a:xfrm>
        </p:spPr>
      </p:pic>
    </p:spTree>
    <p:extLst>
      <p:ext uri="{BB962C8B-B14F-4D97-AF65-F5344CB8AC3E}">
        <p14:creationId xmlns:p14="http://schemas.microsoft.com/office/powerpoint/2010/main" val="34721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0"/>
            <a:ext cx="11729884" cy="72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ICO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ICO je </a:t>
            </a:r>
            <a:r>
              <a:rPr lang="hr-HR" dirty="0" err="1"/>
              <a:t>skračenica</a:t>
            </a:r>
            <a:r>
              <a:rPr lang="hr-HR" dirty="0"/>
              <a:t> riječi </a:t>
            </a:r>
            <a:r>
              <a:rPr lang="hr-HR" dirty="0" err="1"/>
              <a:t>Inital</a:t>
            </a:r>
            <a:r>
              <a:rPr lang="hr-HR" dirty="0"/>
              <a:t> </a:t>
            </a:r>
            <a:r>
              <a:rPr lang="hr-HR" dirty="0" err="1"/>
              <a:t>Coin</a:t>
            </a:r>
            <a:r>
              <a:rPr lang="hr-HR" dirty="0"/>
              <a:t> </a:t>
            </a:r>
            <a:r>
              <a:rPr lang="hr-HR" dirty="0" err="1"/>
              <a:t>Offering</a:t>
            </a:r>
            <a:endParaRPr lang="hr-HR" dirty="0"/>
          </a:p>
          <a:p>
            <a:r>
              <a:rPr lang="hr-HR" dirty="0"/>
              <a:t>Simbol je sljedećeg koraka u izgradnji digitalne financijske infrastrukture</a:t>
            </a:r>
          </a:p>
          <a:p>
            <a:r>
              <a:rPr lang="hr-HR" dirty="0"/>
              <a:t>To je inicijalna ponuda novčića odnosno </a:t>
            </a:r>
            <a:r>
              <a:rPr lang="hr-HR" dirty="0" err="1"/>
              <a:t>kriptovalute</a:t>
            </a:r>
            <a:r>
              <a:rPr lang="hr-HR" dirty="0"/>
              <a:t> (</a:t>
            </a:r>
            <a:r>
              <a:rPr lang="hr-HR" dirty="0" err="1"/>
              <a:t>tokena</a:t>
            </a:r>
            <a:r>
              <a:rPr lang="hr-HR" dirty="0"/>
              <a:t>)</a:t>
            </a:r>
          </a:p>
          <a:p>
            <a:r>
              <a:rPr lang="hr-HR" dirty="0"/>
              <a:t>Smatra se alternativnim oblikom sakupljanja investicije i nastao je izvan tradicionalnog financijskog sustava</a:t>
            </a:r>
          </a:p>
          <a:p>
            <a:r>
              <a:rPr lang="hr-HR" dirty="0"/>
              <a:t>Ovaj model sakupljanja investicije pomogao je mnogim uspješnim projektima/</a:t>
            </a:r>
            <a:r>
              <a:rPr lang="hr-HR" dirty="0" err="1"/>
              <a:t>kriptovalutama</a:t>
            </a:r>
            <a:r>
              <a:rPr lang="hr-HR" dirty="0"/>
              <a:t> da dobiju potrebna sredstva za pokretanje ideje, platforme i poslovanja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57" y="762000"/>
            <a:ext cx="2857500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58" y="742949"/>
            <a:ext cx="2724255" cy="16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Svaka se država mora boriti s politikom, osobnim uvjerenjima čelnika i lobističkim skupinama kad odlučuje o svom stavu prema </a:t>
            </a:r>
            <a:r>
              <a:rPr lang="hr-HR" dirty="0" err="1"/>
              <a:t>kriptovalutama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1" y="70330"/>
            <a:ext cx="3087329" cy="17452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30" y="70330"/>
            <a:ext cx="3039780" cy="17452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0" y="1815555"/>
            <a:ext cx="3087329" cy="17830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29" y="1815555"/>
            <a:ext cx="3039781" cy="17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6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Koje zemlje koriste </a:t>
            </a:r>
            <a:r>
              <a:rPr lang="hr-HR" dirty="0" err="1"/>
              <a:t>kriptovalute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-147483"/>
            <a:ext cx="10018713" cy="4955457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Do sada nijedna središnja vlada nije u potpunosti podržala </a:t>
            </a:r>
            <a:r>
              <a:rPr lang="hr-HR" dirty="0" err="1"/>
              <a:t>kriptovalute</a:t>
            </a:r>
            <a:r>
              <a:rPr lang="hr-HR" dirty="0"/>
              <a:t>, iako Kina trenutno radi na digitalnoj valuti središnje banke koja bi mogla postati aktivna već 2020. godine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82" y="3678697"/>
            <a:ext cx="5355968" cy="31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3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Švedska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Švedska središnja banka </a:t>
            </a:r>
            <a:r>
              <a:rPr lang="hr-HR" dirty="0" err="1"/>
              <a:t>Riksbank</a:t>
            </a:r>
            <a:r>
              <a:rPr lang="hr-HR" dirty="0"/>
              <a:t> započela je s testiranjem 24.02.2020. s idejom tehničkog rješenja koje bi moglo poslužiti za digitalizaciju nacionalne valute</a:t>
            </a:r>
          </a:p>
          <a:p>
            <a:r>
              <a:rPr lang="hr-HR" dirty="0"/>
              <a:t> Švedska bi tako postala prva zemlja čija bi središnja banka izdala službenu digitalnu valutu, e-krunu</a:t>
            </a:r>
          </a:p>
          <a:p>
            <a:r>
              <a:rPr lang="hr-HR" dirty="0"/>
              <a:t>Namjera je da ova valuta bude zasnovana na </a:t>
            </a:r>
            <a:r>
              <a:rPr lang="hr-HR" dirty="0" err="1"/>
              <a:t>blockchain</a:t>
            </a:r>
            <a:r>
              <a:rPr lang="hr-HR" dirty="0"/>
              <a:t> tehnologiji i da bude komplementarna gotovini te da se koristi jednako kao i "obična" kruna</a:t>
            </a:r>
          </a:p>
        </p:txBody>
      </p:sp>
    </p:spTree>
    <p:extLst>
      <p:ext uri="{BB962C8B-B14F-4D97-AF65-F5344CB8AC3E}">
        <p14:creationId xmlns:p14="http://schemas.microsoft.com/office/powerpoint/2010/main" val="299382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Japan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Prvi korak prema regulaciji dogodio se nakon zloglasnog „Mt. </a:t>
            </a:r>
            <a:r>
              <a:rPr lang="hr-HR" dirty="0" err="1"/>
              <a:t>Gox</a:t>
            </a:r>
            <a:r>
              <a:rPr lang="hr-HR" dirty="0"/>
              <a:t> haka” 2014. godine, u kojem su hakeri ukrali </a:t>
            </a:r>
            <a:r>
              <a:rPr lang="hr-HR" dirty="0" err="1"/>
              <a:t>kriptovalute</a:t>
            </a:r>
            <a:r>
              <a:rPr lang="hr-HR" dirty="0"/>
              <a:t> u vrijednosti otprilike 400 milijuna dolara</a:t>
            </a:r>
          </a:p>
          <a:p>
            <a:pPr fontAlgn="base"/>
            <a:r>
              <a:rPr lang="hr-HR" dirty="0"/>
              <a:t>Unatoč tome, Japan je postao „trend </a:t>
            </a:r>
            <a:r>
              <a:rPr lang="hr-HR" dirty="0" err="1"/>
              <a:t>setter</a:t>
            </a:r>
            <a:r>
              <a:rPr lang="hr-HR" dirty="0"/>
              <a:t>”, dajući kripto industriji slobodu u obliku regulacija koje su poprilično fleksibilne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098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Singapur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Singapur je stekao reputaciju zagovornika rastuće </a:t>
            </a:r>
            <a:r>
              <a:rPr lang="hr-HR" dirty="0" err="1"/>
              <a:t>blockchain</a:t>
            </a:r>
            <a:r>
              <a:rPr lang="hr-HR" dirty="0"/>
              <a:t> industrije. Iako nije otišao toliko daleko da klasificira </a:t>
            </a:r>
            <a:r>
              <a:rPr lang="hr-HR" dirty="0" err="1"/>
              <a:t>kriptovalute</a:t>
            </a:r>
            <a:r>
              <a:rPr lang="hr-HR" dirty="0"/>
              <a:t> kao legalno sredstvo plaćanja, Singapur je bio svjedokom razvoja brzorastućeg ekosustava</a:t>
            </a:r>
          </a:p>
          <a:p>
            <a:pPr fontAlgn="base"/>
            <a:r>
              <a:rPr lang="hr-HR" dirty="0"/>
              <a:t> Prema godišnjem </a:t>
            </a:r>
            <a:r>
              <a:rPr lang="hr-HR" dirty="0" err="1"/>
              <a:t>izvjeđtaju</a:t>
            </a:r>
            <a:r>
              <a:rPr lang="hr-HR" dirty="0"/>
              <a:t> PWC-a(revizorska kuća) za 2019. godinu, dva od najvećih 15 ICO-a(</a:t>
            </a:r>
            <a:r>
              <a:rPr lang="hr-HR" dirty="0" err="1"/>
              <a:t>Inital</a:t>
            </a:r>
            <a:r>
              <a:rPr lang="hr-HR" dirty="0"/>
              <a:t> </a:t>
            </a:r>
            <a:r>
              <a:rPr lang="hr-HR" dirty="0" err="1"/>
              <a:t>coin</a:t>
            </a:r>
            <a:r>
              <a:rPr lang="hr-HR" dirty="0"/>
              <a:t> </a:t>
            </a:r>
            <a:r>
              <a:rPr lang="hr-HR" dirty="0" err="1"/>
              <a:t>offering</a:t>
            </a:r>
            <a:r>
              <a:rPr lang="hr-HR" dirty="0"/>
              <a:t>) pokrenuti su upravo u Singapuru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057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4479" y="0"/>
            <a:ext cx="10018713" cy="1752599"/>
          </a:xfrm>
        </p:spPr>
        <p:txBody>
          <a:bodyPr/>
          <a:lstStyle/>
          <a:p>
            <a:r>
              <a:rPr lang="hr-HR" dirty="0"/>
              <a:t>Švicarska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66323" y="1288975"/>
            <a:ext cx="10018713" cy="3124201"/>
          </a:xfrm>
        </p:spPr>
        <p:txBody>
          <a:bodyPr>
            <a:normAutofit/>
          </a:bodyPr>
          <a:lstStyle/>
          <a:p>
            <a:r>
              <a:rPr lang="hr-HR" dirty="0"/>
              <a:t>Švicarska je, poput Singapura, također percipirana kao raj za </a:t>
            </a:r>
            <a:r>
              <a:rPr lang="hr-HR" dirty="0" err="1"/>
              <a:t>blockchain</a:t>
            </a:r>
            <a:r>
              <a:rPr lang="hr-HR" dirty="0"/>
              <a:t> </a:t>
            </a:r>
            <a:r>
              <a:rPr lang="hr-HR" dirty="0" err="1"/>
              <a:t>startupove</a:t>
            </a:r>
            <a:r>
              <a:rPr lang="hr-HR" dirty="0"/>
              <a:t>, izdavače </a:t>
            </a:r>
            <a:r>
              <a:rPr lang="hr-HR" dirty="0" err="1"/>
              <a:t>kriptovaluta</a:t>
            </a:r>
            <a:r>
              <a:rPr lang="hr-HR" dirty="0"/>
              <a:t> i ICO-e</a:t>
            </a:r>
          </a:p>
          <a:p>
            <a:r>
              <a:rPr lang="hr-HR" dirty="0"/>
              <a:t>Švicarski regulatori glase za jedne od najviše kripto </a:t>
            </a:r>
            <a:r>
              <a:rPr lang="hr-HR" dirty="0" err="1"/>
              <a:t>friendly</a:t>
            </a:r>
            <a:r>
              <a:rPr lang="hr-HR" dirty="0"/>
              <a:t> regulatora na svijetu</a:t>
            </a:r>
          </a:p>
          <a:p>
            <a:r>
              <a:rPr lang="hr-HR" dirty="0"/>
              <a:t>Prema drugom izvještaju PWC-a, četiri od 10 najvećih ICO-a imaju sjedište u </a:t>
            </a:r>
            <a:r>
              <a:rPr lang="hr-HR" dirty="0" err="1"/>
              <a:t>Zug</a:t>
            </a:r>
            <a:r>
              <a:rPr lang="hr-HR" dirty="0"/>
              <a:t>-u, koji je dobio nadimak „</a:t>
            </a:r>
            <a:r>
              <a:rPr lang="hr-HR" dirty="0" err="1"/>
              <a:t>Crypto</a:t>
            </a:r>
            <a:r>
              <a:rPr lang="hr-HR" dirty="0"/>
              <a:t> </a:t>
            </a:r>
            <a:r>
              <a:rPr lang="hr-HR" dirty="0" err="1"/>
              <a:t>Valley</a:t>
            </a:r>
            <a:r>
              <a:rPr lang="hr-HR" dirty="0"/>
              <a:t>”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3" y="3949551"/>
            <a:ext cx="4508732" cy="29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VIRTUALNIM VALUTAMA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Virtualne su valute digitalni prikaz vrijednosti i mogu se smatrati specifičnom vrstom imovine koju su njezini imatelji spremni držati i/ili elektronički razmjenjivati te se njome sporadično međusobno koristiti za plaćanja, u skladu s uvjerenjem da takve valute imaju stvarnu vrijednost</a:t>
            </a:r>
          </a:p>
          <a:p>
            <a:r>
              <a:rPr lang="hr-HR" dirty="0"/>
              <a:t>Virtualne valute nisu novac, ali ih tako nazivamo jer možemo pretvorit u novac</a:t>
            </a:r>
          </a:p>
          <a:p>
            <a:r>
              <a:rPr lang="hr-HR" dirty="0"/>
              <a:t>U svijetu, virtualne valute koristi se od 2009. godine</a:t>
            </a:r>
          </a:p>
          <a:p>
            <a:r>
              <a:rPr lang="hr-HR" dirty="0"/>
              <a:t>Četiri su godine bile potrebne da se u Kanadi postavi prvi bankomat za </a:t>
            </a:r>
            <a:r>
              <a:rPr lang="hr-HR" dirty="0" err="1"/>
              <a:t>bitcoin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355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Lihtenštajn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Smješten u srcu EU-a, Lihtenštajn se pridružio kratkom popisu zemalja koje su </a:t>
            </a:r>
            <a:r>
              <a:rPr lang="hr-HR" dirty="0" err="1"/>
              <a:t>kriptovalutama</a:t>
            </a:r>
            <a:r>
              <a:rPr lang="hr-HR" dirty="0"/>
              <a:t> dale pravni status</a:t>
            </a:r>
          </a:p>
          <a:p>
            <a:pPr fontAlgn="base"/>
            <a:r>
              <a:rPr lang="hr-HR" dirty="0"/>
              <a:t>Njihova vlada je čak nedavno usvojila prijedlog za stvaranje novog zakona o </a:t>
            </a:r>
            <a:r>
              <a:rPr lang="hr-HR" dirty="0" err="1"/>
              <a:t>tokenima</a:t>
            </a:r>
            <a:r>
              <a:rPr lang="hr-HR" dirty="0"/>
              <a:t> i pružateljima usluga vezanim za virtualne </a:t>
            </a:r>
            <a:r>
              <a:rPr lang="hr-HR" dirty="0" err="1"/>
              <a:t>tokene</a:t>
            </a:r>
            <a:r>
              <a:rPr lang="hr-HR" dirty="0"/>
              <a:t>, pod nazivom 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Blockchain</a:t>
            </a:r>
            <a:r>
              <a:rPr lang="hr-HR" dirty="0"/>
              <a:t> </a:t>
            </a:r>
            <a:r>
              <a:rPr lang="hr-HR" dirty="0" err="1"/>
              <a:t>Act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68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Malta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S tri nova zakona  koja su nedavno </a:t>
            </a:r>
            <a:r>
              <a:rPr lang="hr-HR" dirty="0" err="1"/>
              <a:t>donjeta</a:t>
            </a:r>
            <a:r>
              <a:rPr lang="hr-HR" dirty="0"/>
              <a:t>, Malta je učvrstila svoj status nacije naklonjene </a:t>
            </a:r>
            <a:r>
              <a:rPr lang="hr-HR" dirty="0" err="1"/>
              <a:t>kriptovalutama</a:t>
            </a:r>
            <a:endParaRPr lang="hr-HR" dirty="0"/>
          </a:p>
          <a:p>
            <a:pPr fontAlgn="base"/>
            <a:r>
              <a:rPr lang="hr-HR" dirty="0"/>
              <a:t>Malteški regulatorni okvir za </a:t>
            </a:r>
            <a:r>
              <a:rPr lang="hr-HR" dirty="0" err="1"/>
              <a:t>kriptovalute</a:t>
            </a:r>
            <a:r>
              <a:rPr lang="hr-HR" dirty="0"/>
              <a:t>, </a:t>
            </a:r>
            <a:r>
              <a:rPr lang="hr-HR" dirty="0" err="1"/>
              <a:t>blockchain</a:t>
            </a:r>
            <a:r>
              <a:rPr lang="hr-HR" dirty="0"/>
              <a:t> i tehnologiju distribuiranog </a:t>
            </a:r>
            <a:r>
              <a:rPr lang="hr-HR" dirty="0" err="1"/>
              <a:t>ledgera</a:t>
            </a:r>
            <a:r>
              <a:rPr lang="hr-HR" dirty="0"/>
              <a:t> stupio je na snagu 4. srpnja 2019., odmah nakon održavanja prvog </a:t>
            </a:r>
            <a:r>
              <a:rPr lang="hr-HR" dirty="0" err="1"/>
              <a:t>Blockchain</a:t>
            </a:r>
            <a:r>
              <a:rPr lang="hr-HR" dirty="0"/>
              <a:t> summit-a na Malti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837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Ostale kripto </a:t>
            </a:r>
            <a:r>
              <a:rPr lang="hr-HR" dirty="0" err="1"/>
              <a:t>friendly</a:t>
            </a:r>
            <a:r>
              <a:rPr lang="hr-HR" dirty="0"/>
              <a:t> zemlje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Baš kao što je Malta, i otoci poput Gibraltara, Bermuda, Vanuatu, Venezuela, Mauricijusa i </a:t>
            </a:r>
            <a:r>
              <a:rPr lang="hr-HR" dirty="0" err="1"/>
              <a:t>Kajmanskih</a:t>
            </a:r>
            <a:r>
              <a:rPr lang="hr-HR" dirty="0"/>
              <a:t> otoka agresivno su zauzeli pro-kripto regulatorno stajalište</a:t>
            </a:r>
          </a:p>
          <a:p>
            <a:pPr fontAlgn="base"/>
            <a:r>
              <a:rPr lang="hr-HR" dirty="0"/>
              <a:t>Nadamo se da će u 2020. godini još veći broj zemalja</a:t>
            </a:r>
          </a:p>
        </p:txBody>
      </p:sp>
    </p:spTree>
    <p:extLst>
      <p:ext uri="{BB962C8B-B14F-4D97-AF65-F5344CB8AC3E}">
        <p14:creationId xmlns:p14="http://schemas.microsoft.com/office/powerpoint/2010/main" val="391399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err="1"/>
              <a:t>Kriptovalute</a:t>
            </a:r>
            <a:r>
              <a:rPr lang="hr-HR" dirty="0"/>
              <a:t> su </a:t>
            </a:r>
            <a:r>
              <a:rPr lang="hr-HR" dirty="0" err="1"/>
              <a:t>realtivno</a:t>
            </a:r>
            <a:r>
              <a:rPr lang="hr-HR" dirty="0"/>
              <a:t> zanimljiva stvar, međutim imaju svoje prednosti i mane </a:t>
            </a:r>
          </a:p>
          <a:p>
            <a:r>
              <a:rPr lang="hr-HR" dirty="0"/>
              <a:t>U slučaju </a:t>
            </a:r>
            <a:r>
              <a:rPr lang="hr-HR" dirty="0" err="1"/>
              <a:t>intersa</a:t>
            </a:r>
            <a:r>
              <a:rPr lang="hr-HR" dirty="0"/>
              <a:t> za ulaskom u trgovanje </a:t>
            </a:r>
            <a:r>
              <a:rPr lang="hr-HR" dirty="0" err="1"/>
              <a:t>kriptovaluta</a:t>
            </a:r>
            <a:r>
              <a:rPr lang="hr-HR" dirty="0"/>
              <a:t> ili bilo koji drugi način korištenja istih, iznimno je bitno shvatiti da se radi o velikom riziku s jako puno „crnih rupa”, te je vrlo lako izgubiti uloženi novac </a:t>
            </a:r>
          </a:p>
          <a:p>
            <a:r>
              <a:rPr lang="hr-HR" dirty="0"/>
              <a:t>U budućnosti ipak nakon šta države uvedu svoje </a:t>
            </a:r>
            <a:r>
              <a:rPr lang="hr-HR" dirty="0" err="1"/>
              <a:t>kriptovalute</a:t>
            </a:r>
            <a:r>
              <a:rPr lang="hr-HR" dirty="0"/>
              <a:t> kao što je to moguće već u ovoj godini u Švedskoj i Kini, tek tada možemo pričati o nekom relativnom sigurnom korištenju </a:t>
            </a:r>
            <a:r>
              <a:rPr lang="hr-HR" dirty="0" err="1"/>
              <a:t>kriptovaluta</a:t>
            </a:r>
            <a:r>
              <a:rPr lang="hr-HR" dirty="0"/>
              <a:t> ali isključivo nacionalnih</a:t>
            </a:r>
          </a:p>
          <a:p>
            <a:r>
              <a:rPr lang="hr-HR" dirty="0"/>
              <a:t>Kripto valute imaju svoje prednosti međutim korištenje njima, čuvanje, održavanje i ostale radnje koje </a:t>
            </a:r>
            <a:r>
              <a:rPr lang="hr-HR" dirty="0" err="1"/>
              <a:t>zahtjevaju</a:t>
            </a:r>
            <a:r>
              <a:rPr lang="hr-HR" dirty="0"/>
              <a:t> </a:t>
            </a:r>
            <a:r>
              <a:rPr lang="hr-HR" dirty="0" err="1"/>
              <a:t>kriptovalute</a:t>
            </a:r>
            <a:r>
              <a:rPr lang="hr-HR" dirty="0"/>
              <a:t> </a:t>
            </a:r>
            <a:r>
              <a:rPr lang="hr-HR" dirty="0" err="1"/>
              <a:t>zahtjevaju</a:t>
            </a:r>
            <a:r>
              <a:rPr lang="hr-HR" dirty="0"/>
              <a:t> određenu razinu znanja, i visoku razinu razumijevanja i sigurnosti prilikom bilo kakvih radnji</a:t>
            </a:r>
          </a:p>
        </p:txBody>
      </p:sp>
    </p:spTree>
    <p:extLst>
      <p:ext uri="{BB962C8B-B14F-4D97-AF65-F5344CB8AC3E}">
        <p14:creationId xmlns:p14="http://schemas.microsoft.com/office/powerpoint/2010/main" val="47922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DODATNO O KRIPTOVALUTAMA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900083"/>
            <a:ext cx="10018713" cy="3124201"/>
          </a:xfrm>
        </p:spPr>
        <p:txBody>
          <a:bodyPr/>
          <a:lstStyle/>
          <a:p>
            <a:r>
              <a:rPr lang="hr-HR" dirty="0" err="1"/>
              <a:t>Kriptovalute</a:t>
            </a:r>
            <a:r>
              <a:rPr lang="hr-HR" dirty="0"/>
              <a:t>, zvane i virtualne valute, globalno su prihvaćene za međunarodna plaćanja putem interneta, ali i za ulaganja</a:t>
            </a:r>
          </a:p>
          <a:p>
            <a:r>
              <a:rPr lang="hr-HR" dirty="0"/>
              <a:t> Ne izdaju ih središnje banke niti se vežu uz račune u poslovnim bankama, za transakcije nema naknade pa su međunarodna plaćanja jednostavnija i jeftinija jer </a:t>
            </a:r>
            <a:r>
              <a:rPr lang="hr-HR" dirty="0" err="1"/>
              <a:t>kriptovalute</a:t>
            </a:r>
            <a:r>
              <a:rPr lang="hr-HR" dirty="0"/>
              <a:t> nisu vezane ni za koju zemlju ili podložne regulaciji</a:t>
            </a:r>
          </a:p>
        </p:txBody>
      </p:sp>
    </p:spTree>
    <p:extLst>
      <p:ext uri="{BB962C8B-B14F-4D97-AF65-F5344CB8AC3E}">
        <p14:creationId xmlns:p14="http://schemas.microsoft.com/office/powerpoint/2010/main" val="416743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1" y="1064341"/>
            <a:ext cx="10018713" cy="3124201"/>
          </a:xfrm>
        </p:spPr>
        <p:txBody>
          <a:bodyPr/>
          <a:lstStyle/>
          <a:p>
            <a:r>
              <a:rPr lang="hr-HR" dirty="0"/>
              <a:t>Takvi sustavi gotovo da su otporni na inflaciju i manje su ovisni o monetarnim politikama zemalja</a:t>
            </a:r>
          </a:p>
          <a:p>
            <a:r>
              <a:rPr lang="hr-HR" dirty="0"/>
              <a:t>S druge strane, postoje i mnoge opasnosti i neizvjesnosti koje proizlaze iz prirode </a:t>
            </a:r>
            <a:r>
              <a:rPr lang="hr-HR" dirty="0" err="1"/>
              <a:t>kriptovaluta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9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1" y="199102"/>
            <a:ext cx="10018713" cy="3124201"/>
          </a:xfrm>
        </p:spPr>
        <p:txBody>
          <a:bodyPr>
            <a:normAutofit fontScale="92500"/>
          </a:bodyPr>
          <a:lstStyle/>
          <a:p>
            <a:r>
              <a:rPr lang="hr-HR" dirty="0" err="1"/>
              <a:t>Kriptovalute</a:t>
            </a:r>
            <a:r>
              <a:rPr lang="hr-HR" dirty="0"/>
              <a:t> su elektronički zapisi o određenim vrijednostima pohranjeni u elektroničkim novčanicima na internetskim stranicama koje pružaju takvu uslugu</a:t>
            </a:r>
          </a:p>
          <a:p>
            <a:r>
              <a:rPr lang="hr-HR" dirty="0" err="1"/>
              <a:t>Bitcoin</a:t>
            </a:r>
            <a:r>
              <a:rPr lang="hr-HR" dirty="0"/>
              <a:t>, kao i ostale </a:t>
            </a:r>
            <a:r>
              <a:rPr lang="hr-HR" dirty="0" err="1"/>
              <a:t>kriptovalute</a:t>
            </a:r>
            <a:r>
              <a:rPr lang="hr-HR" dirty="0"/>
              <a:t>, nastaje na računalima diljem svijeta rješavanjem složenih računalnih jednadžbi (takozvanim rudarenjem, 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mining</a:t>
            </a:r>
            <a:r>
              <a:rPr lang="hr-HR" dirty="0"/>
              <a:t>), a mogu se kupiti i putem bankomata, odnosno na internetskim  burzama</a:t>
            </a:r>
          </a:p>
          <a:p>
            <a:r>
              <a:rPr lang="hr-HR" dirty="0"/>
              <a:t>Drže se u elektroničkom novčaniku na nekoj od brojnih </a:t>
            </a:r>
            <a:r>
              <a:rPr lang="hr-HR" i="1" dirty="0"/>
              <a:t>web</a:t>
            </a:r>
            <a:r>
              <a:rPr lang="hr-HR" dirty="0"/>
              <a:t>-stranica koje pružaju tu uslugu(E-</a:t>
            </a:r>
            <a:r>
              <a:rPr lang="hr-HR" dirty="0" err="1"/>
              <a:t>wallet</a:t>
            </a:r>
            <a:r>
              <a:rPr lang="hr-HR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4" y="2746705"/>
            <a:ext cx="6872547" cy="41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291418"/>
            <a:ext cx="10018713" cy="1183421"/>
          </a:xfrm>
        </p:spPr>
        <p:txBody>
          <a:bodyPr/>
          <a:lstStyle/>
          <a:p>
            <a:r>
              <a:rPr lang="hr-HR" dirty="0"/>
              <a:t>BANKOMATI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1" y="1015318"/>
            <a:ext cx="10018713" cy="2212258"/>
          </a:xfrm>
        </p:spPr>
        <p:txBody>
          <a:bodyPr/>
          <a:lstStyle/>
          <a:p>
            <a:r>
              <a:rPr lang="hr-HR" dirty="0"/>
              <a:t>Bankomati(</a:t>
            </a:r>
            <a:r>
              <a:rPr lang="hr-HR" dirty="0" err="1"/>
              <a:t>BitcoinATM</a:t>
            </a:r>
            <a:r>
              <a:rPr lang="hr-HR" dirty="0"/>
              <a:t>) postoje i u Hrvatskoj, njima se može plaćati preko interneta, a na digitalnom se tržištu neprestano pojavljuju nove </a:t>
            </a:r>
            <a:r>
              <a:rPr lang="hr-HR" dirty="0" err="1"/>
              <a:t>kriptovalute</a:t>
            </a:r>
            <a:r>
              <a:rPr lang="hr-HR" dirty="0"/>
              <a:t>, prodaju se i oglašavaju  i u Hrvatskoj, a mnogi ih kupuju nesvjesni rizika da time u cijelosti snose rizik gubitka uloženog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48" y="3012494"/>
            <a:ext cx="2251587" cy="38455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7" y="3012494"/>
            <a:ext cx="2143433" cy="38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Kupnja drugih </a:t>
            </a:r>
            <a:r>
              <a:rPr lang="hr-HR" dirty="0" err="1"/>
              <a:t>kriptovaluta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959076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Bitcoin</a:t>
            </a:r>
            <a:r>
              <a:rPr lang="hr-HR" dirty="0"/>
              <a:t>  i druge </a:t>
            </a:r>
            <a:r>
              <a:rPr lang="hr-HR" dirty="0" err="1"/>
              <a:t>kriptovalute</a:t>
            </a:r>
            <a:r>
              <a:rPr lang="hr-HR" dirty="0"/>
              <a:t> poput </a:t>
            </a:r>
            <a:r>
              <a:rPr lang="hr-HR" dirty="0" err="1"/>
              <a:t>ethereuma</a:t>
            </a:r>
            <a:r>
              <a:rPr lang="hr-HR" dirty="0"/>
              <a:t>, </a:t>
            </a:r>
            <a:r>
              <a:rPr lang="hr-HR" dirty="0" err="1"/>
              <a:t>litecoina</a:t>
            </a:r>
            <a:r>
              <a:rPr lang="hr-HR" dirty="0"/>
              <a:t> i </a:t>
            </a:r>
            <a:r>
              <a:rPr lang="hr-HR" dirty="0" err="1"/>
              <a:t>zcasha</a:t>
            </a:r>
            <a:r>
              <a:rPr lang="hr-HR" dirty="0"/>
              <a:t> neki ljudi kupuju samo kao investiciju nadajući se da će se povećati njihova vrijednost</a:t>
            </a:r>
          </a:p>
          <a:p>
            <a:r>
              <a:rPr lang="hr-HR" dirty="0"/>
              <a:t>No, morali biste znati da se </a:t>
            </a:r>
            <a:r>
              <a:rPr lang="hr-HR" dirty="0" err="1"/>
              <a:t>bitcoinom</a:t>
            </a:r>
            <a:r>
              <a:rPr lang="hr-HR" dirty="0"/>
              <a:t>  i </a:t>
            </a:r>
            <a:r>
              <a:rPr lang="hr-HR" dirty="0" err="1"/>
              <a:t>kriptovalutama</a:t>
            </a:r>
            <a:r>
              <a:rPr lang="hr-HR" dirty="0"/>
              <a:t> trguje na jako nestabilnim tržištima i da biste ih trebali izbjegavati kao svoje osnovno ulaganje</a:t>
            </a:r>
          </a:p>
          <a:p>
            <a:r>
              <a:rPr lang="hr-HR" dirty="0"/>
              <a:t>Prosječni građanin ne razumije što su virtualne valute, ali unatoč tomu interes za </a:t>
            </a:r>
            <a:r>
              <a:rPr lang="hr-HR" dirty="0" err="1"/>
              <a:t>bitcoin</a:t>
            </a:r>
            <a:r>
              <a:rPr lang="hr-HR" dirty="0"/>
              <a:t> i druge vrste raste, i to uglavnom zbog vjerovanja u mogućnost brze zarade.</a:t>
            </a:r>
          </a:p>
        </p:txBody>
      </p:sp>
    </p:spTree>
    <p:extLst>
      <p:ext uri="{BB962C8B-B14F-4D97-AF65-F5344CB8AC3E}">
        <p14:creationId xmlns:p14="http://schemas.microsoft.com/office/powerpoint/2010/main" val="46335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Blockchain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6827" y="1838632"/>
            <a:ext cx="10018713" cy="3124201"/>
          </a:xfrm>
        </p:spPr>
        <p:txBody>
          <a:bodyPr>
            <a:normAutofit/>
          </a:bodyPr>
          <a:lstStyle/>
          <a:p>
            <a:r>
              <a:rPr lang="hr-HR" dirty="0"/>
              <a:t>Jednostavno se može prevesti na hrvatski jezik kao lanac blokova</a:t>
            </a:r>
          </a:p>
          <a:p>
            <a:r>
              <a:rPr lang="hr-HR" dirty="0"/>
              <a:t> Riječ je o podatkovnim blokovima koji su povezani u jednosmjerni lanac, i u kojem svaka nova karika, odnosno blok, zavisi o vrijednosti prve starije karike</a:t>
            </a:r>
          </a:p>
          <a:p>
            <a:r>
              <a:rPr lang="hr-HR" dirty="0"/>
              <a:t>Kako to obično biva u informatici kad je nužna sigurnost i određena razina privatnosti, povezivanje blokova u lanac temeljeno je na kriptografiji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106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„Rođenje” ere </a:t>
            </a:r>
            <a:r>
              <a:rPr lang="hr-HR" dirty="0" err="1"/>
              <a:t>kriptovaluta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Iako se prvi znanstveni radovi na temu kriptografski povezanih blokova podataka pojavljuju još početkom 90-ih godina, </a:t>
            </a:r>
            <a:r>
              <a:rPr lang="hr-HR" i="1" dirty="0" err="1"/>
              <a:t>blockchain</a:t>
            </a:r>
            <a:r>
              <a:rPr lang="hr-HR" dirty="0"/>
              <a:t> kakvim ga poznajemo danas, opisan je i definiran 2008. godine</a:t>
            </a:r>
          </a:p>
          <a:p>
            <a:r>
              <a:rPr lang="hr-HR" dirty="0"/>
              <a:t>Tada je „netko” pod pseudonimom </a:t>
            </a:r>
            <a:r>
              <a:rPr lang="hr-HR" dirty="0" err="1"/>
              <a:t>Satoshi</a:t>
            </a:r>
            <a:r>
              <a:rPr lang="hr-HR" dirty="0"/>
              <a:t> </a:t>
            </a:r>
            <a:r>
              <a:rPr lang="hr-HR" dirty="0" err="1"/>
              <a:t>Nakamoto</a:t>
            </a:r>
            <a:r>
              <a:rPr lang="hr-HR" dirty="0"/>
              <a:t> podigao web-stranicu bitcoin.org i na njoj objavio rad u obliku PDF-a, pod imenom “</a:t>
            </a:r>
            <a:r>
              <a:rPr lang="hr-HR" dirty="0" err="1"/>
              <a:t>Bitcoin</a:t>
            </a:r>
            <a:r>
              <a:rPr lang="hr-HR" dirty="0"/>
              <a:t>: A </a:t>
            </a:r>
            <a:r>
              <a:rPr lang="hr-HR" dirty="0" err="1"/>
              <a:t>Peer</a:t>
            </a:r>
            <a:r>
              <a:rPr lang="hr-HR" dirty="0"/>
              <a:t>-to-</a:t>
            </a:r>
            <a:r>
              <a:rPr lang="hr-HR" dirty="0" err="1"/>
              <a:t>Peer</a:t>
            </a:r>
            <a:r>
              <a:rPr lang="hr-HR" dirty="0"/>
              <a:t> Electronic Cash System”</a:t>
            </a:r>
          </a:p>
          <a:p>
            <a:r>
              <a:rPr lang="hr-HR" dirty="0"/>
              <a:t>To je bio početak </a:t>
            </a:r>
            <a:r>
              <a:rPr lang="hr-HR" dirty="0" err="1"/>
              <a:t>Bitcoina</a:t>
            </a:r>
            <a:r>
              <a:rPr lang="hr-HR" dirty="0"/>
              <a:t>, samim time i </a:t>
            </a:r>
            <a:r>
              <a:rPr lang="hr-HR" dirty="0" err="1"/>
              <a:t>kriptovaluta</a:t>
            </a:r>
            <a:r>
              <a:rPr lang="hr-HR" dirty="0"/>
              <a:t> i te ere</a:t>
            </a:r>
          </a:p>
          <a:p>
            <a:r>
              <a:rPr lang="hr-HR" dirty="0"/>
              <a:t>I dan danas ne zna se da li je </a:t>
            </a:r>
            <a:r>
              <a:rPr lang="hr-HR" dirty="0" err="1"/>
              <a:t>Satoshi</a:t>
            </a:r>
            <a:r>
              <a:rPr lang="hr-HR" dirty="0"/>
              <a:t> </a:t>
            </a:r>
            <a:r>
              <a:rPr lang="hr-HR" dirty="0" err="1"/>
              <a:t>Nakamoto</a:t>
            </a:r>
            <a:r>
              <a:rPr lang="hr-HR" dirty="0"/>
              <a:t> jedna osoba, interesna grupa ili neki drugi vid organizacije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1844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1120</TotalTime>
  <Words>1198</Words>
  <Application>Microsoft Office PowerPoint</Application>
  <PresentationFormat>Widescreen</PresentationFormat>
  <Paragraphs>73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Corbel</vt:lpstr>
      <vt:lpstr>Paralaksa</vt:lpstr>
      <vt:lpstr>KRIPTOVALUTE (VIRTUALNE VALUTE)</vt:lpstr>
      <vt:lpstr>O VIRTUALNIM VALUTAMA</vt:lpstr>
      <vt:lpstr>DODATNO O KRIPTOVALUTAMA</vt:lpstr>
      <vt:lpstr>PowerPoint Presentation</vt:lpstr>
      <vt:lpstr>PowerPoint Presentation</vt:lpstr>
      <vt:lpstr>BANKOMATI</vt:lpstr>
      <vt:lpstr>Kupnja drugih kriptovaluta</vt:lpstr>
      <vt:lpstr>Blockchain</vt:lpstr>
      <vt:lpstr>„Rođenje” ere kriptovaluta</vt:lpstr>
      <vt:lpstr>Centralizirano i decentralizirano</vt:lpstr>
      <vt:lpstr>PowerPoint Presentation</vt:lpstr>
      <vt:lpstr>PowerPoint Presentation</vt:lpstr>
      <vt:lpstr>ICO</vt:lpstr>
      <vt:lpstr>PowerPoint Presentation</vt:lpstr>
      <vt:lpstr>Koje zemlje koriste kriptovalute</vt:lpstr>
      <vt:lpstr>Švedska</vt:lpstr>
      <vt:lpstr>Japan</vt:lpstr>
      <vt:lpstr>Singapur</vt:lpstr>
      <vt:lpstr>Švicarska</vt:lpstr>
      <vt:lpstr>Lihtenštajn</vt:lpstr>
      <vt:lpstr>Malta</vt:lpstr>
      <vt:lpstr>Ostale kripto friendly zemlje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VIRTUALNI NOVAC</dc:title>
  <dc:creator>Windows korisnik</dc:creator>
  <cp:lastModifiedBy>Blaž Krajinović</cp:lastModifiedBy>
  <cp:revision>15</cp:revision>
  <dcterms:created xsi:type="dcterms:W3CDTF">2020-02-24T19:00:29Z</dcterms:created>
  <dcterms:modified xsi:type="dcterms:W3CDTF">2020-06-10T09:05:40Z</dcterms:modified>
</cp:coreProperties>
</file>