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34"/>
  </p:notesMasterIdLst>
  <p:handoutMasterIdLst>
    <p:handoutMasterId r:id="rId35"/>
  </p:handoutMasterIdLst>
  <p:sldIdLst>
    <p:sldId id="289" r:id="rId2"/>
    <p:sldId id="288" r:id="rId3"/>
    <p:sldId id="332" r:id="rId4"/>
    <p:sldId id="277" r:id="rId5"/>
    <p:sldId id="290" r:id="rId6"/>
    <p:sldId id="293" r:id="rId7"/>
    <p:sldId id="292" r:id="rId8"/>
    <p:sldId id="294" r:id="rId9"/>
    <p:sldId id="324" r:id="rId10"/>
    <p:sldId id="325" r:id="rId11"/>
    <p:sldId id="326" r:id="rId12"/>
    <p:sldId id="327" r:id="rId13"/>
    <p:sldId id="334" r:id="rId14"/>
    <p:sldId id="333" r:id="rId15"/>
    <p:sldId id="338" r:id="rId16"/>
    <p:sldId id="339" r:id="rId17"/>
    <p:sldId id="340" r:id="rId18"/>
    <p:sldId id="341" r:id="rId19"/>
    <p:sldId id="344" r:id="rId20"/>
    <p:sldId id="342" r:id="rId21"/>
    <p:sldId id="343" r:id="rId22"/>
    <p:sldId id="311" r:id="rId23"/>
    <p:sldId id="345" r:id="rId24"/>
    <p:sldId id="346" r:id="rId25"/>
    <p:sldId id="352" r:id="rId26"/>
    <p:sldId id="349" r:id="rId27"/>
    <p:sldId id="313" r:id="rId28"/>
    <p:sldId id="353" r:id="rId29"/>
    <p:sldId id="305" r:id="rId30"/>
    <p:sldId id="306" r:id="rId31"/>
    <p:sldId id="315" r:id="rId32"/>
    <p:sldId id="321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76">
          <p15:clr>
            <a:srgbClr val="A4A3A4"/>
          </p15:clr>
        </p15:guide>
        <p15:guide id="7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7FC"/>
    <a:srgbClr val="D1DEEB"/>
    <a:srgbClr val="1944EC"/>
    <a:srgbClr val="FFFF66"/>
    <a:srgbClr val="FFC993"/>
    <a:srgbClr val="FFD7AF"/>
    <a:srgbClr val="748ED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8098" autoAdjust="0"/>
  </p:normalViewPr>
  <p:slideViewPr>
    <p:cSldViewPr snapToGrid="0" snapToObjects="1">
      <p:cViewPr varScale="1">
        <p:scale>
          <a:sx n="110" d="100"/>
          <a:sy n="110" d="100"/>
        </p:scale>
        <p:origin x="1818" y="108"/>
      </p:cViewPr>
      <p:guideLst>
        <p:guide orient="horz" pos="2001"/>
        <p:guide orient="horz" pos="935"/>
        <p:guide orient="horz" pos="164"/>
        <p:guide orient="horz" pos="3884"/>
        <p:guide orient="horz" pos="1207"/>
        <p:guide pos="476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D40D09-3A5C-4B67-831E-752C3F482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FA2787-EAFA-4061-9212-5E5EEC989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E1D98-C3CA-448E-BB8E-BA44066564C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272E-3903-4FCE-888F-855B5F5A5E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18" descr="water-drops"/>
          <p:cNvPicPr>
            <a:picLocks noChangeAspect="1" noChangeArrowheads="1"/>
          </p:cNvPicPr>
          <p:nvPr userDrawn="1"/>
        </p:nvPicPr>
        <p:blipFill>
          <a:blip r:embed="rId2" cstate="print"/>
          <a:srcRect l="7303" t="3212" r="4517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22428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25E93-FCFE-424C-A22F-CD1CD308612C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72903-9D75-49DD-8961-ECA89F60AD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5961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40264-5A6E-42D8-A979-C2715DBE63F9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D0D9F-75B1-4429-A8FD-94C73C0570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16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58A2E-6C8D-4AC2-A828-16932B542FAB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4695E-0A67-41C2-A095-0B06E45843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4284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374CB-1D10-43FA-BE10-3B0A0BD8D6B5}" type="datetimeFigureOut">
              <a:rPr lang="en-US" smtClean="0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BEBC-8DE6-4894-81B6-544B62A3DC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293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4F88B-8D2F-4FDC-A206-09CA6FE5AA4D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05246-DD2E-4D6B-83B1-D8536E565C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222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702F7-38B0-4FC8-A16C-2EAE63565EDC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02A53-033A-4429-B185-1F9E66B59B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3676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99AD6-24B6-4D3A-B47B-73817824EC17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4581C-41A3-41C8-A8BD-3435CD66C8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7457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68138-3C97-42B1-AD8F-5C84F9C532E3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44A0D-22D3-4B58-9EFE-24579D89F5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2782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6CFFC-66F3-4522-A1F4-F77B585719D7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9A35F-B43E-4683-A2C6-52E7BB082A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3705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11D2C-2CB7-462B-9FDC-89968B34C04F}" type="datetimeFigureOut">
              <a:rPr lang="en-US" smtClean="0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1B3F-8031-479B-A5EA-B5FEDF9C34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863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DC6EB1-D91F-4166-B6C6-560B3E98784C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4E0A3C-4F7C-42DE-BA69-2AA9275C4D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5" descr="water-drops"/>
          <p:cNvPicPr>
            <a:picLocks noChangeAspect="1" noChangeArrowheads="1"/>
          </p:cNvPicPr>
          <p:nvPr userDrawn="1"/>
        </p:nvPicPr>
        <p:blipFill>
          <a:blip r:embed="rId13" cstate="print"/>
          <a:srcRect l="7303" t="3212" r="4517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7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374299" y="2373948"/>
            <a:ext cx="2452688" cy="2554287"/>
          </a:xfrm>
          <a:prstGeom prst="rect">
            <a:avLst/>
          </a:prstGeom>
          <a:solidFill>
            <a:schemeClr val="accent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BA" sz="2400" b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Princip svih stvari je voda. </a:t>
            </a:r>
          </a:p>
          <a:p>
            <a:pPr algn="ctr"/>
            <a:r>
              <a:rPr lang="hr-BA" sz="2400" b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Sve dolazi iz vode i sve se pretvara u vodu.</a:t>
            </a:r>
          </a:p>
          <a:p>
            <a:pPr algn="r" eaLnBrk="0" hangingPunct="0"/>
            <a:r>
              <a:rPr lang="hr-BA" sz="1600" b="1" dirty="0" err="1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Thales</a:t>
            </a:r>
            <a:r>
              <a:rPr lang="hr-BA" sz="1600" b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1931" y="6183085"/>
            <a:ext cx="377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Vlatkica</a:t>
            </a:r>
            <a:r>
              <a:rPr lang="hr-HR" dirty="0"/>
              <a:t> Horvat, OŠ </a:t>
            </a:r>
            <a:r>
              <a:rPr lang="hr-HR" dirty="0" err="1"/>
              <a:t>Granešina</a:t>
            </a:r>
            <a:r>
              <a:rPr lang="hr-HR" dirty="0"/>
              <a:t>, Zagreb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5851" y="829566"/>
            <a:ext cx="5573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/>
              <a:t>PLAVO ZLATO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JCS%20Cyprinus%20carpio%2024035"/>
          <p:cNvPicPr>
            <a:picLocks noChangeAspect="1" noChangeArrowheads="1"/>
          </p:cNvPicPr>
          <p:nvPr/>
        </p:nvPicPr>
        <p:blipFill>
          <a:blip r:embed="rId3" cstate="print"/>
          <a:srcRect t="7813"/>
          <a:stretch>
            <a:fillRect/>
          </a:stretch>
        </p:blipFill>
        <p:spPr bwMode="auto">
          <a:xfrm>
            <a:off x="762000" y="2235378"/>
            <a:ext cx="5638800" cy="3898721"/>
          </a:xfrm>
          <a:prstGeom prst="rect">
            <a:avLst/>
          </a:prstGeom>
          <a:noFill/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1123950" y="5695950"/>
            <a:ext cx="81915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šaran</a:t>
            </a:r>
            <a:endParaRPr lang="hr-BA" sz="1400" b="1">
              <a:solidFill>
                <a:srgbClr val="0D0D0D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04799" y="950711"/>
            <a:ext cx="7066672" cy="369332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4"/>
              </a:buBlip>
            </a:pPr>
            <a:r>
              <a:rPr lang="hr-HR" dirty="0">
                <a:solidFill>
                  <a:srgbClr val="0D0D0D"/>
                </a:solidFill>
              </a:rPr>
              <a:t>2. stupanj – čista voda s umjerenim onečišćenjem (mnoge ribe)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417845_pijavica-pijavice-medic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14500"/>
            <a:ext cx="4540250" cy="2667000"/>
          </a:xfrm>
          <a:prstGeom prst="rect">
            <a:avLst/>
          </a:prstGeom>
          <a:noFill/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1943100" y="4876800"/>
            <a:ext cx="97155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pijavica</a:t>
            </a:r>
            <a:endParaRPr lang="hr-BA" sz="1400" b="1">
              <a:solidFill>
                <a:srgbClr val="0D0D0D"/>
              </a:solidFill>
            </a:endParaRPr>
          </a:p>
        </p:txBody>
      </p:sp>
      <p:pic>
        <p:nvPicPr>
          <p:cNvPr id="51205" name="Picture 5" descr="225px-Paramec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25" y="2635250"/>
            <a:ext cx="2857500" cy="28067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313488" y="5975350"/>
            <a:ext cx="97155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papučica</a:t>
            </a:r>
            <a:endParaRPr lang="hr-BA" sz="1400" b="1">
              <a:solidFill>
                <a:srgbClr val="0D0D0D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4799" y="454323"/>
            <a:ext cx="6980239" cy="369332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5"/>
              </a:buBlip>
            </a:pPr>
            <a:r>
              <a:rPr lang="hr-HR" dirty="0">
                <a:solidFill>
                  <a:srgbClr val="0D0D0D"/>
                </a:solidFill>
              </a:rPr>
              <a:t>3. stupanj – onečišćena voda – neugodnog mirisa s malo kisika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escherichia_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958975"/>
            <a:ext cx="2257425" cy="2257425"/>
          </a:xfrm>
          <a:prstGeom prst="rect">
            <a:avLst/>
          </a:prstGeom>
          <a:noFill/>
        </p:spPr>
      </p:pic>
      <p:pic>
        <p:nvPicPr>
          <p:cNvPr id="52229" name="Picture 5" descr="salmon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74950"/>
            <a:ext cx="2246313" cy="2241550"/>
          </a:xfrm>
          <a:prstGeom prst="rect">
            <a:avLst/>
          </a:prstGeom>
          <a:noFill/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1638300" y="4711700"/>
            <a:ext cx="160020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Escherichia Coli</a:t>
            </a:r>
            <a:endParaRPr lang="hr-BA" sz="1400" b="1">
              <a:solidFill>
                <a:srgbClr val="0D0D0D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229225" y="5334000"/>
            <a:ext cx="142875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Salmonela</a:t>
            </a:r>
            <a:endParaRPr lang="hr-BA" sz="1400" b="1">
              <a:solidFill>
                <a:srgbClr val="0D0D0D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67005" y="464234"/>
            <a:ext cx="5742989" cy="369332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5"/>
              </a:buBlip>
            </a:pPr>
            <a:r>
              <a:rPr lang="hr-HR" dirty="0">
                <a:solidFill>
                  <a:srgbClr val="0D0D0D"/>
                </a:solidFill>
              </a:rPr>
              <a:t>4. stupanj – vrlo mutne i onečišćene vode (bakterije)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714375" y="600632"/>
            <a:ext cx="7608888" cy="5016758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11113" indent="-11113" algn="ctr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fr-CA" sz="2000" dirty="0"/>
              <a:t>NAJUGROŽENIJE SU KOPNENE VODE STAJAĆICE </a:t>
            </a:r>
            <a:r>
              <a:rPr lang="hr-HR" sz="2000" dirty="0"/>
              <a:t>        </a:t>
            </a:r>
          </a:p>
          <a:p>
            <a:pPr marL="11113" indent="-11113" algn="ctr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fr-CA" sz="2000" dirty="0"/>
              <a:t>I TEKUĆICE TE PLITKA MORA</a:t>
            </a:r>
            <a:endParaRPr lang="hr-HR" sz="2000" dirty="0"/>
          </a:p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endParaRPr lang="fr-CA" sz="2000" dirty="0"/>
          </a:p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2000" dirty="0"/>
              <a:t>I</a:t>
            </a:r>
            <a:r>
              <a:rPr lang="fr-CA" sz="2000" dirty="0"/>
              <a:t>zvori onečišćenja su: otpadne vode (kanalizacija), industrijske otpadne vode (teški metali, celuloza)</a:t>
            </a:r>
            <a:r>
              <a:rPr lang="hr-HR" sz="2000" dirty="0"/>
              <a:t>.</a:t>
            </a:r>
          </a:p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2000" dirty="0"/>
              <a:t>Onečišćenja mora i oceana</a:t>
            </a:r>
            <a:r>
              <a:rPr lang="fr-CA" sz="2000" dirty="0"/>
              <a:t>: ekološke katastrofe (sudari i prevrnuća tankera) sve otpadne tvari preko potoka i rijeka stignu u more</a:t>
            </a:r>
            <a:r>
              <a:rPr lang="hr-HR" sz="2000" dirty="0"/>
              <a:t>.</a:t>
            </a:r>
          </a:p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2000" dirty="0"/>
              <a:t>Onečišćenje rijeka i jezera</a:t>
            </a:r>
            <a:r>
              <a:rPr lang="fr-CA" sz="2000" dirty="0"/>
              <a:t> – Sav</a:t>
            </a:r>
            <a:r>
              <a:rPr lang="hr-HR" sz="2000" dirty="0"/>
              <a:t>a</a:t>
            </a:r>
            <a:r>
              <a:rPr lang="fr-CA" sz="2000" dirty="0"/>
              <a:t> (tvornice, veliki broj ljudi) Drav</a:t>
            </a:r>
            <a:r>
              <a:rPr lang="hr-HR" sz="2000" dirty="0"/>
              <a:t>a</a:t>
            </a:r>
            <a:r>
              <a:rPr lang="fr-CA" sz="2000" dirty="0"/>
              <a:t> (eksploatacija šljunka i pijeska)</a:t>
            </a:r>
            <a:r>
              <a:rPr lang="hr-HR" sz="2000" dirty="0"/>
              <a:t>,</a:t>
            </a:r>
            <a:r>
              <a:rPr lang="fr-CA" sz="2000" dirty="0"/>
              <a:t> potok Bistrec (Podravka)</a:t>
            </a:r>
            <a:r>
              <a:rPr lang="hr-HR" sz="2000" dirty="0"/>
              <a:t>,</a:t>
            </a:r>
            <a:r>
              <a:rPr lang="fr-CA" sz="2000" dirty="0"/>
              <a:t> Plitvička jezera (kanalizacijske vode iz hotela)</a:t>
            </a:r>
            <a:r>
              <a:rPr lang="hr-HR" sz="2000" dirty="0"/>
              <a:t>.</a:t>
            </a:r>
            <a:endParaRPr lang="fr-CA" sz="2000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95350" y="684213"/>
            <a:ext cx="7058025" cy="396875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UGROŽENOST PODZEMNIH VODA – POSEBICE KRŠKIH</a:t>
            </a:r>
            <a:endParaRPr lang="fr-CA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647700" y="2335213"/>
            <a:ext cx="7608888" cy="2000548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11113" indent="-11113" algn="just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fr-CA" sz="2000" dirty="0" err="1"/>
              <a:t>Većina</a:t>
            </a:r>
            <a:r>
              <a:rPr lang="fr-CA" sz="2000" dirty="0"/>
              <a:t> </a:t>
            </a:r>
            <a:r>
              <a:rPr lang="fr-CA" sz="2000" dirty="0" err="1"/>
              <a:t>podzemnih</a:t>
            </a:r>
            <a:r>
              <a:rPr lang="fr-CA" sz="2000" dirty="0"/>
              <a:t> </a:t>
            </a:r>
            <a:r>
              <a:rPr lang="fr-CA" sz="2000" dirty="0" err="1"/>
              <a:t>voda</a:t>
            </a:r>
            <a:r>
              <a:rPr lang="fr-CA" sz="2000" dirty="0"/>
              <a:t> je </a:t>
            </a:r>
            <a:r>
              <a:rPr lang="fr-CA" sz="2000" dirty="0" err="1"/>
              <a:t>čista</a:t>
            </a:r>
            <a:r>
              <a:rPr lang="fr-CA" sz="2000" dirty="0"/>
              <a:t>, </a:t>
            </a:r>
            <a:r>
              <a:rPr lang="fr-CA" sz="2000" dirty="0" err="1"/>
              <a:t>ali</a:t>
            </a:r>
            <a:r>
              <a:rPr lang="fr-CA" sz="2000" dirty="0"/>
              <a:t> </a:t>
            </a:r>
            <a:r>
              <a:rPr lang="fr-CA" sz="2000" dirty="0" err="1"/>
              <a:t>podzemne</a:t>
            </a:r>
            <a:r>
              <a:rPr lang="fr-CA" sz="2000" dirty="0"/>
              <a:t> </a:t>
            </a:r>
            <a:r>
              <a:rPr lang="fr-CA" sz="2000" dirty="0" err="1"/>
              <a:t>vode</a:t>
            </a:r>
            <a:r>
              <a:rPr lang="fr-CA" sz="2000" dirty="0"/>
              <a:t> mo</a:t>
            </a:r>
            <a:r>
              <a:rPr lang="hr-HR" sz="2000" dirty="0"/>
              <a:t>gu</a:t>
            </a:r>
            <a:r>
              <a:rPr lang="fr-CA" sz="2000" dirty="0"/>
              <a:t> </a:t>
            </a:r>
            <a:r>
              <a:rPr lang="fr-CA" sz="2000" dirty="0" err="1"/>
              <a:t>postati</a:t>
            </a:r>
            <a:r>
              <a:rPr lang="fr-CA" sz="2000" dirty="0"/>
              <a:t> </a:t>
            </a:r>
            <a:r>
              <a:rPr lang="fr-CA" sz="2000" dirty="0" err="1"/>
              <a:t>zagađen</a:t>
            </a:r>
            <a:r>
              <a:rPr lang="hr-HR" sz="2000" dirty="0"/>
              <a:t>e</a:t>
            </a:r>
            <a:r>
              <a:rPr lang="fr-CA" sz="2000" dirty="0"/>
              <a:t> </a:t>
            </a:r>
            <a:r>
              <a:rPr lang="fr-CA" sz="2000" dirty="0" err="1"/>
              <a:t>ili</a:t>
            </a:r>
            <a:r>
              <a:rPr lang="fr-CA" sz="2000" dirty="0"/>
              <a:t> </a:t>
            </a:r>
            <a:r>
              <a:rPr lang="fr-CA" sz="2000" dirty="0" err="1"/>
              <a:t>kontaminiran</a:t>
            </a:r>
            <a:r>
              <a:rPr lang="hr-HR" sz="2000" dirty="0"/>
              <a:t>e</a:t>
            </a:r>
            <a:r>
              <a:rPr lang="fr-CA" sz="2000" dirty="0"/>
              <a:t>. To </a:t>
            </a:r>
            <a:r>
              <a:rPr lang="fr-CA" sz="2000" dirty="0" err="1"/>
              <a:t>može</a:t>
            </a:r>
            <a:r>
              <a:rPr lang="fr-CA" sz="2000" dirty="0"/>
              <a:t> </a:t>
            </a:r>
            <a:r>
              <a:rPr lang="fr-CA" sz="2000" dirty="0" err="1"/>
              <a:t>biti</a:t>
            </a:r>
            <a:r>
              <a:rPr lang="fr-CA" sz="2000" dirty="0"/>
              <a:t> </a:t>
            </a:r>
            <a:r>
              <a:rPr lang="fr-CA" sz="2000" dirty="0" err="1"/>
              <a:t>zagađen</a:t>
            </a:r>
            <a:r>
              <a:rPr lang="hr-HR" sz="2000" dirty="0"/>
              <a:t>je</a:t>
            </a:r>
            <a:r>
              <a:rPr lang="fr-CA" sz="2000" dirty="0"/>
              <a:t> </a:t>
            </a:r>
            <a:r>
              <a:rPr lang="fr-CA" sz="2000" dirty="0" err="1"/>
              <a:t>od</a:t>
            </a:r>
            <a:r>
              <a:rPr lang="fr-CA" sz="2000" dirty="0"/>
              <a:t> </a:t>
            </a:r>
            <a:r>
              <a:rPr lang="fr-CA" sz="2000" dirty="0" err="1"/>
              <a:t>cur</a:t>
            </a:r>
            <a:r>
              <a:rPr lang="hr-HR" sz="2000" dirty="0" err="1"/>
              <a:t>enja</a:t>
            </a:r>
            <a:r>
              <a:rPr lang="fr-CA" sz="2000" dirty="0"/>
              <a:t> </a:t>
            </a:r>
            <a:r>
              <a:rPr lang="fr-CA" sz="2000" dirty="0" err="1"/>
              <a:t>podzemnih</a:t>
            </a:r>
            <a:r>
              <a:rPr lang="fr-CA" sz="2000" dirty="0"/>
              <a:t> </a:t>
            </a:r>
            <a:r>
              <a:rPr lang="fr-CA" sz="2000" dirty="0" err="1"/>
              <a:t>spremnika</a:t>
            </a:r>
            <a:r>
              <a:rPr lang="fr-CA" sz="2000" dirty="0"/>
              <a:t> </a:t>
            </a:r>
            <a:r>
              <a:rPr lang="fr-CA" sz="2000" dirty="0" err="1"/>
              <a:t>benzina</a:t>
            </a:r>
            <a:r>
              <a:rPr lang="fr-CA" sz="2000" dirty="0"/>
              <a:t>, </a:t>
            </a:r>
            <a:r>
              <a:rPr lang="fr-CA" sz="2000" dirty="0" err="1"/>
              <a:t>odlagališta</a:t>
            </a:r>
            <a:r>
              <a:rPr lang="fr-CA" sz="2000" dirty="0"/>
              <a:t>, </a:t>
            </a:r>
            <a:r>
              <a:rPr lang="fr-CA" sz="2000" dirty="0" err="1"/>
              <a:t>kada</a:t>
            </a:r>
            <a:r>
              <a:rPr lang="fr-CA" sz="2000" dirty="0"/>
              <a:t> se </a:t>
            </a:r>
            <a:r>
              <a:rPr lang="fr-CA" sz="2000" dirty="0" err="1"/>
              <a:t>ljudi</a:t>
            </a:r>
            <a:r>
              <a:rPr lang="fr-CA" sz="2000" dirty="0"/>
              <a:t> </a:t>
            </a:r>
            <a:r>
              <a:rPr lang="hr-HR" sz="2000" dirty="0"/>
              <a:t>koriste</a:t>
            </a:r>
            <a:r>
              <a:rPr lang="fr-CA" sz="2000" dirty="0"/>
              <a:t> </a:t>
            </a:r>
            <a:r>
              <a:rPr lang="fr-CA" sz="2000" dirty="0" err="1"/>
              <a:t>previše</a:t>
            </a:r>
            <a:r>
              <a:rPr lang="fr-CA" sz="2000" dirty="0"/>
              <a:t> </a:t>
            </a:r>
            <a:r>
              <a:rPr lang="fr-CA" sz="2000" dirty="0" err="1"/>
              <a:t>gnojiva</a:t>
            </a:r>
            <a:r>
              <a:rPr lang="fr-CA" sz="2000" dirty="0"/>
              <a:t> </a:t>
            </a:r>
            <a:r>
              <a:rPr lang="fr-CA" sz="2000" dirty="0" err="1"/>
              <a:t>ili</a:t>
            </a:r>
            <a:r>
              <a:rPr lang="fr-CA" sz="2000" dirty="0"/>
              <a:t> </a:t>
            </a:r>
            <a:r>
              <a:rPr lang="fr-CA" sz="2000" dirty="0" err="1"/>
              <a:t>pesticida</a:t>
            </a:r>
            <a:r>
              <a:rPr lang="fr-CA" sz="2000" dirty="0"/>
              <a:t> na </a:t>
            </a:r>
            <a:r>
              <a:rPr lang="fr-CA" sz="2000" dirty="0" err="1"/>
              <a:t>poljima</a:t>
            </a:r>
            <a:r>
              <a:rPr lang="fr-CA" sz="2000" dirty="0"/>
              <a:t> </a:t>
            </a:r>
            <a:r>
              <a:rPr lang="fr-CA" sz="2000" dirty="0" err="1"/>
              <a:t>ili</a:t>
            </a:r>
            <a:r>
              <a:rPr lang="fr-CA" sz="2000" dirty="0"/>
              <a:t> </a:t>
            </a:r>
            <a:r>
              <a:rPr lang="fr-CA" sz="2000" dirty="0" err="1"/>
              <a:t>travnja</a:t>
            </a:r>
            <a:r>
              <a:rPr lang="hr-HR" sz="2000" dirty="0"/>
              <a:t>cima</a:t>
            </a:r>
            <a:r>
              <a:rPr lang="fr-CA" sz="2000" dirty="0"/>
              <a:t>.</a:t>
            </a:r>
            <a:r>
              <a:rPr lang="hr-HR" sz="2000" dirty="0"/>
              <a:t>..</a:t>
            </a:r>
            <a:r>
              <a:rPr lang="fr-CA" sz="2000" dirty="0"/>
              <a:t> </a:t>
            </a:r>
          </a:p>
          <a:p>
            <a:pPr marL="11113" indent="-11113" algn="just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2000" dirty="0"/>
              <a:t>Tada zagađena voda s površine može biti “povučena” u </a:t>
            </a:r>
            <a:r>
              <a:rPr lang="hr-HR" sz="2000" dirty="0" err="1"/>
              <a:t>vodonosni</a:t>
            </a:r>
            <a:r>
              <a:rPr lang="hr-HR" sz="2000" dirty="0"/>
              <a:t> sloj u kojem se nalazi podzemna voda.      </a:t>
            </a:r>
            <a:endParaRPr lang="fr-CA" sz="2000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392113" y="522288"/>
            <a:ext cx="2859087" cy="36988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b="1">
                <a:solidFill>
                  <a:srgbClr val="002060"/>
                </a:solidFill>
              </a:rPr>
              <a:t>Tvorničke otpadne vode</a:t>
            </a:r>
          </a:p>
        </p:txBody>
      </p:sp>
      <p:pic>
        <p:nvPicPr>
          <p:cNvPr id="68611" name="Picture 2" descr="C:\Users\Pinte\Desktop\VLATKA\LAURA\slike\22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058863"/>
            <a:ext cx="34639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 descr="C:\Users\Pinte\Desktop\VLATKA\LAURA\slike\a7486c3fb393a0d6824440b0d9dc855a_h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163" y="1312863"/>
            <a:ext cx="293687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 descr="C:\Users\Pinte\Desktop\VLATKA\LAURA\slike\Otpadne v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035425"/>
            <a:ext cx="33464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5" descr="C:\Users\Pinte\Desktop\VLATKA\LAURA\slike\slike_water_116200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0" y="3660775"/>
            <a:ext cx="3048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392113" y="522288"/>
            <a:ext cx="4368800" cy="36988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b="1">
                <a:solidFill>
                  <a:srgbClr val="002060"/>
                </a:solidFill>
              </a:rPr>
              <a:t>Z</a:t>
            </a:r>
            <a:r>
              <a:rPr lang="vi-VN" b="1">
                <a:solidFill>
                  <a:srgbClr val="002060"/>
                </a:solidFill>
              </a:rPr>
              <a:t>agađenja naftom i naftnim derivatima</a:t>
            </a:r>
          </a:p>
        </p:txBody>
      </p:sp>
      <p:pic>
        <p:nvPicPr>
          <p:cNvPr id="69635" name="Picture 2" descr="C:\Users\Pinte\Desktop\VLATKA\LAURA\slike\oilsoakedb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131888"/>
            <a:ext cx="29813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 descr="C:\Users\Pinte\Desktop\VLATKA\LAURA\naftna-mrl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9988" y="1131888"/>
            <a:ext cx="4743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C:\Users\Pinte\Desktop\VLATKA\LAURA\OIL POLLU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4175" y="4073525"/>
            <a:ext cx="36925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392113" y="522288"/>
            <a:ext cx="4165600" cy="36988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BA" b="1">
                <a:solidFill>
                  <a:srgbClr val="002060"/>
                </a:solidFill>
              </a:rPr>
              <a:t>Vode iz septičkih jama i kanalizacije</a:t>
            </a:r>
          </a:p>
        </p:txBody>
      </p:sp>
      <p:pic>
        <p:nvPicPr>
          <p:cNvPr id="70659" name="Picture 2" descr="C:\Users\Pinte\Desktop\VLATKA\LAURA\slike\izvor_guj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200342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 descr="C:\Users\Pinte\Desktop\VLATKA\LAURA\632050ae03ad4e5ea8c0db2f6243ab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175" y="2308225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92113" y="522288"/>
            <a:ext cx="1901825" cy="36988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b="1">
                <a:solidFill>
                  <a:srgbClr val="002060"/>
                </a:solidFill>
              </a:rPr>
              <a:t>Javna smetlišta</a:t>
            </a:r>
          </a:p>
        </p:txBody>
      </p:sp>
      <p:pic>
        <p:nvPicPr>
          <p:cNvPr id="71683" name="Picture 2" descr="C:\Users\Pinte\Desktop\VLATKA\LAURA\Spilja_Sipun.JPG"/>
          <p:cNvPicPr>
            <a:picLocks noChangeAspect="1" noChangeArrowheads="1"/>
          </p:cNvPicPr>
          <p:nvPr/>
        </p:nvPicPr>
        <p:blipFill>
          <a:blip r:embed="rId3" cstate="print"/>
          <a:srcRect b="5386"/>
          <a:stretch>
            <a:fillRect/>
          </a:stretch>
        </p:blipFill>
        <p:spPr bwMode="auto">
          <a:xfrm>
            <a:off x="2976563" y="2476500"/>
            <a:ext cx="571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2" descr="C:\Users\Pinte\Desktop\VLATKA\LAURA\slike\water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5" y="1284288"/>
            <a:ext cx="40211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2582863" y="2589213"/>
            <a:ext cx="4141787" cy="823912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4800" b="1" dirty="0">
                <a:solidFill>
                  <a:srgbClr val="FF0000"/>
                </a:solidFill>
              </a:rPr>
              <a:t>POSLJEDICE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781050" y="1527175"/>
            <a:ext cx="7608888" cy="4196020"/>
          </a:xfr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tekućina bez boje, okusa i mirisa</a:t>
            </a:r>
          </a:p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javlja se u tri agregatna stanja: čvrsto, tekuće i plinovito</a:t>
            </a:r>
          </a:p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obično se govori da se na vodu odnose mora i oceani, rijeke i jezera te podzemne vode </a:t>
            </a:r>
          </a:p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voda se također pojavljuje i u obliku snijega i vječnog leda na polovima</a:t>
            </a:r>
          </a:p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vode ima i u atmosferi</a:t>
            </a:r>
          </a:p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voda tekućica je neophodna za održavanje života na Zemlji</a:t>
            </a:r>
          </a:p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prema znanstvenim teorijama, prvi oblici života vežu se uz vodu u tekućem stanju</a:t>
            </a:r>
          </a:p>
          <a:p>
            <a:pPr eaLnBrk="1" hangingPunct="1">
              <a:lnSpc>
                <a:spcPct val="100000"/>
              </a:lnSpc>
              <a:buClr>
                <a:srgbClr val="666666"/>
              </a:buClr>
              <a:buFont typeface="Wingdings 2" pitchFamily="18" charset="2"/>
              <a:buBlip>
                <a:blip r:embed="rId3"/>
              </a:buBlip>
            </a:pPr>
            <a:r>
              <a:rPr lang="hr-BA" sz="2000" b="1" dirty="0">
                <a:solidFill>
                  <a:srgbClr val="0D0D0D"/>
                </a:solidFill>
                <a:latin typeface="Arial" charset="0"/>
                <a:cs typeface="Arial" charset="0"/>
              </a:rPr>
              <a:t> voda tekućica služi za piće pa mora biti čista i zdrava </a:t>
            </a:r>
            <a:endParaRPr lang="fr-CA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392113" y="522288"/>
            <a:ext cx="1393825" cy="36988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b="1">
                <a:solidFill>
                  <a:srgbClr val="002060"/>
                </a:solidFill>
              </a:rPr>
              <a:t>Kisele kiše</a:t>
            </a:r>
          </a:p>
        </p:txBody>
      </p:sp>
      <p:pic>
        <p:nvPicPr>
          <p:cNvPr id="72708" name="Picture 5" descr="kis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635" y="3428725"/>
            <a:ext cx="3596354" cy="26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15841" y="6126480"/>
            <a:ext cx="40407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dirty="0"/>
              <a:t>Autorica preuzela slike sa stranice: http://www.maturski.org/ZastitaZivotneSredine/ZastitaSumaOdOneciscenja.html</a:t>
            </a:r>
          </a:p>
        </p:txBody>
      </p:sp>
      <p:pic>
        <p:nvPicPr>
          <p:cNvPr id="72707" name="Picture 2" descr="C:\Users\Pinte\Desktop\VLATKA\LAURA\slike\e_po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370" y="1682265"/>
            <a:ext cx="4729571" cy="3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92113" y="522288"/>
            <a:ext cx="2873375" cy="36988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b="1">
                <a:solidFill>
                  <a:srgbClr val="002060"/>
                </a:solidFill>
              </a:rPr>
              <a:t>Povećanje ozonske rupe</a:t>
            </a:r>
          </a:p>
        </p:txBody>
      </p:sp>
      <p:pic>
        <p:nvPicPr>
          <p:cNvPr id="73731" name="Picture 2" descr="C:\Users\Pinte\Desktop\VLATKA\LAURA\slike\ozonska r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97" y="1455873"/>
            <a:ext cx="4117703" cy="40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73733" idx="0"/>
          </p:cNvCxnSpPr>
          <p:nvPr/>
        </p:nvCxnSpPr>
        <p:spPr>
          <a:xfrm rot="5400000" flipH="1" flipV="1">
            <a:off x="2146300" y="5340350"/>
            <a:ext cx="982663" cy="93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1597025" y="5878513"/>
            <a:ext cx="1987550" cy="52228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dirty="0"/>
              <a:t>Ozonska rupa nad Antarktikom</a:t>
            </a:r>
          </a:p>
        </p:txBody>
      </p:sp>
      <p:pic>
        <p:nvPicPr>
          <p:cNvPr id="73734" name="Picture 3" descr="C:\Users\Pinte\Desktop\VLATKA\LAURA\slike\sea-ice-in-antarc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975" y="983184"/>
            <a:ext cx="3083288" cy="231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Box 12"/>
          <p:cNvSpPr txBox="1">
            <a:spLocks noChangeArrowheads="1"/>
          </p:cNvSpPr>
          <p:nvPr/>
        </p:nvSpPr>
        <p:spPr bwMode="auto">
          <a:xfrm>
            <a:off x="5006975" y="3482975"/>
            <a:ext cx="3099119" cy="307975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BA" sz="1400" b="1" dirty="0"/>
              <a:t>Topljenje ledenjaka</a:t>
            </a:r>
          </a:p>
        </p:txBody>
      </p:sp>
      <p:pic>
        <p:nvPicPr>
          <p:cNvPr id="73736" name="Picture 4" descr="C:\Users\Pinte\Desktop\VLATKA\LAURA\slike\antarcticblue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6975" y="4180114"/>
            <a:ext cx="3099119" cy="21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320800" y="3117850"/>
            <a:ext cx="2540000" cy="19669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BA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contenu 2"/>
          <p:cNvSpPr txBox="1">
            <a:spLocks/>
          </p:cNvSpPr>
          <p:nvPr/>
        </p:nvSpPr>
        <p:spPr bwMode="auto">
          <a:xfrm>
            <a:off x="781050" y="1814513"/>
            <a:ext cx="7608888" cy="3847207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3" indent="-11113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2000" b="1" dirty="0">
                <a:solidFill>
                  <a:srgbClr val="0D0D0D"/>
                </a:solidFill>
              </a:rPr>
              <a:t>Zaštita voda </a:t>
            </a:r>
            <a:r>
              <a:rPr lang="hr-BA" sz="2000" dirty="0">
                <a:solidFill>
                  <a:srgbClr val="0D0D0D"/>
                </a:solidFill>
              </a:rPr>
              <a:t>od onečišćavanja provodi se radi očuvanja života i zdravlja ljudi i zaštite okoliša, te omogućavanja neškodljivog i nesmetanog korištenja voda za različite namjene.</a:t>
            </a:r>
          </a:p>
          <a:p>
            <a:pPr marL="11113" indent="-11113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2000" dirty="0">
                <a:solidFill>
                  <a:srgbClr val="0D0D0D"/>
                </a:solidFill>
              </a:rPr>
              <a:t>Ostvaruje se nadzorom nad stanjem kakvoći voda i izvorima onečišćavanja, sprečavanjem, ograničavanjem i zabranjivanjem radnji i ponašanja koja mogu utjecati na onečišćenje voda i stanje okoliša u cjelini te drugim djelovanjima usmjerenim očuvanju i poboljšavanju kakvoće i namjenske uporabljivosti voda.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43469" y="627063"/>
            <a:ext cx="6667228" cy="647700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fromWordArt="1">
            <a:prstTxWarp prst="textPlain">
              <a:avLst>
                <a:gd name="adj" fmla="val 49616"/>
              </a:avLst>
            </a:prstTxWarp>
          </a:bodyPr>
          <a:lstStyle/>
          <a:p>
            <a:pPr algn="ctr"/>
            <a:r>
              <a:rPr lang="hr-HR" sz="3600" b="1" i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ZAŠTITA VODA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contenu 2"/>
          <p:cNvSpPr txBox="1">
            <a:spLocks/>
          </p:cNvSpPr>
          <p:nvPr/>
        </p:nvSpPr>
        <p:spPr bwMode="auto">
          <a:xfrm>
            <a:off x="253217" y="602901"/>
            <a:ext cx="8651631" cy="5853910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3" indent="-11113" algn="ctr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2000" b="1" u="sng" dirty="0">
                <a:solidFill>
                  <a:srgbClr val="0D0D0D"/>
                </a:solidFill>
              </a:rPr>
              <a:t>ZAKON O VODAMA (NN 107/95)</a:t>
            </a:r>
          </a:p>
          <a:p>
            <a:pPr marL="11113" indent="-11113" algn="ctr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endParaRPr lang="hr-BA" sz="2000" b="1" u="sng" dirty="0">
              <a:solidFill>
                <a:srgbClr val="0D0D0D"/>
              </a:solidFill>
            </a:endParaRPr>
          </a:p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1600" dirty="0">
                <a:solidFill>
                  <a:srgbClr val="0D0D0D"/>
                </a:solidFill>
              </a:rPr>
              <a:t>Ovim se Zakonom uređuje pravni status voda i vodnog dobra, način i uvjeti upravljanja vodama (korištenje voda, zaštita voda, uređenje vodotoka i drugih voda i zaštita od štetnog djelovanja voda). </a:t>
            </a:r>
          </a:p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1600" dirty="0">
                <a:solidFill>
                  <a:srgbClr val="0D0D0D"/>
                </a:solidFill>
              </a:rPr>
              <a:t>Odredbe ovoga Zakona odnose se na: 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  <a:buFont typeface="Arial" pitchFamily="34" charset="0"/>
              <a:buChar char="•"/>
            </a:pPr>
            <a:r>
              <a:rPr lang="hr-BA" sz="1600" dirty="0">
                <a:solidFill>
                  <a:srgbClr val="0D0D0D"/>
                </a:solidFill>
              </a:rPr>
              <a:t>površinske i podzemne kopnene vode uključujući ušća rijeka koje se ulijevaju u more i kanala spojenih s morem, do crte razgraničenja iz članka 4. točke 6. ovoga Zakona,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  <a:buFont typeface="Arial" pitchFamily="34" charset="0"/>
              <a:buChar char="•"/>
            </a:pPr>
            <a:r>
              <a:rPr lang="hr-BA" sz="1600" dirty="0">
                <a:solidFill>
                  <a:srgbClr val="0D0D0D"/>
                </a:solidFill>
              </a:rPr>
              <a:t>mineralne i termalne vode, osim mineralnih i geotermalnih voda iz kojih se mogu pridobivati mineralne sirovine ili koristiti akumulirana toplina u energetske svrhe što se uređuje Zakonom o rudarstvu,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  <a:buFontTx/>
              <a:buChar char="•"/>
            </a:pPr>
            <a:r>
              <a:rPr lang="hr-BA" sz="1600" dirty="0">
                <a:solidFill>
                  <a:srgbClr val="0D0D0D"/>
                </a:solidFill>
              </a:rPr>
              <a:t>nalazišta vode za piće u teritorijalnom moru,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  <a:buFontTx/>
              <a:buChar char="•"/>
            </a:pPr>
            <a:r>
              <a:rPr lang="hr-BA" sz="1600" dirty="0">
                <a:solidFill>
                  <a:srgbClr val="0D0D0D"/>
                </a:solidFill>
              </a:rPr>
              <a:t>vode mora u pogledu zaštite od onečišćenja s kopna i otoka,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  <a:buFontTx/>
              <a:buChar char="•"/>
            </a:pPr>
            <a:r>
              <a:rPr lang="hr-BA" sz="1600" dirty="0">
                <a:solidFill>
                  <a:srgbClr val="0D0D0D"/>
                </a:solidFill>
              </a:rPr>
              <a:t>vodne građevine za zaštitu voda - kolektori, uređaji za pročišćavanje otpadnih voda, ispusti u prijemnik i drugi objekti pripadajući ovim građevinama. 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u contenu 2"/>
          <p:cNvSpPr txBox="1">
            <a:spLocks/>
          </p:cNvSpPr>
          <p:nvPr/>
        </p:nvSpPr>
        <p:spPr bwMode="auto">
          <a:xfrm>
            <a:off x="581025" y="2896605"/>
            <a:ext cx="3609975" cy="411162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3" indent="-11113" algn="ctr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1400" b="1" dirty="0">
                <a:solidFill>
                  <a:srgbClr val="0D0D0D"/>
                </a:solidFill>
              </a:rPr>
              <a:t>UREĐAJI ZA PROČIŠĆAVANJE VODE</a:t>
            </a:r>
          </a:p>
        </p:txBody>
      </p:sp>
      <p:sp>
        <p:nvSpPr>
          <p:cNvPr id="76804" name="Espace réservé du contenu 2"/>
          <p:cNvSpPr txBox="1">
            <a:spLocks/>
          </p:cNvSpPr>
          <p:nvPr/>
        </p:nvSpPr>
        <p:spPr bwMode="auto">
          <a:xfrm>
            <a:off x="581025" y="697185"/>
            <a:ext cx="8077200" cy="1569660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1600" b="1" dirty="0">
                <a:solidFill>
                  <a:srgbClr val="0D0D0D"/>
                </a:solidFill>
              </a:rPr>
              <a:t>Potrebno je još zaštititi izvorišta pitke vode, krute otpadne tvari odlagati što dalje od vode, planirati djelovanje u prirodi u skladu s okolišem, pošumljavati tlo i štititi ga od požara i erozije tla (površinsko odnošenje tla djelovanjem vjetra i vode).</a:t>
            </a:r>
          </a:p>
        </p:txBody>
      </p:sp>
      <p:pic>
        <p:nvPicPr>
          <p:cNvPr id="76805" name="Picture 5" descr="G:\LAURA\mali_sustavi_prociscavanja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264" y="3649827"/>
            <a:ext cx="5604147" cy="1503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Espace réservé du contenu 2"/>
          <p:cNvSpPr txBox="1">
            <a:spLocks/>
          </p:cNvSpPr>
          <p:nvPr/>
        </p:nvSpPr>
        <p:spPr bwMode="auto">
          <a:xfrm>
            <a:off x="2952750" y="2676525"/>
            <a:ext cx="3321441" cy="901593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11113" indent="-11113" algn="ctr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2"/>
          <p:cNvSpPr txBox="1">
            <a:spLocks noChangeArrowheads="1"/>
          </p:cNvSpPr>
          <p:nvPr/>
        </p:nvSpPr>
        <p:spPr bwMode="auto">
          <a:xfrm>
            <a:off x="392113" y="522288"/>
            <a:ext cx="2360612" cy="366712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/>
              <a:t>Vodu treba štedjeti</a:t>
            </a:r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1292225" y="5616575"/>
            <a:ext cx="1987550" cy="523875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Prati potrošnju i račune za vodu.</a:t>
            </a:r>
          </a:p>
        </p:txBody>
      </p:sp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5791200" y="5616575"/>
            <a:ext cx="1989138" cy="30777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/>
              <a:t>Skrati vrijeme tuširanja.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36625" y="3752166"/>
            <a:ext cx="1987550" cy="738664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dirty="0"/>
              <a:t>Peri povrće i voće u posudi a ne pod mlazom.</a:t>
            </a:r>
            <a:endParaRPr lang="pl-PL" sz="14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842053" y="1955693"/>
            <a:ext cx="1987550" cy="954107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dirty="0"/>
              <a:t>Sačuvaj vodu koju ispusti perilica rublja te njome operi podove i isperi WC školjku.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854503" y="3645948"/>
            <a:ext cx="1987550" cy="523220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dirty="0"/>
              <a:t>Popravi sve neispravne vodovodne cijevi.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279775" y="1955693"/>
            <a:ext cx="1987550" cy="523220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dirty="0"/>
              <a:t>Uključi perilicu rublja kada je puna.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8644" y="1762702"/>
            <a:ext cx="1987550" cy="738664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dirty="0"/>
              <a:t>Koristi pola količine vode u kotliću za ispiranje WC školjke.</a:t>
            </a:r>
            <a:endParaRPr lang="pl-PL" sz="1400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C:\Users\Pinte\Desktop\VLATKA\LAURA\water_wars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301" y="3199606"/>
            <a:ext cx="40195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Users\Pinte\Desktop\VLATKA\LAURA\GetImage.as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3990975"/>
            <a:ext cx="390525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5786941" y="6519863"/>
            <a:ext cx="30654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sz="1600" dirty="0"/>
              <a:t>Dan bez automobila, 22. rujna</a:t>
            </a:r>
          </a:p>
        </p:txBody>
      </p:sp>
      <p:sp>
        <p:nvSpPr>
          <p:cNvPr id="26629" name="TextBox 14"/>
          <p:cNvSpPr txBox="1">
            <a:spLocks noChangeArrowheads="1"/>
          </p:cNvSpPr>
          <p:nvPr/>
        </p:nvSpPr>
        <p:spPr bwMode="auto">
          <a:xfrm>
            <a:off x="759869" y="6350794"/>
            <a:ext cx="22844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sz="1600" b="1" dirty="0"/>
              <a:t>Dan voda, 22. ožujka</a:t>
            </a:r>
          </a:p>
        </p:txBody>
      </p:sp>
      <p:pic>
        <p:nvPicPr>
          <p:cNvPr id="26630" name="Picture 6" descr="C:\Users\Pinte\Desktop\VLATKA\LAURA\neobavezno_2556_v.jpg"/>
          <p:cNvPicPr>
            <a:picLocks noChangeAspect="1" noChangeArrowheads="1"/>
          </p:cNvPicPr>
          <p:nvPr/>
        </p:nvPicPr>
        <p:blipFill>
          <a:blip r:embed="rId5" cstate="print"/>
          <a:srcRect t="4642"/>
          <a:stretch>
            <a:fillRect/>
          </a:stretch>
        </p:blipFill>
        <p:spPr bwMode="auto">
          <a:xfrm>
            <a:off x="5256213" y="606133"/>
            <a:ext cx="3252061" cy="310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5256213" y="606133"/>
            <a:ext cx="3252061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BA" sz="1600" dirty="0"/>
              <a:t>Dan planeta Zemlje, 22. travnja</a:t>
            </a:r>
          </a:p>
        </p:txBody>
      </p:sp>
      <p:grpSp>
        <p:nvGrpSpPr>
          <p:cNvPr id="26632" name="Group 15"/>
          <p:cNvGrpSpPr>
            <a:grpSpLocks/>
          </p:cNvGrpSpPr>
          <p:nvPr/>
        </p:nvGrpSpPr>
        <p:grpSpPr bwMode="auto">
          <a:xfrm>
            <a:off x="239535" y="425450"/>
            <a:ext cx="3701143" cy="2550341"/>
            <a:chOff x="0" y="0"/>
            <a:chExt cx="4138840" cy="3178629"/>
          </a:xfrm>
        </p:grpSpPr>
        <p:pic>
          <p:nvPicPr>
            <p:cNvPr id="26634" name="Picture 2" descr="C:\Users\Pinte\Desktop\VLATKA\LAURA\2368885297_ffaaba86a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4138840" cy="3178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Box 3"/>
            <p:cNvSpPr txBox="1">
              <a:spLocks noChangeArrowheads="1"/>
            </p:cNvSpPr>
            <p:nvPr/>
          </p:nvSpPr>
          <p:spPr bwMode="auto">
            <a:xfrm>
              <a:off x="222325" y="2756671"/>
              <a:ext cx="3584772" cy="4219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BA" sz="1600" dirty="0"/>
                <a:t>60 minuta za Zemlju, 27. ožujka</a:t>
              </a:r>
            </a:p>
          </p:txBody>
        </p:sp>
      </p:grpSp>
      <p:pic>
        <p:nvPicPr>
          <p:cNvPr id="26633" name="Picture 2" descr="C:\Users\Pinte\Desktop\VLATKA\LAURA\slike\wwD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2528" y="2922587"/>
            <a:ext cx="2284413" cy="16541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2"/>
          <p:cNvSpPr txBox="1">
            <a:spLocks noChangeArrowheads="1"/>
          </p:cNvSpPr>
          <p:nvPr/>
        </p:nvSpPr>
        <p:spPr bwMode="auto">
          <a:xfrm>
            <a:off x="333375" y="58738"/>
            <a:ext cx="2806700" cy="366712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b="1">
                <a:solidFill>
                  <a:srgbClr val="002060"/>
                </a:solidFill>
              </a:rPr>
              <a:t>Sudjelovati u akcijama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u contenu 2"/>
          <p:cNvSpPr txBox="1">
            <a:spLocks/>
          </p:cNvSpPr>
          <p:nvPr/>
        </p:nvSpPr>
        <p:spPr bwMode="auto">
          <a:xfrm>
            <a:off x="781050" y="652463"/>
            <a:ext cx="7608888" cy="1373187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fr-CA" sz="2800" b="1">
                <a:solidFill>
                  <a:srgbClr val="000000"/>
                </a:solidFill>
              </a:rPr>
              <a:t>UN</a:t>
            </a:r>
            <a:r>
              <a:rPr lang="hr-HR" sz="2800" b="1">
                <a:solidFill>
                  <a:srgbClr val="000000"/>
                </a:solidFill>
              </a:rPr>
              <a:t> </a:t>
            </a:r>
            <a:r>
              <a:rPr lang="fr-CA" sz="2800" b="1">
                <a:solidFill>
                  <a:srgbClr val="000000"/>
                </a:solidFill>
              </a:rPr>
              <a:t>JE 21. STOLJEĆE SLUŽBENO PROGLASIO STOLJEĆEM VODE ISTIČUĆI NUŽNOST OČUVANJA VODNIH </a:t>
            </a:r>
            <a:r>
              <a:rPr lang="hr-HR" sz="2800" b="1">
                <a:solidFill>
                  <a:srgbClr val="000000"/>
                </a:solidFill>
              </a:rPr>
              <a:t>IZVORA</a:t>
            </a:r>
            <a:endParaRPr lang="fr-CA" sz="2800" b="1">
              <a:solidFill>
                <a:srgbClr val="000000"/>
              </a:solidFill>
            </a:endParaRPr>
          </a:p>
        </p:txBody>
      </p:sp>
      <p:pic>
        <p:nvPicPr>
          <p:cNvPr id="92163" name="Picture 4" descr="mpj04372760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0" y="2516188"/>
            <a:ext cx="29987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lika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968375"/>
            <a:ext cx="32718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716463" y="854075"/>
            <a:ext cx="29368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b="1" dirty="0">
                <a:latin typeface="Arial Narrow" pitchFamily="34" charset="0"/>
              </a:rPr>
              <a:t>UMJESTO RATOVA ZA</a:t>
            </a:r>
          </a:p>
          <a:p>
            <a:pPr algn="ctr"/>
            <a:r>
              <a:rPr lang="hr-HR" sz="3200" b="1" dirty="0">
                <a:solidFill>
                  <a:srgbClr val="FF0000"/>
                </a:solidFill>
                <a:latin typeface="Arial Narrow" pitchFamily="34" charset="0"/>
              </a:rPr>
              <a:t>NAFTU</a:t>
            </a:r>
            <a:r>
              <a:rPr lang="hr-HR" sz="3200" b="1" dirty="0">
                <a:latin typeface="Arial Narrow" pitchFamily="34" charset="0"/>
              </a:rPr>
              <a:t>, </a:t>
            </a:r>
          </a:p>
          <a:p>
            <a:pPr algn="ctr"/>
            <a:endParaRPr lang="hr-HR" sz="3200" b="1" dirty="0">
              <a:latin typeface="Arial Narrow" pitchFamily="34" charset="0"/>
            </a:endParaRPr>
          </a:p>
          <a:p>
            <a:pPr algn="ctr"/>
            <a:r>
              <a:rPr lang="hr-HR" sz="3200" b="1" dirty="0">
                <a:latin typeface="Arial Narrow" pitchFamily="34" charset="0"/>
              </a:rPr>
              <a:t>HOĆE LI SE VODITI </a:t>
            </a:r>
          </a:p>
          <a:p>
            <a:pPr algn="ctr"/>
            <a:r>
              <a:rPr lang="hr-HR" sz="3200" b="1" dirty="0">
                <a:latin typeface="Arial Narrow" pitchFamily="34" charset="0"/>
              </a:rPr>
              <a:t>RATOVI ZA </a:t>
            </a:r>
          </a:p>
          <a:p>
            <a:pPr algn="ctr"/>
            <a:r>
              <a:rPr lang="hr-HR" sz="3200" b="1" dirty="0">
                <a:solidFill>
                  <a:srgbClr val="FF0000"/>
                </a:solidFill>
                <a:latin typeface="Arial Narrow" pitchFamily="34" charset="0"/>
              </a:rPr>
              <a:t>VODU</a:t>
            </a:r>
          </a:p>
          <a:p>
            <a:pPr algn="ctr"/>
            <a:r>
              <a:rPr lang="hr-HR" sz="8000" b="1" dirty="0">
                <a:latin typeface="Arial Narrow" pitchFamily="34" charset="0"/>
              </a:rPr>
              <a:t>?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C:\Users\Pinte\Desktop\VLATKA\LAURA\slike\VODA U TIJE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88" y="363538"/>
            <a:ext cx="5813425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919538" y="1419225"/>
            <a:ext cx="4746160" cy="4708525"/>
          </a:xfrm>
          <a:prstGeom prst="rect">
            <a:avLst/>
          </a:prstGeom>
          <a:solidFill>
            <a:schemeClr val="accent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</a:rPr>
              <a:t>“Nikad ne znamo kolika je vrijednost i važnost vode, dok nam čaša ne ostane prazna.”</a:t>
            </a:r>
          </a:p>
          <a:p>
            <a:pPr>
              <a:lnSpc>
                <a:spcPct val="150000"/>
              </a:lnSpc>
            </a:pPr>
            <a:endParaRPr lang="hr-HR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</a:rPr>
              <a:t>“Nasip puca na najslabijem mjestu.”</a:t>
            </a:r>
          </a:p>
          <a:p>
            <a:pPr>
              <a:lnSpc>
                <a:spcPct val="150000"/>
              </a:lnSpc>
            </a:pPr>
            <a:endParaRPr lang="hr-HR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</a:rPr>
              <a:t>“Poplave se događaju i praznikom i noću.”</a:t>
            </a:r>
          </a:p>
          <a:p>
            <a:pPr>
              <a:lnSpc>
                <a:spcPct val="150000"/>
              </a:lnSpc>
            </a:pPr>
            <a:endParaRPr lang="hr-HR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</a:rPr>
              <a:t>“Ne zagađuj vodu. Vratit će ti.”</a:t>
            </a:r>
            <a:endParaRPr lang="hr-HR" sz="2000" b="1" dirty="0">
              <a:solidFill>
                <a:srgbClr val="FAF8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" y="214290"/>
            <a:ext cx="8668461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  <p:txBody>
          <a:bodyPr>
            <a:spAutoFit/>
            <a:scene3d>
              <a:camera prst="perspectiveRelaxed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BA" sz="6000" b="1" kern="0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MUDROSLOVICE</a:t>
            </a:r>
            <a:endParaRPr lang="hr-BA" sz="6000" kern="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9700" name="Picture 7" descr="Slika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8" y="1708150"/>
            <a:ext cx="28844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inte\Desktop\VLATKA\LAURA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836023"/>
            <a:ext cx="3343275" cy="54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19088" y="420688"/>
            <a:ext cx="4652962" cy="5829300"/>
          </a:xfrm>
          <a:prstGeom prst="rect">
            <a:avLst/>
          </a:prstGeom>
          <a:solidFill>
            <a:schemeClr val="accent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TEK KAD POSJEČETE POSLJEDNJE DRVO,</a:t>
            </a:r>
          </a:p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TEK KAD ZATRUJETE POSLJEDNJU RIJEKU,</a:t>
            </a:r>
          </a:p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TEK KAD UPECATE POSLJEDNJU RIBU,</a:t>
            </a:r>
          </a:p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TEK TADA ĆETE SAZNATI DA SE NOVAC </a:t>
            </a:r>
          </a:p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NE MOŽE JESTI.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inte\Desktop\VLATKA\LAURA\slike\vode_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2930" y="3117137"/>
            <a:ext cx="3416889" cy="35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Pinte\Desktop\VLATKA\LAURA\slike\kopačk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9820" y="3467915"/>
            <a:ext cx="2401491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Pinte\Desktop\VLATKA\LAURA\slike\Plitvice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65" y="3390900"/>
            <a:ext cx="2191431" cy="337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Users\Pinte\Desktop\VLATKA\LAURA\slike\skradinski b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6739" y="749493"/>
            <a:ext cx="3007654" cy="22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C:\Users\Pinte\Desktop\VLATKA\LAURA\slike\zrmanja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775" y="779217"/>
            <a:ext cx="2896600" cy="217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620712" y="784343"/>
            <a:ext cx="1989138" cy="307975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b="1">
                <a:solidFill>
                  <a:schemeClr val="bg1"/>
                </a:solidFill>
              </a:rPr>
              <a:t>ZRMANJA</a:t>
            </a: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6611257" y="763327"/>
            <a:ext cx="1989138" cy="307975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b="1" dirty="0">
                <a:solidFill>
                  <a:schemeClr val="bg1"/>
                </a:solidFill>
              </a:rPr>
              <a:t>KRKA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620713" y="6361928"/>
            <a:ext cx="1989137" cy="307975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b="1">
                <a:solidFill>
                  <a:schemeClr val="bg1"/>
                </a:solidFill>
              </a:rPr>
              <a:t>PLITVIČKA JEZERA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6535996" y="6270567"/>
            <a:ext cx="1989138" cy="307975"/>
          </a:xfrm>
          <a:prstGeom prst="rect">
            <a:avLst/>
          </a:prstGeom>
          <a:solidFill>
            <a:srgbClr val="D1DEEB">
              <a:alpha val="7607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1400" b="1" dirty="0">
                <a:solidFill>
                  <a:schemeClr val="bg1"/>
                </a:solidFill>
              </a:rPr>
              <a:t>KOPAČKI RIT</a:t>
            </a:r>
          </a:p>
        </p:txBody>
      </p:sp>
      <p:pic>
        <p:nvPicPr>
          <p:cNvPr id="31755" name="Picture 5" descr="C:\Users\Pinte\Desktop\VLATKA\LAURA\slike\globe-in-ha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6563" y="-11113"/>
            <a:ext cx="2955925" cy="30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earth-water-dave-gall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725942"/>
            <a:ext cx="7780066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5946208" y="4587082"/>
            <a:ext cx="930275" cy="17303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1009975" y="5328421"/>
            <a:ext cx="13509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BA" b="1" dirty="0">
                <a:solidFill>
                  <a:schemeClr val="bg1"/>
                </a:solidFill>
              </a:rPr>
              <a:t>Naš planet</a:t>
            </a:r>
            <a:endParaRPr lang="fr-CA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508228" y="5209859"/>
            <a:ext cx="3697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BA" b="1" dirty="0">
                <a:solidFill>
                  <a:schemeClr val="bg1"/>
                </a:solidFill>
              </a:rPr>
              <a:t>Količina vode na našem planetu</a:t>
            </a:r>
            <a:endParaRPr lang="fr-CA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5541713" y="1165226"/>
            <a:ext cx="2249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BA" b="1" dirty="0">
                <a:solidFill>
                  <a:schemeClr val="bg1"/>
                </a:solidFill>
              </a:rPr>
              <a:t>Količina pitke vode iz jezera, rijeka, bunara i iz podzemnih izvora</a:t>
            </a:r>
            <a:endParaRPr lang="fr-CA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58160" y="2206172"/>
            <a:ext cx="286384" cy="1564639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 txBox="1">
            <a:spLocks/>
          </p:cNvSpPr>
          <p:nvPr/>
        </p:nvSpPr>
        <p:spPr bwMode="auto">
          <a:xfrm>
            <a:off x="781050" y="1074738"/>
            <a:ext cx="7608888" cy="4468916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ct val="20000"/>
              </a:spcBef>
              <a:buClr>
                <a:srgbClr val="666666"/>
              </a:buClr>
              <a:buSzPct val="95000"/>
              <a:buFontTx/>
              <a:buBlip>
                <a:blip r:embed="rId3"/>
              </a:buBlip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še od 70% površine Zemlje ili Plavog planeta prekriveno je vodom</a:t>
            </a: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>
              <a:spcBef>
                <a:spcPct val="20000"/>
              </a:spcBef>
              <a:buClr>
                <a:srgbClr val="666666"/>
              </a:buClr>
              <a:buSzPct val="95000"/>
              <a:buFontTx/>
              <a:buBlip>
                <a:blip r:embed="rId3"/>
              </a:buBlip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ažalost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najveći dio te vode nije nam raspoloživ za piće</a:t>
            </a: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>
              <a:spcBef>
                <a:spcPct val="20000"/>
              </a:spcBef>
              <a:buClr>
                <a:srgbClr val="666666"/>
              </a:buClr>
              <a:buSzPct val="95000"/>
              <a:buFontTx/>
              <a:buBlip>
                <a:blip r:embed="rId3"/>
              </a:buBlip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97,5% vode je slano, a od preostalih 2,5% veći dio je smrznut na polovima pa je TEK OKO 0,26% UKUPNE VODE NA ZEMLJI PITKA VODA </a:t>
            </a:r>
          </a:p>
          <a:p>
            <a:pPr marL="273050" indent="-273050" algn="just">
              <a:spcBef>
                <a:spcPct val="20000"/>
              </a:spcBef>
              <a:buClr>
                <a:srgbClr val="666666"/>
              </a:buClr>
              <a:buSzPct val="95000"/>
              <a:buFontTx/>
              <a:buBlip>
                <a:blip r:embed="rId3"/>
              </a:buBlip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malo pitke vode izloženo je raznim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oblicima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zagađenja </a:t>
            </a: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>
              <a:spcBef>
                <a:spcPct val="20000"/>
              </a:spcBef>
              <a:buClr>
                <a:srgbClr val="666666"/>
              </a:buClr>
              <a:buSzPct val="95000"/>
              <a:buFontTx/>
              <a:buBlip>
                <a:blip r:embed="rId3"/>
              </a:buBlip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UNESCO procjenjuje da više od 25 milijuna ljudi godišnje umire od bolesti uzrokovanih nedostatkom, lošom kvalitetom ili zagađenjem vode</a:t>
            </a: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>
              <a:spcBef>
                <a:spcPct val="20000"/>
              </a:spcBef>
              <a:buClr>
                <a:srgbClr val="666666"/>
              </a:buClr>
              <a:buSzPct val="95000"/>
              <a:buFontTx/>
              <a:buBlip>
                <a:blip r:embed="rId3"/>
              </a:buBlip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bog toga će u vremenu koje dolazi voda biti najvažnija strateška sirovina</a:t>
            </a:r>
            <a:endParaRPr lang="hr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>
              <a:spcBef>
                <a:spcPct val="20000"/>
              </a:spcBef>
              <a:buClr>
                <a:srgbClr val="666666"/>
              </a:buClr>
              <a:buSzPct val="95000"/>
              <a:buFontTx/>
              <a:buBlip>
                <a:blip r:embed="rId3"/>
              </a:buBlip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straživači Međunarodnog instituta za upravljanje vodama predviđaju POTPUNU NESTAŠICU TZV. 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PLAVOG ZLATA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ZA DVADESETAK GODINA U 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ZEMALJA SVIJETA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 txBox="1">
            <a:spLocks/>
          </p:cNvSpPr>
          <p:nvPr/>
        </p:nvSpPr>
        <p:spPr bwMode="auto">
          <a:xfrm>
            <a:off x="795338" y="5013392"/>
            <a:ext cx="7608887" cy="1631216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11113" algn="just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fr-CA" sz="2000" b="1" dirty="0">
                <a:solidFill>
                  <a:srgbClr val="000000"/>
                </a:solidFill>
              </a:rPr>
              <a:t>Kruženje vode </a:t>
            </a:r>
            <a:r>
              <a:rPr lang="fr-CA" sz="2000" dirty="0">
                <a:solidFill>
                  <a:srgbClr val="000000"/>
                </a:solidFill>
              </a:rPr>
              <a:t>u prirodi stalan je proces koji omogućuje život na planeti: voda iz mora i </a:t>
            </a:r>
            <a:r>
              <a:rPr lang="fr-CA" sz="2000" dirty="0" err="1">
                <a:solidFill>
                  <a:srgbClr val="000000"/>
                </a:solidFill>
              </a:rPr>
              <a:t>oceana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isparava</a:t>
            </a:r>
            <a:r>
              <a:rPr lang="fr-CA" sz="2000" dirty="0">
                <a:solidFill>
                  <a:srgbClr val="000000"/>
                </a:solidFill>
              </a:rPr>
              <a:t>,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fr-CA" sz="2000" dirty="0">
                <a:solidFill>
                  <a:srgbClr val="000000"/>
                </a:solidFill>
              </a:rPr>
              <a:t>u atmosferi se kondenzira i u različitim oblicima pada na tlo. Površinskim ili podzemnim tokovima opet dospijeva do mora i oceana, te se proces</a:t>
            </a:r>
            <a:r>
              <a:rPr lang="hr-BA" sz="2000" dirty="0">
                <a:solidFill>
                  <a:srgbClr val="000000"/>
                </a:solidFill>
              </a:rPr>
              <a:t> </a:t>
            </a:r>
            <a:r>
              <a:rPr lang="fr-CA" sz="2000" dirty="0">
                <a:solidFill>
                  <a:srgbClr val="000000"/>
                </a:solidFill>
              </a:rPr>
              <a:t>neprestano ponavlja.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8" y="767578"/>
            <a:ext cx="7515225" cy="4086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 txBox="1">
            <a:spLocks/>
          </p:cNvSpPr>
          <p:nvPr/>
        </p:nvSpPr>
        <p:spPr bwMode="auto">
          <a:xfrm>
            <a:off x="752475" y="1100138"/>
            <a:ext cx="7607300" cy="5497512"/>
          </a:xfrm>
          <a:prstGeom prst="rect">
            <a:avLst/>
          </a:prstGeom>
          <a:solidFill>
            <a:srgbClr val="D1DEEB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b="1" u="sng" dirty="0">
                <a:solidFill>
                  <a:srgbClr val="0D0D0D"/>
                </a:solidFill>
              </a:rPr>
              <a:t>Onečišćenje voda</a:t>
            </a:r>
            <a:r>
              <a:rPr lang="hr-BA" b="1" dirty="0">
                <a:solidFill>
                  <a:srgbClr val="0D0D0D"/>
                </a:solidFill>
              </a:rPr>
              <a:t> </a:t>
            </a:r>
            <a:r>
              <a:rPr lang="hr-BA" dirty="0">
                <a:solidFill>
                  <a:srgbClr val="0D0D0D"/>
                </a:solidFill>
              </a:rPr>
              <a:t>je promjena kakvoće voda koja nastaje unošenjem, ispuštanjem ili odlaganjem u vode hranjivih i drugih tvari, utjecajem energije ili drugih uzročnika, u količini kojom se mijenjaju korisna svojstva voda, pogoršava stanje vodenih ekosustava i ograničuje namjenska uporaba voda.</a:t>
            </a:r>
          </a:p>
          <a:p>
            <a:pPr marL="11113" indent="-11113" algn="just">
              <a:lnSpc>
                <a:spcPct val="150000"/>
              </a:lnSpc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vi-VN" b="1" u="sng" dirty="0">
                <a:solidFill>
                  <a:srgbClr val="000000"/>
                </a:solidFill>
              </a:rPr>
              <a:t>Zagađenje</a:t>
            </a:r>
            <a:r>
              <a:rPr lang="hr-HR" b="1" u="sng" dirty="0">
                <a:solidFill>
                  <a:srgbClr val="000000"/>
                </a:solidFill>
              </a:rPr>
              <a:t> </a:t>
            </a:r>
            <a:r>
              <a:rPr lang="vi-VN" b="1" u="sng" dirty="0">
                <a:solidFill>
                  <a:srgbClr val="000000"/>
                </a:solidFill>
              </a:rPr>
              <a:t>voda</a:t>
            </a:r>
            <a:r>
              <a:rPr lang="vi-VN" dirty="0">
                <a:solidFill>
                  <a:srgbClr val="000000"/>
                </a:solidFill>
              </a:rPr>
              <a:t> je onečišćenje većeg intenziteta koje nastaje unošenjem, ispuštanjem ili odlaganjem u vode opasnih tvari energije ili drugih uzročnika u količinama, odnosno koncentraciji iznad dozvoljenih graničnih vrijednosti, time se dovode u opasnost život i zdravlje ljudi i stanje okoliša ili uslijed kojeg mogu nastupiti poremećaji u gospodarstvu ili drugim područjima. Zagađenjem vode smatra se i svaka promjena kakvoće vode kojom se pogoršava vrsta vode određena klasifikacijom voda. 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03835" y="225380"/>
            <a:ext cx="7572919" cy="636768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fromWordArt="1">
            <a:prstTxWarp prst="textPlain">
              <a:avLst>
                <a:gd name="adj" fmla="val 49616"/>
              </a:avLst>
            </a:prstTxWarp>
          </a:bodyPr>
          <a:lstStyle/>
          <a:p>
            <a:pPr algn="ctr"/>
            <a:r>
              <a:rPr lang="hr-HR" sz="3600" b="1" i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ONEČIŠĆENJE VODA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781050" y="841375"/>
            <a:ext cx="7608888" cy="45974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BA" dirty="0">
                <a:solidFill>
                  <a:srgbClr val="0D0D0D"/>
                </a:solidFill>
                <a:latin typeface="Constantia" pitchFamily="18" charset="0"/>
              </a:rPr>
              <a:t>	</a:t>
            </a:r>
            <a:r>
              <a:rPr lang="vi-VN" sz="2000" b="1" dirty="0">
                <a:solidFill>
                  <a:srgbClr val="0D0D0D"/>
                </a:solidFill>
              </a:rPr>
              <a:t>Voda se u procesu kruženja može zagaditi u bilo kojoj fazi, a izvori zagađenja jesu</a:t>
            </a:r>
            <a:r>
              <a:rPr lang="hr-BA" sz="2000" b="1" dirty="0">
                <a:solidFill>
                  <a:srgbClr val="0D0D0D"/>
                </a:solidFill>
              </a:rPr>
              <a:t>:</a:t>
            </a: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endParaRPr lang="hr-BA" sz="2000" dirty="0">
              <a:solidFill>
                <a:srgbClr val="0D0D0D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vi-VN" sz="2000" dirty="0">
                <a:solidFill>
                  <a:srgbClr val="0D0D0D"/>
                </a:solidFill>
              </a:rPr>
              <a:t>tvorničke otpadne vode</a:t>
            </a:r>
            <a:endParaRPr lang="hr-BA" sz="2000" dirty="0">
              <a:solidFill>
                <a:srgbClr val="0D0D0D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vi-VN" sz="2000" dirty="0">
                <a:solidFill>
                  <a:srgbClr val="0D0D0D"/>
                </a:solidFill>
              </a:rPr>
              <a:t>zagađenja naftom i naftnim derivatima</a:t>
            </a:r>
            <a:endParaRPr lang="hr-BA" sz="2000" dirty="0">
              <a:solidFill>
                <a:srgbClr val="0D0D0D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vi-VN" sz="2000" dirty="0">
                <a:solidFill>
                  <a:srgbClr val="0D0D0D"/>
                </a:solidFill>
              </a:rPr>
              <a:t>kemikalije iz domaćinstava koje koristimo u vidu različitih sredstava za čišćenje</a:t>
            </a:r>
            <a:endParaRPr lang="hr-BA" sz="2000" dirty="0">
              <a:solidFill>
                <a:srgbClr val="0D0D0D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vi-VN" sz="2000" dirty="0">
                <a:solidFill>
                  <a:srgbClr val="0D0D0D"/>
                </a:solidFill>
              </a:rPr>
              <a:t>kemikalije iz poljoprivrede (pesticidi, insekticidi, umjetna gnojiva i slično)</a:t>
            </a:r>
            <a:endParaRPr lang="hr-BA" sz="2000" dirty="0">
              <a:solidFill>
                <a:srgbClr val="0D0D0D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vi-VN" sz="2000" dirty="0">
                <a:solidFill>
                  <a:srgbClr val="0D0D0D"/>
                </a:solidFill>
              </a:rPr>
              <a:t>vode iz septičkih jama i kanalizacije</a:t>
            </a:r>
            <a:endParaRPr lang="hr-BA" sz="2000" dirty="0">
              <a:solidFill>
                <a:srgbClr val="0D0D0D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vi-VN" sz="2000" dirty="0">
                <a:solidFill>
                  <a:srgbClr val="0D0D0D"/>
                </a:solidFill>
              </a:rPr>
              <a:t>javna smetlišta</a:t>
            </a:r>
            <a:endParaRPr lang="hr-BA" sz="2000" dirty="0">
              <a:solidFill>
                <a:srgbClr val="0D0D0D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vi-VN" sz="2000" dirty="0">
                <a:solidFill>
                  <a:srgbClr val="0D0D0D"/>
                </a:solidFill>
              </a:rPr>
              <a:t>kisele kiše itd. </a:t>
            </a:r>
          </a:p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endParaRPr lang="fr-CA" sz="20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04801" y="327025"/>
            <a:ext cx="6152270" cy="40011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2000" b="1" dirty="0">
                <a:solidFill>
                  <a:srgbClr val="0D0D0D"/>
                </a:solidFill>
              </a:rPr>
              <a:t>Onečišćenje prema broju i vrstama živih organizama:</a:t>
            </a:r>
            <a:endParaRPr lang="hr-BA" sz="2000" dirty="0">
              <a:solidFill>
                <a:srgbClr val="0D0D0D"/>
              </a:solidFill>
            </a:endParaRPr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304800" y="915988"/>
            <a:ext cx="3676650" cy="369332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  <a:buFont typeface="Wingdings 2" pitchFamily="18" charset="2"/>
              <a:buBlip>
                <a:blip r:embed="rId3"/>
              </a:buBlip>
            </a:pPr>
            <a:r>
              <a:rPr lang="hr-HR" dirty="0">
                <a:solidFill>
                  <a:srgbClr val="0D0D0D"/>
                </a:solidFill>
              </a:rPr>
              <a:t>1. stupanj – posve čista voda</a:t>
            </a:r>
            <a:endParaRPr lang="hr-BA" dirty="0">
              <a:solidFill>
                <a:srgbClr val="0D0D0D"/>
              </a:solidFill>
            </a:endParaRPr>
          </a:p>
        </p:txBody>
      </p:sp>
      <p:pic>
        <p:nvPicPr>
          <p:cNvPr id="49157" name="Picture 5" descr="Dendrocoelum_lacteum_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513" y="2514600"/>
            <a:ext cx="2773362" cy="1828800"/>
          </a:xfrm>
          <a:prstGeom prst="rect">
            <a:avLst/>
          </a:prstGeom>
          <a:noFill/>
        </p:spPr>
      </p:pic>
      <p:pic>
        <p:nvPicPr>
          <p:cNvPr id="49158" name="Picture 6" descr="niphargus_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538" y="2514600"/>
            <a:ext cx="3076575" cy="1905000"/>
          </a:xfrm>
          <a:prstGeom prst="rect">
            <a:avLst/>
          </a:prstGeom>
          <a:noFill/>
        </p:spPr>
      </p:pic>
      <p:pic>
        <p:nvPicPr>
          <p:cNvPr id="49159" name="Picture 7" descr="Salmo_trutta-880a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990725"/>
            <a:ext cx="2298700" cy="28956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3981450" y="5153025"/>
            <a:ext cx="97155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rakušac</a:t>
            </a:r>
            <a:endParaRPr lang="hr-BA" sz="1400" b="1">
              <a:solidFill>
                <a:srgbClr val="0D0D0D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23950" y="5153025"/>
            <a:ext cx="81915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pastrva</a:t>
            </a:r>
            <a:endParaRPr lang="hr-BA" sz="1400" b="1">
              <a:solidFill>
                <a:srgbClr val="0D0D0D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38266" y="5153025"/>
            <a:ext cx="819150" cy="304800"/>
          </a:xfrm>
          <a:prstGeom prst="rect">
            <a:avLst/>
          </a:prstGeom>
          <a:solidFill>
            <a:srgbClr val="D1DEEB">
              <a:alpha val="77000"/>
            </a:srgbClr>
          </a:solidFill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666666"/>
              </a:buClr>
              <a:buSzPct val="95000"/>
            </a:pPr>
            <a:r>
              <a:rPr lang="hr-HR" sz="1400" b="1">
                <a:solidFill>
                  <a:srgbClr val="0D0D0D"/>
                </a:solidFill>
              </a:rPr>
              <a:t>virnjak</a:t>
            </a:r>
            <a:endParaRPr lang="hr-BA" sz="1400" b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1187</Words>
  <Application>Microsoft Office PowerPoint</Application>
  <PresentationFormat>On-screen Show (4:3)</PresentationFormat>
  <Paragraphs>122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Calibri Light</vt:lpstr>
      <vt:lpstr>Constantia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Drops Template</dc:title>
  <dc:creator>Presentation Magazine</dc:creator>
  <cp:lastModifiedBy>Maja Jelić-Kolar</cp:lastModifiedBy>
  <cp:revision>125</cp:revision>
  <dcterms:created xsi:type="dcterms:W3CDTF">2005-03-15T10:04:38Z</dcterms:created>
  <dcterms:modified xsi:type="dcterms:W3CDTF">2016-12-02T14:29:17Z</dcterms:modified>
</cp:coreProperties>
</file>