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13"/>
  </p:notesMasterIdLst>
  <p:sldIdLst>
    <p:sldId id="256" r:id="rId2"/>
    <p:sldId id="259" r:id="rId3"/>
    <p:sldId id="271" r:id="rId4"/>
    <p:sldId id="286" r:id="rId5"/>
    <p:sldId id="262" r:id="rId6"/>
    <p:sldId id="273" r:id="rId7"/>
    <p:sldId id="283" r:id="rId8"/>
    <p:sldId id="279" r:id="rId9"/>
    <p:sldId id="290" r:id="rId10"/>
    <p:sldId id="289" r:id="rId11"/>
    <p:sldId id="272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63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3079-A2B8-451D-AC3D-1A95B48BA969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6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8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90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30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49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97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9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5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27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92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238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583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6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1283568"/>
          </a:xfrm>
        </p:spPr>
        <p:txBody>
          <a:bodyPr>
            <a:normAutofit/>
          </a:bodyPr>
          <a:lstStyle/>
          <a:p>
            <a:r>
              <a:rPr lang="hr-HR" sz="6600" dirty="0">
                <a:latin typeface="+mn-lt"/>
              </a:rPr>
              <a:t>VODE STAJAĆICE</a:t>
            </a:r>
          </a:p>
        </p:txBody>
      </p:sp>
      <p:sp>
        <p:nvSpPr>
          <p:cNvPr id="5" name="Podnaslov 2"/>
          <p:cNvSpPr>
            <a:spLocks noGrp="1"/>
          </p:cNvSpPr>
          <p:nvPr/>
        </p:nvSpPr>
        <p:spPr>
          <a:xfrm>
            <a:off x="2843808" y="6237312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4264832" cy="28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  <a:latin typeface="+mn-lt"/>
              </a:rPr>
              <a:t>Napiši slovo ispred pripadajuće riječi.</a:t>
            </a:r>
            <a:br>
              <a:rPr lang="hr-HR" sz="3600" dirty="0">
                <a:solidFill>
                  <a:srgbClr val="7030A0"/>
                </a:solidFill>
                <a:latin typeface="+mn-lt"/>
              </a:rPr>
            </a:br>
            <a:endParaRPr lang="hr-HR" sz="3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9118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000" dirty="0">
                <a:solidFill>
                  <a:srgbClr val="002060"/>
                </a:solidFill>
              </a:rPr>
              <a:t>a)</a:t>
            </a:r>
            <a:r>
              <a:rPr lang="hr-HR" sz="4000" dirty="0">
                <a:solidFill>
                  <a:srgbClr val="0000FF"/>
                </a:solidFill>
              </a:rPr>
              <a:t> </a:t>
            </a:r>
            <a:r>
              <a:rPr lang="hr-HR" sz="3800" dirty="0">
                <a:solidFill>
                  <a:srgbClr val="0000FF"/>
                </a:solidFill>
              </a:rPr>
              <a:t>živi na dnu bare                                   </a:t>
            </a:r>
            <a:endParaRPr lang="hr-HR" sz="3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2060"/>
                </a:solidFill>
              </a:rPr>
              <a:t>b)</a:t>
            </a:r>
            <a:r>
              <a:rPr lang="hr-HR" sz="4000" dirty="0">
                <a:solidFill>
                  <a:srgbClr val="0000FF"/>
                </a:solidFill>
              </a:rPr>
              <a:t> </a:t>
            </a:r>
            <a:r>
              <a:rPr lang="hr-HR" sz="3800" dirty="0">
                <a:solidFill>
                  <a:srgbClr val="0000FF"/>
                </a:solidFill>
              </a:rPr>
              <a:t>ima čvrst oklop</a:t>
            </a:r>
          </a:p>
          <a:p>
            <a:pPr marL="0" indent="0">
              <a:buNone/>
            </a:pPr>
            <a:endParaRPr lang="hr-HR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2060"/>
                </a:solidFill>
              </a:rPr>
              <a:t>c)</a:t>
            </a:r>
            <a:r>
              <a:rPr lang="hr-HR" sz="4000" dirty="0">
                <a:solidFill>
                  <a:srgbClr val="0000FF"/>
                </a:solidFill>
              </a:rPr>
              <a:t> </a:t>
            </a:r>
            <a:r>
              <a:rPr lang="hr-HR" sz="3800" dirty="0">
                <a:solidFill>
                  <a:srgbClr val="0000FF"/>
                </a:solidFill>
              </a:rPr>
              <a:t>žuti cvijet na </a:t>
            </a:r>
          </a:p>
          <a:p>
            <a:pPr marL="0" indent="0">
              <a:buNone/>
            </a:pPr>
            <a:r>
              <a:rPr lang="hr-HR" sz="3800" dirty="0">
                <a:solidFill>
                  <a:srgbClr val="0000FF"/>
                </a:solidFill>
              </a:rPr>
              <a:t>površini vode stajaćice</a:t>
            </a: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053698" y="1372993"/>
            <a:ext cx="409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FF000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kornjača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053698" y="2670691"/>
            <a:ext cx="3580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FF000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puž </a:t>
            </a:r>
            <a:r>
              <a:rPr lang="hr-HR" sz="4000" dirty="0" err="1">
                <a:solidFill>
                  <a:srgbClr val="FF0000"/>
                </a:solidFill>
                <a:cs typeface="Aharoni" pitchFamily="2" charset="-79"/>
              </a:rPr>
              <a:t>barnjak</a:t>
            </a:r>
            <a:endParaRPr lang="hr-HR" sz="40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053698" y="3891811"/>
            <a:ext cx="383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FF000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lokvanj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200748" y="1364932"/>
            <a:ext cx="75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b)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205733" y="2670691"/>
            <a:ext cx="85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a)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5214327" y="3852028"/>
            <a:ext cx="84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8316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Vode koje ne teku zovemo </a:t>
            </a: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</a:t>
            </a:r>
            <a:r>
              <a:rPr lang="hr-HR" sz="3600" b="1" i="1" dirty="0">
                <a:latin typeface="+mj-lt"/>
                <a:cs typeface="Aharoni" pitchFamily="2" charset="-79"/>
              </a:rPr>
              <a:t>VODE STAJAĆICE.</a:t>
            </a: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              </a:t>
            </a:r>
          </a:p>
          <a:p>
            <a:pPr marL="0" indent="0">
              <a:buNone/>
            </a:pPr>
            <a:endParaRPr lang="hr-HR" sz="4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C:\Users\Korisnik\Pictures\My Scans\Slike za prezentacije\scan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81372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36588"/>
            <a:ext cx="856895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Najmanja je stajaćica, jako je plitka, ima malu količinu vode te presušuje tijekom godine:</a:t>
            </a:r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/>
              <a:t>močvara</a:t>
            </a:r>
          </a:p>
          <a:p>
            <a:pPr marL="742950" indent="-742950">
              <a:buAutoNum type="alphaLcParenR"/>
            </a:pPr>
            <a:r>
              <a:rPr lang="hr-HR" sz="4000" dirty="0"/>
              <a:t>lokva</a:t>
            </a:r>
          </a:p>
          <a:p>
            <a:pPr marL="742950" indent="-742950">
              <a:buAutoNum type="alphaLcParenR"/>
            </a:pPr>
            <a:r>
              <a:rPr lang="hr-HR" sz="4000" dirty="0"/>
              <a:t>jezero</a:t>
            </a:r>
          </a:p>
        </p:txBody>
      </p:sp>
      <p:sp>
        <p:nvSpPr>
          <p:cNvPr id="4" name="Prsten 3"/>
          <p:cNvSpPr/>
          <p:nvPr/>
        </p:nvSpPr>
        <p:spPr>
          <a:xfrm>
            <a:off x="30567" y="3356992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026" name="Picture 2" descr="C:\Users\Korisnik\Pictures\My Scans\Slike za prezentacije\osmij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9" y="2276872"/>
            <a:ext cx="2016224" cy="36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r>
              <a:rPr lang="hr-HR" sz="3600" dirty="0">
                <a:cs typeface="Aharoni" pitchFamily="2" charset="-79"/>
              </a:rPr>
              <a:t>Imenuj životinje i biljke na slici:</a:t>
            </a:r>
            <a:br>
              <a:rPr lang="hr-HR" sz="3600" dirty="0">
                <a:cs typeface="Aharoni" pitchFamily="2" charset="-79"/>
              </a:rPr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657896" y="3645024"/>
            <a:ext cx="73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rogoz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662527" y="3645024"/>
            <a:ext cx="13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divlja patka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519173" y="6093296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barska kornjača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662527" y="610836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lopoč</a:t>
            </a:r>
          </a:p>
        </p:txBody>
      </p:sp>
      <p:pic>
        <p:nvPicPr>
          <p:cNvPr id="5" name="Picture 2" descr="C:\Users\Korisnik\Pictures\My Scans\scan0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18722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orisnik\Pictures\My Scans\scan00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24" y="1844824"/>
            <a:ext cx="1919755" cy="15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orisnik\Pictures\My Scans\scan0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93" y="4293096"/>
            <a:ext cx="3035300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orisnik\Pictures\My Scans\scan007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3" y="4087514"/>
            <a:ext cx="2697163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2657" y="592084"/>
            <a:ext cx="8686800" cy="4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Močvare i jezera veće su stajaćice, a nalazimo ih u:</a:t>
            </a:r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/>
              <a:t>gorskim predjelima</a:t>
            </a:r>
          </a:p>
          <a:p>
            <a:pPr marL="742950" indent="-742950">
              <a:buAutoNum type="alphaLcParenR"/>
            </a:pPr>
            <a:r>
              <a:rPr lang="hr-HR" sz="4000" dirty="0"/>
              <a:t>nizinskim predjelima </a:t>
            </a:r>
          </a:p>
        </p:txBody>
      </p:sp>
      <p:sp>
        <p:nvSpPr>
          <p:cNvPr id="5" name="Prsten 4"/>
          <p:cNvSpPr/>
          <p:nvPr/>
        </p:nvSpPr>
        <p:spPr>
          <a:xfrm>
            <a:off x="16756" y="2996952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6" name="Picture 2" descr="C:\Users\Korisnik\Pictures\My Scans\Slike za prezentacije\scan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15208"/>
            <a:ext cx="257086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a) lokvanj 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b) kornjača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c) žuta perunika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>
            <a:endCxn id="11" idx="1"/>
          </p:cNvCxnSpPr>
          <p:nvPr/>
        </p:nvCxnSpPr>
        <p:spPr>
          <a:xfrm>
            <a:off x="2550022" y="2391807"/>
            <a:ext cx="3307439" cy="3037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2843808" y="3744327"/>
            <a:ext cx="2915990" cy="493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>
            <a:endCxn id="8" idx="1"/>
          </p:cNvCxnSpPr>
          <p:nvPr/>
        </p:nvCxnSpPr>
        <p:spPr>
          <a:xfrm flipV="1">
            <a:off x="3925101" y="2980400"/>
            <a:ext cx="1834697" cy="1986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59798" y="2318680"/>
            <a:ext cx="3348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plitka voda uz obalu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783479" y="3751854"/>
            <a:ext cx="3087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u vodi i izvan nje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857461" y="5075293"/>
            <a:ext cx="325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u vodi</a:t>
            </a:r>
          </a:p>
        </p:txBody>
      </p:sp>
    </p:spTree>
    <p:extLst>
      <p:ext uri="{BB962C8B-B14F-4D97-AF65-F5344CB8AC3E}">
        <p14:creationId xmlns:p14="http://schemas.microsoft.com/office/powerpoint/2010/main" val="35626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95536" y="24208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292297"/>
            <a:ext cx="8027053" cy="4518030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Močvara je površinom i količinom vode veća od bare.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1395" r="14753" b="2108"/>
          <a:stretch/>
        </p:blipFill>
        <p:spPr bwMode="auto">
          <a:xfrm>
            <a:off x="4283968" y="2204865"/>
            <a:ext cx="18722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Površinom i dubinom najveća slatkovodna stajaćica je:</a:t>
            </a:r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/>
              <a:t>more</a:t>
            </a:r>
          </a:p>
          <a:p>
            <a:pPr marL="742950" indent="-742950">
              <a:buAutoNum type="alphaLcParenR"/>
            </a:pPr>
            <a:r>
              <a:rPr lang="hr-HR" sz="4000" dirty="0"/>
              <a:t>jezero</a:t>
            </a:r>
          </a:p>
          <a:p>
            <a:pPr marL="742950" indent="-742950">
              <a:buAutoNum type="alphaLcParenR"/>
            </a:pPr>
            <a:r>
              <a:rPr lang="hr-HR" sz="4000" dirty="0"/>
              <a:t>bara </a:t>
            </a:r>
          </a:p>
        </p:txBody>
      </p:sp>
      <p:sp>
        <p:nvSpPr>
          <p:cNvPr id="5" name="Prsten 4"/>
          <p:cNvSpPr/>
          <p:nvPr/>
        </p:nvSpPr>
        <p:spPr>
          <a:xfrm>
            <a:off x="251520" y="3043808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3074" name="Picture 2" descr="C:\Users\Korisnik\Pictures\My Scans\Slike za prezentacije\scan0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20456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002060"/>
                </a:solidFill>
              </a:rPr>
              <a:t>Što možeš vidjeti u vodama stajaćicama? 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</a:t>
            </a:r>
            <a:r>
              <a:rPr lang="hr-HR" sz="3100" dirty="0">
                <a:latin typeface="+mj-lt"/>
                <a:cs typeface="Aharoni" pitchFamily="2" charset="-79"/>
              </a:rPr>
              <a:t>tunu   </a:t>
            </a:r>
            <a:r>
              <a:rPr lang="hr-HR" sz="3600" dirty="0">
                <a:latin typeface="+mj-lt"/>
                <a:cs typeface="Aharoni" pitchFamily="2" charset="-79"/>
              </a:rPr>
              <a:t>  </a:t>
            </a:r>
            <a:r>
              <a:rPr lang="hr-HR" dirty="0">
                <a:latin typeface="+mj-lt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 </a:t>
            </a:r>
            <a:r>
              <a:rPr lang="hr-HR" sz="3200" dirty="0">
                <a:latin typeface="+mj-lt"/>
                <a:cs typeface="Aharoni" pitchFamily="2" charset="-79"/>
              </a:rPr>
              <a:t>                 </a:t>
            </a:r>
            <a:r>
              <a:rPr lang="hr-HR" sz="3100" dirty="0">
                <a:latin typeface="+mj-lt"/>
                <a:cs typeface="Aharoni" pitchFamily="2" charset="-79"/>
              </a:rPr>
              <a:t>vodenog pauka</a:t>
            </a:r>
            <a:r>
              <a:rPr lang="hr-HR" sz="3200" dirty="0">
                <a:latin typeface="+mj-lt"/>
                <a:cs typeface="Aharoni" pitchFamily="2" charset="-79"/>
              </a:rPr>
              <a:t>                      </a:t>
            </a:r>
            <a:r>
              <a:rPr lang="hr-HR" sz="3600" dirty="0">
                <a:latin typeface="+mj-lt"/>
                <a:cs typeface="Aharoni" pitchFamily="2" charset="-79"/>
              </a:rPr>
              <a:t>     </a:t>
            </a:r>
            <a:r>
              <a:rPr lang="hr-HR" sz="3200" dirty="0">
                <a:latin typeface="+mj-lt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</a:t>
            </a:r>
            <a:endParaRPr lang="hr-HR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</a:t>
            </a:r>
            <a:r>
              <a:rPr lang="hr-HR" sz="3100" dirty="0">
                <a:latin typeface="+mj-lt"/>
                <a:cs typeface="Aharoni" pitchFamily="2" charset="-79"/>
              </a:rPr>
              <a:t>galeba</a:t>
            </a:r>
            <a:r>
              <a:rPr lang="hr-HR" sz="3600" dirty="0">
                <a:latin typeface="+mj-lt"/>
                <a:cs typeface="Aharoni" pitchFamily="2" charset="-79"/>
              </a:rPr>
              <a:t>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</a:t>
            </a:r>
            <a:r>
              <a:rPr lang="hr-HR" sz="3100" dirty="0">
                <a:latin typeface="+mj-lt"/>
                <a:cs typeface="Aharoni" pitchFamily="2" charset="-79"/>
              </a:rPr>
              <a:t>                     </a:t>
            </a:r>
          </a:p>
          <a:p>
            <a:pPr marL="0" indent="0">
              <a:buNone/>
            </a:pPr>
            <a:r>
              <a:rPr lang="hr-HR" sz="3300" dirty="0">
                <a:latin typeface="+mj-lt"/>
                <a:cs typeface="Aharoni" pitchFamily="2" charset="-79"/>
              </a:rPr>
              <a:t>						rodu</a:t>
            </a: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  </a:t>
            </a:r>
            <a:r>
              <a:rPr lang="hr-HR" sz="3100" dirty="0">
                <a:latin typeface="+mj-lt"/>
                <a:cs typeface="Aharoni" pitchFamily="2" charset="-79"/>
              </a:rPr>
              <a:t>žabu</a:t>
            </a:r>
          </a:p>
          <a:p>
            <a:pPr marL="0" indent="0">
              <a:buNone/>
            </a:pPr>
            <a:r>
              <a:rPr lang="hr-HR" sz="3500" dirty="0">
                <a:latin typeface="+mj-lt"/>
                <a:cs typeface="Aharoni" pitchFamily="2" charset="-79"/>
              </a:rPr>
              <a:t>                                                     </a:t>
            </a:r>
            <a:endParaRPr lang="hr-HR" sz="31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107504" y="4941168"/>
            <a:ext cx="2160240" cy="864096"/>
          </a:xfrm>
          <a:prstGeom prst="donut">
            <a:avLst>
              <a:gd name="adj" fmla="val 8025"/>
            </a:avLst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3986765" y="4483968"/>
            <a:ext cx="2520280" cy="914400"/>
          </a:xfrm>
          <a:prstGeom prst="donut">
            <a:avLst>
              <a:gd name="adj" fmla="val 8025"/>
            </a:avLst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6012160" y="2146174"/>
            <a:ext cx="2304256" cy="1138809"/>
          </a:xfrm>
          <a:prstGeom prst="donut">
            <a:avLst>
              <a:gd name="adj" fmla="val 8025"/>
            </a:avLst>
          </a:prstGeom>
          <a:solidFill>
            <a:srgbClr val="00B0F0"/>
          </a:solidFill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rsten 6"/>
          <p:cNvSpPr/>
          <p:nvPr/>
        </p:nvSpPr>
        <p:spPr>
          <a:xfrm>
            <a:off x="3077922" y="2633361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26844" y="2318682"/>
            <a:ext cx="197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+mj-lt"/>
                <a:cs typeface="Aharoni" pitchFamily="2" charset="-79"/>
              </a:rPr>
              <a:t>barsku kornjaču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561566" y="3545544"/>
            <a:ext cx="18722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   </a:t>
            </a:r>
            <a:r>
              <a:rPr lang="hr-HR" sz="2400" dirty="0">
                <a:latin typeface="+mj-lt"/>
                <a:cs typeface="Aharoni" pitchFamily="2" charset="-79"/>
              </a:rPr>
              <a:t>hobotnicu</a:t>
            </a:r>
          </a:p>
        </p:txBody>
      </p:sp>
    </p:spTree>
    <p:extLst>
      <p:ext uri="{BB962C8B-B14F-4D97-AF65-F5344CB8AC3E}">
        <p14:creationId xmlns:p14="http://schemas.microsoft.com/office/powerpoint/2010/main" val="2538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188</Words>
  <Application>Microsoft Office PowerPoint</Application>
  <PresentationFormat>On-screen Show (4:3)</PresentationFormat>
  <Paragraphs>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Century Gothic</vt:lpstr>
      <vt:lpstr>Office Theme</vt:lpstr>
      <vt:lpstr>VODE STAJAĆICE</vt:lpstr>
      <vt:lpstr>PowerPoint Presentation</vt:lpstr>
      <vt:lpstr>PowerPoint Presentation</vt:lpstr>
      <vt:lpstr>Imenuj životinje i biljke na slici: </vt:lpstr>
      <vt:lpstr> </vt:lpstr>
      <vt:lpstr>Zadane pojmove spoji crtom.</vt:lpstr>
      <vt:lpstr>PowerPoint Presentation</vt:lpstr>
      <vt:lpstr>PowerPoint Presentation</vt:lpstr>
      <vt:lpstr>Što možeš vidjeti u vodama stajaćicama?       </vt:lpstr>
      <vt:lpstr>Napiši slovo ispred pripadajuće riječi.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195</cp:revision>
  <dcterms:created xsi:type="dcterms:W3CDTF">2014-01-19T14:20:04Z</dcterms:created>
  <dcterms:modified xsi:type="dcterms:W3CDTF">2016-12-02T14:34:03Z</dcterms:modified>
</cp:coreProperties>
</file>