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6" r:id="rId8"/>
    <p:sldId id="261" r:id="rId9"/>
    <p:sldId id="267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0"/>
    <a:srgbClr val="FFFF9B"/>
    <a:srgbClr val="FFFF66"/>
    <a:srgbClr val="FFFF99"/>
    <a:srgbClr val="F6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56E8B7-9BE5-4771-B0BC-74273786E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143ACE-A893-48D0-A350-01ACF34BE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6BB080-CA13-4724-B76E-A5B47939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5FC5AE-38D5-4932-97D0-F4C3B265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4BA1CA-8358-4819-8B3B-CFCF17E6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698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A951A6-A471-4D4A-82B0-09A21BAC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2D1DCC0-4B50-4EC0-BABC-24695602F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DE5CAC-2729-4CE9-9B0A-4A9777FC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712434-7888-4176-B8BC-47836F98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E64BBE-F406-4EA3-BC5F-EB4F53D4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39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19795D2-4116-4D7C-9813-01AB0F57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3246031-DDD0-4E50-BCC9-806726470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7148B8-3FF6-4D60-92A8-11BC3D76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7B601D-5C47-4445-BF9E-44AFE7E2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D5E771-2A92-4FEF-A4AA-68D72C26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89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814A77-BB68-4D69-81B1-DA91BC0B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D16367-8663-4ABD-9938-1D705CE4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D1C628-EE1B-4C93-BD67-020FBCB5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B65A28-06E0-40EE-B61B-04DD51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21A8A4-C421-4EC7-8DD1-25907920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23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4C6651-1954-4FC2-861C-41F1A1D0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0760B86-5C60-4610-9BB4-2326A76F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680DAA-DFDD-4581-BCF9-5B2DABA4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C32FB3-AF13-428F-9431-DE12D3FB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9D8DB5-B4AE-4A3C-97EC-CD4171DC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27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1852B-2FA8-4598-BB39-091E1168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C5794C-F5A5-414A-9AAE-825980012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A29149-E00B-4B96-B686-D8296D3B1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E345F8-22E2-40E1-AD08-78EA7616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7FE9FBD-F698-41D9-8583-C500A146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2664436-7C37-4222-BEF6-7F66725C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17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9F8CE-57D4-4204-B76A-96F939B5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13914D-7DAE-4919-84C3-C6C0E1D05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661DD3-5645-4066-9855-9ED117A0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768EE6F-B239-4683-A271-DFAE541FD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0B1726C-0B83-4718-A03F-D92FC89B3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A8607C2-1A21-4019-B5A4-2BAB063E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D6EBB93-4807-4C06-85BA-45A0BFA3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61712FA-0DFA-4A67-81A2-A76EC6A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38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1FB882-A6C7-4A91-B2CC-C259B9DD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2FE56BD-13C1-4E73-BE62-DB43355D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929016B-C1CE-4758-BC12-87AEBAF3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86E1D6A-AB7D-4246-9DD9-7B464460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133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2F5E6E6-E0D5-486E-A914-7BDF3E29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EC0F490-5B20-4FB9-80C8-73D079B8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BAAC088-1D66-4DF1-AF59-4AB21628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5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FB818C-7095-432A-906E-B07DAA1D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48EA46-8BE3-44C4-8F72-12DE18F6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CA68E38-32FD-492C-8808-111FC3D99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3E3773-5263-4462-A33A-7C6BF764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7E0D94B-5C86-4798-A058-0F62F3C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4F1000-7F75-429A-98A4-97F6EAE4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91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22299-0D1F-486E-808C-7B46ED8D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BD72D0C-14F0-4C95-A4C1-88D3A5257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72C419F-129A-415B-B728-7D215362E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9EDDA3E-E720-4D93-90FD-CF350D69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B474DC9-8D45-47E5-B4BA-3C598C3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B120A2-66F8-4942-B295-265C0F14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07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C3BC481-0546-4DE2-A6A5-82B80F45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289738-D0CE-4202-8949-36BDD3600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5F8085-C8A6-482D-B91D-A274CAA31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68DD-F215-4185-B678-69168320B9E7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0D6D0C-CC33-48D6-9B86-7CEF1FE9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09B63D-9BFE-40DF-942C-D556E7464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657A-0D0C-4BFF-8C24-1FC4955B2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4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gif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1D1FF-394E-4814-81B7-10D32C8CD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Četvrtak, 6.5.2020.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6B1B46-AD29-44A3-8BDD-EAE2A8B9F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51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F1FF8-0DC2-474E-9842-73609DA1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868" y="3640254"/>
            <a:ext cx="6455129" cy="20763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5400" b="1" dirty="0" err="1"/>
              <a:t>Lerne</a:t>
            </a:r>
            <a:r>
              <a:rPr lang="hr-HR" sz="5400" b="1" dirty="0"/>
              <a:t> </a:t>
            </a:r>
            <a:r>
              <a:rPr lang="hr-HR" sz="5400" b="1" dirty="0" err="1"/>
              <a:t>auswendig</a:t>
            </a:r>
            <a:r>
              <a:rPr lang="en-US" sz="5400" b="1" dirty="0"/>
              <a:t>!</a:t>
            </a:r>
            <a:br>
              <a:rPr lang="hr-HR" sz="5400" b="1" dirty="0"/>
            </a:br>
            <a:r>
              <a:rPr lang="hr-HR" sz="5400" b="1" dirty="0"/>
              <a:t>Nauči napamet!</a:t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CF7BD4-43A8-4F63-AB05-C3B0D625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677" y="-237496"/>
            <a:ext cx="6555545" cy="6643435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Lwrn auswendig">
            <a:hlinkClick r:id="" action="ppaction://media"/>
            <a:extLst>
              <a:ext uri="{FF2B5EF4-FFF2-40B4-BE49-F238E27FC236}">
                <a16:creationId xmlns:a16="http://schemas.microsoft.com/office/drawing/2014/main" id="{5745CAD1-BCCD-4C7C-ABB1-35F2190730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0605" y="5330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F1FF8-0DC2-474E-9842-73609DA1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868" y="3640254"/>
            <a:ext cx="6802112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 err="1"/>
              <a:t>Hör</a:t>
            </a:r>
            <a:r>
              <a:rPr lang="en-US" sz="5400" b="1" dirty="0"/>
              <a:t> </a:t>
            </a:r>
            <a:r>
              <a:rPr lang="en-US" sz="5400" b="1" dirty="0" err="1"/>
              <a:t>zu</a:t>
            </a:r>
            <a:r>
              <a:rPr lang="en-US" sz="5400" b="1" dirty="0"/>
              <a:t> und </a:t>
            </a:r>
            <a:r>
              <a:rPr lang="en-US" sz="5400" b="1" dirty="0" err="1"/>
              <a:t>wiederhole</a:t>
            </a:r>
            <a:r>
              <a:rPr lang="en-US" sz="5400" b="1" dirty="0"/>
              <a:t>!</a:t>
            </a:r>
            <a:br>
              <a:rPr lang="en-US" sz="5400" b="1" dirty="0"/>
            </a:br>
            <a:r>
              <a:rPr lang="en-US" sz="5400" b="1" dirty="0" err="1"/>
              <a:t>Poslušaj</a:t>
            </a:r>
            <a:r>
              <a:rPr lang="en-US" sz="5400" b="1" dirty="0"/>
              <a:t> </a:t>
            </a:r>
            <a:r>
              <a:rPr lang="en-US" sz="5400" b="1" dirty="0" err="1"/>
              <a:t>i</a:t>
            </a:r>
            <a:r>
              <a:rPr lang="en-US" sz="5400" b="1" dirty="0"/>
              <a:t> </a:t>
            </a:r>
            <a:r>
              <a:rPr lang="en-US" sz="5400" b="1" dirty="0" err="1"/>
              <a:t>ponovi</a:t>
            </a:r>
            <a:r>
              <a:rPr lang="en-US" sz="5400" b="1" dirty="0"/>
              <a:t>!</a:t>
            </a:r>
          </a:p>
        </p:txBody>
      </p:sp>
      <p:pic>
        <p:nvPicPr>
          <p:cNvPr id="4" name="Rezervirano mjesto sadržaja 4" descr="12-c.jpg">
            <a:extLst>
              <a:ext uri="{FF2B5EF4-FFF2-40B4-BE49-F238E27FC236}">
                <a16:creationId xmlns:a16="http://schemas.microsoft.com/office/drawing/2014/main" id="{864970B2-E8D5-4537-8C90-B14FF2325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 t="7438" r="-2" b="3575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ln w="127000">
            <a:solidFill>
              <a:srgbClr val="FF0000"/>
            </a:solidFill>
          </a:ln>
        </p:spPr>
      </p:pic>
      <p:pic>
        <p:nvPicPr>
          <p:cNvPr id="3" name="Hör zu und wiederhole">
            <a:hlinkClick r:id="" action="ppaction://media"/>
            <a:extLst>
              <a:ext uri="{FF2B5EF4-FFF2-40B4-BE49-F238E27FC236}">
                <a16:creationId xmlns:a16="http://schemas.microsoft.com/office/drawing/2014/main" id="{A3D3DA2B-36E1-4E56-9B53-8DA72A6AF4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3870" y="53506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sat, znak&#10;&#10;Opis je automatski generiran">
            <a:extLst>
              <a:ext uri="{FF2B5EF4-FFF2-40B4-BE49-F238E27FC236}">
                <a16:creationId xmlns:a16="http://schemas.microsoft.com/office/drawing/2014/main" id="{E7C7E6C3-4664-472E-9B10-01847F0FF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45" y="54986"/>
            <a:ext cx="7237651" cy="6803014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1E4581D-F624-4373-83B9-FA45A2CB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603664"/>
            <a:ext cx="6860259" cy="1325563"/>
          </a:xfrm>
        </p:spPr>
        <p:txBody>
          <a:bodyPr/>
          <a:lstStyle/>
          <a:p>
            <a:r>
              <a:rPr lang="hr-HR" dirty="0"/>
              <a:t>Welche</a:t>
            </a:r>
            <a:r>
              <a:rPr lang="de-DE" dirty="0"/>
              <a:t> Jahreszeit</a:t>
            </a:r>
            <a:r>
              <a:rPr lang="hr-HR" dirty="0"/>
              <a:t> </a:t>
            </a:r>
            <a:r>
              <a:rPr lang="hr-HR" dirty="0" err="1"/>
              <a:t>haben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2963CBCE-CCEE-4863-A6F9-88B84F2C465C}"/>
              </a:ext>
            </a:extLst>
          </p:cNvPr>
          <p:cNvSpPr txBox="1">
            <a:spLocks/>
          </p:cNvSpPr>
          <p:nvPr/>
        </p:nvSpPr>
        <p:spPr>
          <a:xfrm>
            <a:off x="381000" y="5394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KOJE JE GODIŠNJA DOBA?</a:t>
            </a:r>
          </a:p>
        </p:txBody>
      </p:sp>
      <p:pic>
        <p:nvPicPr>
          <p:cNvPr id="10" name="Welche Jahreszeit haben wir">
            <a:hlinkClick r:id="" action="ppaction://media"/>
            <a:extLst>
              <a:ext uri="{FF2B5EF4-FFF2-40B4-BE49-F238E27FC236}">
                <a16:creationId xmlns:a16="http://schemas.microsoft.com/office/drawing/2014/main" id="{C0079334-B779-4177-BF96-F4E518BFA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387" y="16855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58225960-DE89-40EB-80F9-BAC4189E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176646"/>
            <a:ext cx="4229484" cy="84166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Es </a:t>
            </a:r>
            <a:r>
              <a:rPr lang="hr-HR" sz="5400" b="1" dirty="0" err="1">
                <a:solidFill>
                  <a:schemeClr val="accent6">
                    <a:lumMod val="50000"/>
                  </a:schemeClr>
                </a:solidFill>
              </a:rPr>
              <a:t>ist</a:t>
            </a:r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5400" b="1" dirty="0">
                <a:solidFill>
                  <a:schemeClr val="accent6">
                    <a:lumMod val="50000"/>
                  </a:schemeClr>
                </a:solidFill>
              </a:rPr>
              <a:t>Frühling</a:t>
            </a:r>
            <a:r>
              <a:rPr lang="hr-HR" sz="54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6BB3FD4-5047-4035-B550-42597109E217}"/>
              </a:ext>
            </a:extLst>
          </p:cNvPr>
          <p:cNvSpPr txBox="1">
            <a:spLocks/>
          </p:cNvSpPr>
          <p:nvPr/>
        </p:nvSpPr>
        <p:spPr>
          <a:xfrm>
            <a:off x="8776278" y="178378"/>
            <a:ext cx="3159413" cy="6026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PROLJEĆE JE.</a:t>
            </a:r>
          </a:p>
        </p:txBody>
      </p:sp>
      <p:pic>
        <p:nvPicPr>
          <p:cNvPr id="11" name="Rezervirano mjesto sadržaja 10" descr="Slika na kojoj se prikazuje cvijet&#10;&#10;Opis je automatski generiran">
            <a:extLst>
              <a:ext uri="{FF2B5EF4-FFF2-40B4-BE49-F238E27FC236}">
                <a16:creationId xmlns:a16="http://schemas.microsoft.com/office/drawing/2014/main" id="{1E4FD761-7E3C-42CB-9DB7-EADC7E3CE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1" y="1419225"/>
            <a:ext cx="12830175" cy="5438775"/>
          </a:xfrm>
        </p:spPr>
      </p:pic>
      <p:pic>
        <p:nvPicPr>
          <p:cNvPr id="15" name="Slika 14" descr="Slika na kojoj se prikazuje voće, životinja&#10;&#10;Opis je automatski generiran">
            <a:extLst>
              <a:ext uri="{FF2B5EF4-FFF2-40B4-BE49-F238E27FC236}">
                <a16:creationId xmlns:a16="http://schemas.microsoft.com/office/drawing/2014/main" id="{01D0DAC9-42EB-46C1-B4D8-576872AEC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26" y="4138612"/>
            <a:ext cx="4305300" cy="1619250"/>
          </a:xfrm>
          <a:prstGeom prst="rect">
            <a:avLst/>
          </a:prstGeom>
        </p:spPr>
      </p:pic>
      <p:pic>
        <p:nvPicPr>
          <p:cNvPr id="17" name="Slika 16" descr="Slika na kojoj se prikazuje crtež&#10;&#10;Opis je automatski generiran">
            <a:extLst>
              <a:ext uri="{FF2B5EF4-FFF2-40B4-BE49-F238E27FC236}">
                <a16:creationId xmlns:a16="http://schemas.microsoft.com/office/drawing/2014/main" id="{ABD4A95F-CC17-4117-A463-85916F038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73" y="2433637"/>
            <a:ext cx="1371600" cy="1704975"/>
          </a:xfrm>
          <a:prstGeom prst="rect">
            <a:avLst/>
          </a:prstGeom>
        </p:spPr>
      </p:pic>
      <p:pic>
        <p:nvPicPr>
          <p:cNvPr id="18" name="Es ist Fruhling">
            <a:hlinkClick r:id="" action="ppaction://media"/>
            <a:extLst>
              <a:ext uri="{FF2B5EF4-FFF2-40B4-BE49-F238E27FC236}">
                <a16:creationId xmlns:a16="http://schemas.microsoft.com/office/drawing/2014/main" id="{DDD394ED-A354-4E5D-A93A-860F47DBD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255" y="1129729"/>
            <a:ext cx="289496" cy="2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9B6ACFE1-A742-43AB-8493-281FDDD8F14D}"/>
              </a:ext>
            </a:extLst>
          </p:cNvPr>
          <p:cNvSpPr txBox="1">
            <a:spLocks/>
          </p:cNvSpPr>
          <p:nvPr/>
        </p:nvSpPr>
        <p:spPr>
          <a:xfrm>
            <a:off x="332124" y="281609"/>
            <a:ext cx="4198312" cy="75537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400" b="1" dirty="0">
                <a:solidFill>
                  <a:srgbClr val="FFC000"/>
                </a:solidFill>
                <a:latin typeface="Calibri Light" panose="020F0302020204030204"/>
              </a:rPr>
              <a:t>Es </a:t>
            </a:r>
            <a:r>
              <a:rPr lang="hr-HR" sz="5400" b="1" dirty="0" err="1">
                <a:solidFill>
                  <a:srgbClr val="FFC000"/>
                </a:solidFill>
                <a:latin typeface="Calibri Light" panose="020F0302020204030204"/>
              </a:rPr>
              <a:t>ist</a:t>
            </a:r>
            <a:r>
              <a:rPr lang="hr-HR" sz="5400" b="1" dirty="0">
                <a:solidFill>
                  <a:srgbClr val="FFC000"/>
                </a:solidFill>
                <a:latin typeface="Calibri Light" panose="020F0302020204030204"/>
              </a:rPr>
              <a:t> </a:t>
            </a:r>
            <a:r>
              <a:rPr lang="de-DE" sz="5400" b="1" dirty="0">
                <a:solidFill>
                  <a:srgbClr val="FFC000"/>
                </a:solidFill>
                <a:latin typeface="Calibri Light" panose="020F0302020204030204"/>
              </a:rPr>
              <a:t>Sommer</a:t>
            </a:r>
            <a:r>
              <a:rPr lang="hr-HR" sz="5400" b="1" dirty="0">
                <a:solidFill>
                  <a:srgbClr val="FFC000"/>
                </a:solidFill>
                <a:latin typeface="Calibri Light" panose="020F0302020204030204"/>
              </a:rPr>
              <a:t>.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20A0159-9053-43E4-9255-274B02ED3266}"/>
              </a:ext>
            </a:extLst>
          </p:cNvPr>
          <p:cNvSpPr txBox="1">
            <a:spLocks/>
          </p:cNvSpPr>
          <p:nvPr/>
        </p:nvSpPr>
        <p:spPr>
          <a:xfrm>
            <a:off x="7531915" y="281609"/>
            <a:ext cx="4198312" cy="75537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FFC000"/>
                </a:solidFill>
                <a:latin typeface="Calibri Light" panose="020F0302020204030204"/>
              </a:rPr>
              <a:t>LJETO JE.</a:t>
            </a: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9" name="Rezervirano mjesto sadržaja 8" descr="Slika na kojoj se prikazuje plaža, voda, na otvorenom, kišobran&#10;&#10;Opis je automatski generiran">
            <a:extLst>
              <a:ext uri="{FF2B5EF4-FFF2-40B4-BE49-F238E27FC236}">
                <a16:creationId xmlns:a16="http://schemas.microsoft.com/office/drawing/2014/main" id="{75F26779-CB00-425B-9E2E-CEB1D05B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38" y="1178841"/>
            <a:ext cx="8492923" cy="5506044"/>
          </a:xfrm>
        </p:spPr>
      </p:pic>
      <p:pic>
        <p:nvPicPr>
          <p:cNvPr id="10" name="Es ist Sommer">
            <a:hlinkClick r:id="" action="ppaction://media"/>
            <a:extLst>
              <a:ext uri="{FF2B5EF4-FFF2-40B4-BE49-F238E27FC236}">
                <a16:creationId xmlns:a16="http://schemas.microsoft.com/office/drawing/2014/main" id="{43C60CE9-D572-48B1-B499-FB30695D5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124" y="1178841"/>
            <a:ext cx="342579" cy="264787"/>
          </a:xfrm>
          <a:prstGeom prst="rect">
            <a:avLst/>
          </a:prstGeom>
        </p:spPr>
      </p:pic>
      <p:pic>
        <p:nvPicPr>
          <p:cNvPr id="12" name="Slika 11" descr="Slika na kojoj se prikazuje životinja, ptica, sokol, letenje&#10;&#10;Opis je automatski generiran">
            <a:extLst>
              <a:ext uri="{FF2B5EF4-FFF2-40B4-BE49-F238E27FC236}">
                <a16:creationId xmlns:a16="http://schemas.microsoft.com/office/drawing/2014/main" id="{4185EAF8-3E1F-4F3A-BD91-E7B7F84B4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6" y="1443628"/>
            <a:ext cx="2803494" cy="1620420"/>
          </a:xfrm>
          <a:prstGeom prst="rect">
            <a:avLst/>
          </a:prstGeom>
        </p:spPr>
      </p:pic>
      <p:pic>
        <p:nvPicPr>
          <p:cNvPr id="13" name="Slika 12" descr="Slika na kojoj se prikazuje životinja, ptica, sokol, letenje&#10;&#10;Opis je automatski generiran">
            <a:extLst>
              <a:ext uri="{FF2B5EF4-FFF2-40B4-BE49-F238E27FC236}">
                <a16:creationId xmlns:a16="http://schemas.microsoft.com/office/drawing/2014/main" id="{DEEB1405-E748-45BF-BD80-A5EA39F1C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74" y="1311234"/>
            <a:ext cx="3617785" cy="2091080"/>
          </a:xfrm>
          <a:prstGeom prst="rect">
            <a:avLst/>
          </a:prstGeom>
        </p:spPr>
      </p:pic>
      <p:pic>
        <p:nvPicPr>
          <p:cNvPr id="14" name="Slika 13" descr="Slika na kojoj se prikazuje životinja, ptica, sokol, letenje&#10;&#10;Opis je automatski generiran">
            <a:extLst>
              <a:ext uri="{FF2B5EF4-FFF2-40B4-BE49-F238E27FC236}">
                <a16:creationId xmlns:a16="http://schemas.microsoft.com/office/drawing/2014/main" id="{3B1C9B8F-17CF-4605-89B7-9361F78E2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51" y="1443628"/>
            <a:ext cx="2561626" cy="14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C4F6F206-F2A1-46A3-A348-5106DF39D302}"/>
              </a:ext>
            </a:extLst>
          </p:cNvPr>
          <p:cNvSpPr txBox="1">
            <a:spLocks/>
          </p:cNvSpPr>
          <p:nvPr/>
        </p:nvSpPr>
        <p:spPr>
          <a:xfrm>
            <a:off x="697056" y="303350"/>
            <a:ext cx="4012850" cy="75537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400" b="1" dirty="0">
                <a:solidFill>
                  <a:srgbClr val="C00000"/>
                </a:solidFill>
                <a:latin typeface="Calibri Light" panose="020F0302020204030204"/>
              </a:rPr>
              <a:t>Es </a:t>
            </a:r>
            <a:r>
              <a:rPr lang="hr-HR" sz="5400" b="1" dirty="0" err="1">
                <a:solidFill>
                  <a:srgbClr val="C00000"/>
                </a:solidFill>
                <a:latin typeface="Calibri Light" panose="020F0302020204030204"/>
              </a:rPr>
              <a:t>ist</a:t>
            </a:r>
            <a:r>
              <a:rPr lang="hr-HR" sz="5400" b="1" dirty="0">
                <a:solidFill>
                  <a:srgbClr val="C00000"/>
                </a:solidFill>
                <a:latin typeface="Calibri Light" panose="020F0302020204030204"/>
              </a:rPr>
              <a:t> </a:t>
            </a:r>
            <a:r>
              <a:rPr lang="hr-HR" sz="5400" b="1" dirty="0" err="1">
                <a:solidFill>
                  <a:srgbClr val="C00000"/>
                </a:solidFill>
                <a:latin typeface="Calibri Light" panose="020F0302020204030204"/>
              </a:rPr>
              <a:t>Herbst</a:t>
            </a:r>
            <a:r>
              <a:rPr lang="hr-HR" sz="5400" b="1" dirty="0">
                <a:solidFill>
                  <a:srgbClr val="C00000"/>
                </a:solidFill>
                <a:latin typeface="Calibri Light" panose="020F0302020204030204"/>
              </a:rPr>
              <a:t>.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10" name="Rezervirano mjesto sadržaja 9" descr="Slika na kojoj se prikazuje objekt, zrcalo, pogled, fotografija&#10;&#10;Opis je automatski generiran">
            <a:extLst>
              <a:ext uri="{FF2B5EF4-FFF2-40B4-BE49-F238E27FC236}">
                <a16:creationId xmlns:a16="http://schemas.microsoft.com/office/drawing/2014/main" id="{3487BC9A-515C-4756-A980-825EBFE5A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9" y="897069"/>
            <a:ext cx="6138484" cy="6138484"/>
          </a:xfr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19B01D92-AE3E-4733-8349-C40F30B84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82096" y="303350"/>
            <a:ext cx="4133295" cy="75537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>
                <a:solidFill>
                  <a:srgbClr val="C00000"/>
                </a:solidFill>
                <a:latin typeface="Calibri Light" panose="020F0302020204030204"/>
              </a:rPr>
              <a:t>JESEN JE.</a:t>
            </a: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14" name="Slika 13" descr="Slika na kojoj se prikazuje cvijet, biljka, vaza, stablo&#10;&#10;Opis je automatski generiran">
            <a:extLst>
              <a:ext uri="{FF2B5EF4-FFF2-40B4-BE49-F238E27FC236}">
                <a16:creationId xmlns:a16="http://schemas.microsoft.com/office/drawing/2014/main" id="{6C8CFDCD-72DD-4E62-B209-67A11CD44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0" y="3048000"/>
            <a:ext cx="3810000" cy="3810000"/>
          </a:xfrm>
          <a:prstGeom prst="rect">
            <a:avLst/>
          </a:prstGeom>
        </p:spPr>
      </p:pic>
      <p:pic>
        <p:nvPicPr>
          <p:cNvPr id="16" name="Slika 15" descr="Slika na kojoj se prikazuje cvijet, biljka, vaza, stablo&#10;&#10;Opis je automatski generiran">
            <a:extLst>
              <a:ext uri="{FF2B5EF4-FFF2-40B4-BE49-F238E27FC236}">
                <a16:creationId xmlns:a16="http://schemas.microsoft.com/office/drawing/2014/main" id="{DA1016C7-5B59-4B8F-A4FC-3F804F9E0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93" y="3048000"/>
            <a:ext cx="3810000" cy="3810000"/>
          </a:xfrm>
          <a:prstGeom prst="rect">
            <a:avLst/>
          </a:prstGeom>
        </p:spPr>
      </p:pic>
      <p:pic>
        <p:nvPicPr>
          <p:cNvPr id="19" name="Es ist Herbst">
            <a:hlinkClick r:id="" action="ppaction://media"/>
            <a:extLst>
              <a:ext uri="{FF2B5EF4-FFF2-40B4-BE49-F238E27FC236}">
                <a16:creationId xmlns:a16="http://schemas.microsoft.com/office/drawing/2014/main" id="{D5E4FE82-54ED-45C2-8E76-2A72D88E1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495" y="1169295"/>
            <a:ext cx="309662" cy="3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A25602B7-8B16-4AE1-BAA7-CE4457EE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3F2C300-6261-4649-93DE-5B1FDA152507}"/>
              </a:ext>
            </a:extLst>
          </p:cNvPr>
          <p:cNvSpPr txBox="1">
            <a:spLocks/>
          </p:cNvSpPr>
          <p:nvPr/>
        </p:nvSpPr>
        <p:spPr>
          <a:xfrm>
            <a:off x="474215" y="272532"/>
            <a:ext cx="4328604" cy="75537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400" b="1" dirty="0">
                <a:solidFill>
                  <a:srgbClr val="00B0F0"/>
                </a:solidFill>
                <a:latin typeface="Calibri Light" panose="020F0302020204030204"/>
              </a:rPr>
              <a:t>Es </a:t>
            </a:r>
            <a:r>
              <a:rPr lang="hr-HR" sz="5400" b="1" dirty="0" err="1">
                <a:solidFill>
                  <a:srgbClr val="00B0F0"/>
                </a:solidFill>
                <a:latin typeface="Calibri Light" panose="020F0302020204030204"/>
              </a:rPr>
              <a:t>ist</a:t>
            </a:r>
            <a:r>
              <a:rPr lang="hr-HR" sz="5400" b="1" dirty="0">
                <a:solidFill>
                  <a:srgbClr val="00B0F0"/>
                </a:solidFill>
                <a:latin typeface="Calibri Light" panose="020F0302020204030204"/>
              </a:rPr>
              <a:t> </a:t>
            </a:r>
            <a:r>
              <a:rPr lang="hr-HR" sz="5400" b="1" dirty="0" err="1">
                <a:solidFill>
                  <a:srgbClr val="00B0F0"/>
                </a:solidFill>
                <a:latin typeface="Calibri Light" panose="020F0302020204030204"/>
              </a:rPr>
              <a:t>Winter</a:t>
            </a:r>
            <a:r>
              <a:rPr lang="hr-HR" sz="5400" b="1" dirty="0">
                <a:solidFill>
                  <a:srgbClr val="00B0F0"/>
                </a:solidFill>
                <a:latin typeface="Calibri Light" panose="020F0302020204030204"/>
              </a:rPr>
              <a:t>.</a:t>
            </a:r>
            <a:endParaRPr kumimoji="0" lang="hr-HR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6" name="Es ist Winter">
            <a:hlinkClick r:id="" action="ppaction://media"/>
            <a:extLst>
              <a:ext uri="{FF2B5EF4-FFF2-40B4-BE49-F238E27FC236}">
                <a16:creationId xmlns:a16="http://schemas.microsoft.com/office/drawing/2014/main" id="{1015DA6B-7C3E-43C6-A18A-A7DF3FE581B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538" y="1203326"/>
            <a:ext cx="256311" cy="323633"/>
          </a:xfr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22A097B7-738D-40E1-BCDE-D0CF0F44E288}"/>
              </a:ext>
            </a:extLst>
          </p:cNvPr>
          <p:cNvSpPr txBox="1">
            <a:spLocks/>
          </p:cNvSpPr>
          <p:nvPr/>
        </p:nvSpPr>
        <p:spPr>
          <a:xfrm>
            <a:off x="7025196" y="368130"/>
            <a:ext cx="4328604" cy="75537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</a:rPr>
              <a:t>Z</a:t>
            </a:r>
            <a:r>
              <a:rPr lang="hr-HR" b="1" dirty="0">
                <a:solidFill>
                  <a:srgbClr val="00B0F0"/>
                </a:solidFill>
                <a:latin typeface="Calibri Light" panose="020F0302020204030204"/>
              </a:rPr>
              <a:t>IMA JE.</a:t>
            </a: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13" name="Slika 12" descr="Slika na kojoj se prikazuje snijeg, na otvorenom, osoba, priroda&#10;&#10;Opis je automatski generiran">
            <a:extLst>
              <a:ext uri="{FF2B5EF4-FFF2-40B4-BE49-F238E27FC236}">
                <a16:creationId xmlns:a16="http://schemas.microsoft.com/office/drawing/2014/main" id="{45CC3421-987A-4984-BA45-FC4649396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5830093"/>
          </a:xfrm>
          <a:prstGeom prst="rect">
            <a:avLst/>
          </a:prstGeom>
        </p:spPr>
      </p:pic>
      <p:pic>
        <p:nvPicPr>
          <p:cNvPr id="15" name="Slika 14" descr="Slika na kojoj se prikazuje crtež&#10;&#10;Opis je automatski generiran">
            <a:extLst>
              <a:ext uri="{FF2B5EF4-FFF2-40B4-BE49-F238E27FC236}">
                <a16:creationId xmlns:a16="http://schemas.microsoft.com/office/drawing/2014/main" id="{13F96B29-337B-4889-AC05-2658BE2FA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" y="4820240"/>
            <a:ext cx="3140384" cy="2037760"/>
          </a:xfrm>
          <a:prstGeom prst="rect">
            <a:avLst/>
          </a:prstGeom>
        </p:spPr>
      </p:pic>
      <p:pic>
        <p:nvPicPr>
          <p:cNvPr id="21" name="Slika 20" descr="Slika na kojoj se prikazuje na zatvorenom, sjedenje, malo, crno&#10;&#10;Opis je automatski generiran">
            <a:extLst>
              <a:ext uri="{FF2B5EF4-FFF2-40B4-BE49-F238E27FC236}">
                <a16:creationId xmlns:a16="http://schemas.microsoft.com/office/drawing/2014/main" id="{156E9CC7-9F55-41FF-A426-37CC92124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10" y="3751869"/>
            <a:ext cx="1685360" cy="1232100"/>
          </a:xfrm>
          <a:prstGeom prst="rect">
            <a:avLst/>
          </a:prstGeom>
        </p:spPr>
      </p:pic>
      <p:pic>
        <p:nvPicPr>
          <p:cNvPr id="23" name="Slika 22" descr="Slika na kojoj se prikazuje držanje, stol, sjedenje, crno&#10;&#10;Opis je automatski generiran">
            <a:extLst>
              <a:ext uri="{FF2B5EF4-FFF2-40B4-BE49-F238E27FC236}">
                <a16:creationId xmlns:a16="http://schemas.microsoft.com/office/drawing/2014/main" id="{B043B657-07E3-4B8F-8B76-47BD16E75F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49" y="4048667"/>
            <a:ext cx="1816214" cy="1416647"/>
          </a:xfrm>
          <a:prstGeom prst="rect">
            <a:avLst/>
          </a:prstGeom>
        </p:spPr>
      </p:pic>
      <p:pic>
        <p:nvPicPr>
          <p:cNvPr id="27" name="Slika 26" descr="Slika na kojoj se prikazuje igračka, hrana&#10;&#10;Opis je automatski generiran">
            <a:extLst>
              <a:ext uri="{FF2B5EF4-FFF2-40B4-BE49-F238E27FC236}">
                <a16:creationId xmlns:a16="http://schemas.microsoft.com/office/drawing/2014/main" id="{B3596864-8637-4E63-AFC8-C86222EBC7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9" y="4711107"/>
            <a:ext cx="1464681" cy="10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F1FF8-0DC2-474E-9842-73609DA1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868" y="3640254"/>
            <a:ext cx="6455129" cy="20763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5400" b="1" dirty="0" err="1"/>
              <a:t>Schreibe</a:t>
            </a:r>
            <a:r>
              <a:rPr lang="hr-HR" sz="5400" b="1" dirty="0"/>
              <a:t> </a:t>
            </a:r>
            <a:r>
              <a:rPr lang="hr-HR" sz="5400" b="1" dirty="0" err="1"/>
              <a:t>ab</a:t>
            </a:r>
            <a:r>
              <a:rPr lang="en-US" sz="5400" b="1" dirty="0"/>
              <a:t>!</a:t>
            </a:r>
            <a:br>
              <a:rPr lang="hr-HR" sz="5400" b="1" dirty="0"/>
            </a:br>
            <a:r>
              <a:rPr lang="hr-HR" sz="5400" b="1" dirty="0"/>
              <a:t>Prepiši!</a:t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9C057FFA-3C02-4C6A-BE1D-218989AF8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r="-1" b="-1"/>
          <a:stretch/>
        </p:blipFill>
        <p:spPr>
          <a:xfrm>
            <a:off x="-1191740" y="-365760"/>
            <a:ext cx="6581608" cy="6857990"/>
          </a:xfrm>
          <a:prstGeom prst="ellipse">
            <a:avLst/>
          </a:prstGeom>
          <a:ln w="1270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Schreibe ab">
            <a:hlinkClick r:id="" action="ppaction://media"/>
            <a:extLst>
              <a:ext uri="{FF2B5EF4-FFF2-40B4-BE49-F238E27FC236}">
                <a16:creationId xmlns:a16="http://schemas.microsoft.com/office/drawing/2014/main" id="{DAAEB4CF-8F6E-4371-89FA-8C4D1D611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3871" y="5472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90D456-BCC6-4F6C-8B8E-6B854250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20717-EA29-42C5-99DB-6BD181ED0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Welche</a:t>
            </a:r>
            <a:r>
              <a:rPr lang="de-DE" dirty="0"/>
              <a:t> Jahreszeit</a:t>
            </a:r>
            <a:r>
              <a:rPr lang="hr-HR" dirty="0"/>
              <a:t> </a:t>
            </a:r>
            <a:r>
              <a:rPr lang="hr-HR" dirty="0" err="1"/>
              <a:t>haben</a:t>
            </a:r>
            <a:r>
              <a:rPr lang="hr-HR" dirty="0"/>
              <a:t> </a:t>
            </a:r>
            <a:r>
              <a:rPr lang="hr-HR" dirty="0" err="1"/>
              <a:t>wir</a:t>
            </a:r>
            <a:r>
              <a:rPr lang="hr-HR" dirty="0"/>
              <a:t>?– Koje je godišnja doba.</a:t>
            </a:r>
          </a:p>
          <a:p>
            <a:pPr marL="0" indent="0">
              <a:buNone/>
            </a:pPr>
            <a:r>
              <a:rPr lang="hr-HR" dirty="0"/>
              <a:t>Es </a:t>
            </a:r>
            <a:r>
              <a:rPr lang="hr-HR" dirty="0" err="1"/>
              <a:t>ist</a:t>
            </a:r>
            <a:r>
              <a:rPr lang="hr-HR" dirty="0"/>
              <a:t> Fr</a:t>
            </a:r>
            <a:r>
              <a:rPr lang="de-DE" dirty="0" err="1"/>
              <a:t>ühling</a:t>
            </a:r>
            <a:r>
              <a:rPr lang="hr-HR" dirty="0"/>
              <a:t>.</a:t>
            </a:r>
            <a:r>
              <a:rPr lang="de-DE" dirty="0"/>
              <a:t> – </a:t>
            </a:r>
            <a:r>
              <a:rPr lang="hr-HR" dirty="0"/>
              <a:t>P</a:t>
            </a:r>
            <a:r>
              <a:rPr lang="de-DE" dirty="0" err="1"/>
              <a:t>rolje</a:t>
            </a:r>
            <a:r>
              <a:rPr lang="hr-HR" dirty="0"/>
              <a:t>će je.</a:t>
            </a:r>
            <a:endParaRPr lang="de-DE" dirty="0"/>
          </a:p>
          <a:p>
            <a:pPr marL="0" indent="0">
              <a:buNone/>
            </a:pPr>
            <a:r>
              <a:rPr lang="hr-HR" dirty="0"/>
              <a:t>Es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de-DE" dirty="0"/>
              <a:t>Sommer</a:t>
            </a:r>
            <a:r>
              <a:rPr lang="hr-HR" dirty="0"/>
              <a:t>. – Ljeto je.</a:t>
            </a:r>
            <a:endParaRPr lang="de-DE" dirty="0"/>
          </a:p>
          <a:p>
            <a:pPr marL="0" indent="0">
              <a:buNone/>
            </a:pPr>
            <a:r>
              <a:rPr lang="hr-HR" dirty="0"/>
              <a:t>Es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de-DE" dirty="0"/>
              <a:t>Herbst</a:t>
            </a:r>
            <a:r>
              <a:rPr lang="hr-HR" dirty="0"/>
              <a:t>. – Jesen je.</a:t>
            </a:r>
            <a:endParaRPr lang="de-DE" dirty="0"/>
          </a:p>
          <a:p>
            <a:pPr marL="0" indent="0">
              <a:buNone/>
            </a:pPr>
            <a:r>
              <a:rPr lang="hr-HR" dirty="0"/>
              <a:t>Es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de-DE" dirty="0"/>
              <a:t>Winter</a:t>
            </a:r>
            <a:r>
              <a:rPr lang="hr-HR" dirty="0"/>
              <a:t>. – Zima je.</a:t>
            </a:r>
          </a:p>
        </p:txBody>
      </p:sp>
    </p:spTree>
    <p:extLst>
      <p:ext uri="{BB962C8B-B14F-4D97-AF65-F5344CB8AC3E}">
        <p14:creationId xmlns:p14="http://schemas.microsoft.com/office/powerpoint/2010/main" val="3459339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112</Words>
  <Application>Microsoft Office PowerPoint</Application>
  <PresentationFormat>Široki zaslon</PresentationFormat>
  <Paragraphs>19</Paragraphs>
  <Slides>10</Slides>
  <Notes>0</Notes>
  <HiddenSlides>0</HiddenSlides>
  <MMClips>8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Četvrtak, 6.5.2020.</vt:lpstr>
      <vt:lpstr>Hör zu und wiederhole! Poslušaj i ponovi!</vt:lpstr>
      <vt:lpstr>Welche Jahreszeit haben wir?</vt:lpstr>
      <vt:lpstr>Es ist Frühling.</vt:lpstr>
      <vt:lpstr>PowerPoint prezentacija</vt:lpstr>
      <vt:lpstr>JESEN JE.</vt:lpstr>
      <vt:lpstr>PowerPoint prezentacija</vt:lpstr>
      <vt:lpstr>Schreibe ab! Prepiši! </vt:lpstr>
      <vt:lpstr>PowerPoint prezentacija</vt:lpstr>
      <vt:lpstr>Lerne auswendig! Nauči napamet!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Utorak, 28.4.2020.</dc:title>
  <dc:creator>Vladimira Vuković</dc:creator>
  <cp:lastModifiedBy>Vladimira Vuković</cp:lastModifiedBy>
  <cp:revision>23</cp:revision>
  <dcterms:created xsi:type="dcterms:W3CDTF">2020-04-28T08:58:28Z</dcterms:created>
  <dcterms:modified xsi:type="dcterms:W3CDTF">2020-05-13T20:14:50Z</dcterms:modified>
</cp:coreProperties>
</file>