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4" r:id="rId5"/>
    <p:sldId id="290" r:id="rId6"/>
    <p:sldId id="282" r:id="rId7"/>
    <p:sldId id="283" r:id="rId8"/>
    <p:sldId id="276" r:id="rId9"/>
    <p:sldId id="284" r:id="rId10"/>
    <p:sldId id="281" r:id="rId11"/>
    <p:sldId id="285" r:id="rId12"/>
    <p:sldId id="286" r:id="rId13"/>
    <p:sldId id="278" r:id="rId14"/>
    <p:sldId id="287" r:id="rId15"/>
    <p:sldId id="288" r:id="rId16"/>
    <p:sldId id="29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280" autoAdjust="0"/>
  </p:normalViewPr>
  <p:slideViewPr>
    <p:cSldViewPr showGuides="1">
      <p:cViewPr varScale="1">
        <p:scale>
          <a:sx n="84" d="100"/>
          <a:sy n="84" d="100"/>
        </p:scale>
        <p:origin x="126" y="27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3/8/2017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3/8/2017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3/8/2017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3/8/2017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3/8/2017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3/8/2017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3/8/2017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3/8/2017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3/8/2017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3/8/2017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3/8/2017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lobby?quizId=762e9744-9ac8-40b1-bb48-68feba48352d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lobby?quizId=5e8ec23f-0ec3-46b3-8e7a-40c47af93ed0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lobby?quizId=003a3885-a2da-4dbf-9e09-88f27b9ee0b6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WIR+ 4, </a:t>
            </a:r>
            <a:r>
              <a:rPr lang="hr-HR" dirty="0" err="1" smtClean="0"/>
              <a:t>Lektion</a:t>
            </a:r>
            <a:r>
              <a:rPr lang="hr-HR" dirty="0" smtClean="0"/>
              <a:t>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>
                <a:latin typeface="Bradley Hand ITC" panose="03070402050302030203" pitchFamily="66" charset="0"/>
              </a:rPr>
              <a:t>Es </a:t>
            </a:r>
            <a:r>
              <a:rPr lang="hr-HR" b="1" dirty="0" err="1" smtClean="0">
                <a:latin typeface="Bradley Hand ITC" panose="03070402050302030203" pitchFamily="66" charset="0"/>
              </a:rPr>
              <a:t>war</a:t>
            </a:r>
            <a:r>
              <a:rPr lang="hr-HR" b="1" dirty="0" smtClean="0">
                <a:latin typeface="Bradley Hand ITC" panose="03070402050302030203" pitchFamily="66" charset="0"/>
              </a:rPr>
              <a:t> </a:t>
            </a:r>
            <a:r>
              <a:rPr lang="hr-HR" b="1" dirty="0" err="1" smtClean="0">
                <a:latin typeface="Bradley Hand ITC" panose="03070402050302030203" pitchFamily="66" charset="0"/>
              </a:rPr>
              <a:t>einmal</a:t>
            </a:r>
            <a:r>
              <a:rPr lang="hr-HR" b="1" dirty="0" smtClean="0">
                <a:latin typeface="Bradley Hand ITC" panose="03070402050302030203" pitchFamily="66" charset="0"/>
              </a:rPr>
              <a:t>… </a:t>
            </a:r>
            <a:r>
              <a:rPr lang="hr-HR" dirty="0" smtClean="0"/>
              <a:t>(</a:t>
            </a:r>
            <a:r>
              <a:rPr lang="hr-HR" dirty="0" err="1" smtClean="0"/>
              <a:t>Präteritum</a:t>
            </a:r>
            <a:r>
              <a:rPr lang="hr-H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</a:t>
            </a:r>
            <a:r>
              <a:rPr lang="hr-HR" dirty="0" err="1" smtClean="0"/>
              <a:t>as</a:t>
            </a:r>
            <a:r>
              <a:rPr lang="hr-HR" dirty="0" smtClean="0"/>
              <a:t> </a:t>
            </a:r>
            <a:r>
              <a:rPr lang="hr-HR" dirty="0" err="1" smtClean="0"/>
              <a:t>Aschenputtel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10157354" cy="4470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 smtClean="0"/>
              <a:t>Es </a:t>
            </a:r>
            <a:r>
              <a:rPr lang="de-DE" b="1" dirty="0" smtClean="0"/>
              <a:t>war</a:t>
            </a:r>
            <a:r>
              <a:rPr lang="de-DE" dirty="0" smtClean="0"/>
              <a:t> einmal </a:t>
            </a:r>
            <a:r>
              <a:rPr lang="de-DE" dirty="0" smtClean="0">
                <a:solidFill>
                  <a:srgbClr val="00B050"/>
                </a:solidFill>
              </a:rPr>
              <a:t>ein Mädchen</a:t>
            </a:r>
            <a:r>
              <a:rPr lang="hr-HR" dirty="0" smtClean="0"/>
              <a:t>, d</a:t>
            </a:r>
            <a:r>
              <a:rPr lang="de-DE" dirty="0" err="1" smtClean="0"/>
              <a:t>as</a:t>
            </a:r>
            <a:r>
              <a:rPr lang="de-DE" dirty="0" smtClean="0"/>
              <a:t> Aschenputtel</a:t>
            </a:r>
            <a:r>
              <a:rPr lang="de-DE" b="1" dirty="0" smtClean="0"/>
              <a:t> hieß</a:t>
            </a:r>
            <a:r>
              <a:rPr lang="hr-HR" b="1" dirty="0" smtClean="0"/>
              <a:t>.</a:t>
            </a:r>
            <a:r>
              <a:rPr lang="de-DE" dirty="0" smtClean="0"/>
              <a:t>  </a:t>
            </a:r>
            <a:r>
              <a:rPr lang="de-DE" b="1" dirty="0" smtClean="0">
                <a:solidFill>
                  <a:srgbClr val="00B050"/>
                </a:solidFill>
              </a:rPr>
              <a:t>Es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b="1" dirty="0" smtClean="0"/>
              <a:t>lebte</a:t>
            </a:r>
            <a:r>
              <a:rPr lang="de-DE" dirty="0" smtClean="0"/>
              <a:t> mit ihrer Stiefmutter und ihren Halbschwestern. Sie </a:t>
            </a:r>
            <a:r>
              <a:rPr lang="de-DE" b="1" dirty="0" smtClean="0"/>
              <a:t>waren</a:t>
            </a:r>
            <a:r>
              <a:rPr lang="de-DE" dirty="0" smtClean="0"/>
              <a:t> böse und </a:t>
            </a:r>
            <a:r>
              <a:rPr lang="de-DE" b="1" dirty="0" smtClean="0">
                <a:solidFill>
                  <a:srgbClr val="00B050"/>
                </a:solidFill>
              </a:rPr>
              <a:t>es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b="1" dirty="0" smtClean="0"/>
              <a:t>musste</a:t>
            </a:r>
            <a:r>
              <a:rPr lang="de-DE" dirty="0" smtClean="0"/>
              <a:t> die ganze Zeit </a:t>
            </a:r>
            <a:r>
              <a:rPr lang="de-DE" u="sng" dirty="0" smtClean="0"/>
              <a:t>putzen</a:t>
            </a:r>
            <a:r>
              <a:rPr lang="de-DE" dirty="0" smtClean="0"/>
              <a:t>. </a:t>
            </a:r>
          </a:p>
          <a:p>
            <a:pPr marL="0" indent="0">
              <a:buNone/>
            </a:pPr>
            <a:r>
              <a:rPr lang="de-DE" dirty="0" smtClean="0"/>
              <a:t>Eines Tages…</a:t>
            </a:r>
          </a:p>
          <a:p>
            <a:pPr marL="0" indent="0">
              <a:buNone/>
            </a:pPr>
            <a:r>
              <a:rPr lang="de-DE" sz="1400" dirty="0" smtClean="0"/>
              <a:t>die Stiefmutter und die Schwestern/ zum Ball/ </a:t>
            </a:r>
            <a:r>
              <a:rPr lang="de-DE" sz="1400" u="sng" dirty="0" smtClean="0">
                <a:solidFill>
                  <a:srgbClr val="C00000"/>
                </a:solidFill>
              </a:rPr>
              <a:t>gehen</a:t>
            </a:r>
          </a:p>
          <a:p>
            <a:pPr marL="0" indent="0">
              <a:buNone/>
            </a:pPr>
            <a:r>
              <a:rPr lang="de-DE" sz="1400" dirty="0" smtClean="0"/>
              <a:t>Aschenputtel/ zu Hause/ </a:t>
            </a:r>
            <a:r>
              <a:rPr lang="de-DE" sz="1400" u="sng" dirty="0" smtClean="0">
                <a:solidFill>
                  <a:srgbClr val="C00000"/>
                </a:solidFill>
              </a:rPr>
              <a:t>müssen bleiben</a:t>
            </a:r>
          </a:p>
          <a:p>
            <a:pPr marL="0" indent="0">
              <a:buNone/>
            </a:pPr>
            <a:r>
              <a:rPr lang="de-DE" sz="1400" dirty="0" smtClean="0"/>
              <a:t>Aschenputtels Fee/ </a:t>
            </a:r>
            <a:r>
              <a:rPr lang="de-DE" sz="1400" u="sng" dirty="0" smtClean="0">
                <a:solidFill>
                  <a:srgbClr val="C00000"/>
                </a:solidFill>
              </a:rPr>
              <a:t>kommen</a:t>
            </a:r>
          </a:p>
          <a:p>
            <a:pPr marL="0" indent="0">
              <a:buNone/>
            </a:pPr>
            <a:r>
              <a:rPr lang="de-DE" sz="1400" dirty="0" smtClean="0"/>
              <a:t>die Fee/ den Kürbis in die Kutsche/ die zwei Ratten in Pferde/ alte Kleider in neue Kleider/ </a:t>
            </a:r>
            <a:r>
              <a:rPr lang="de-DE" sz="1400" u="sng" dirty="0" smtClean="0">
                <a:solidFill>
                  <a:srgbClr val="C00000"/>
                </a:solidFill>
              </a:rPr>
              <a:t>verwandeln</a:t>
            </a:r>
          </a:p>
          <a:p>
            <a:pPr marL="0" indent="0">
              <a:buNone/>
            </a:pPr>
            <a:r>
              <a:rPr lang="de-DE" sz="1400" dirty="0" smtClean="0"/>
              <a:t>Aschenputtel/ zum Ball/ </a:t>
            </a:r>
            <a:r>
              <a:rPr lang="de-DE" sz="1400" u="sng" dirty="0" smtClean="0">
                <a:solidFill>
                  <a:srgbClr val="C00000"/>
                </a:solidFill>
              </a:rPr>
              <a:t>gehen</a:t>
            </a:r>
          </a:p>
          <a:p>
            <a:pPr marL="0" indent="0">
              <a:buNone/>
            </a:pPr>
            <a:r>
              <a:rPr lang="de-DE" sz="1400" dirty="0" smtClean="0"/>
              <a:t>der Prinz/ mit Aschenputtel/ </a:t>
            </a:r>
            <a:r>
              <a:rPr lang="de-DE" sz="1400" u="sng" dirty="0" smtClean="0">
                <a:solidFill>
                  <a:srgbClr val="C00000"/>
                </a:solidFill>
              </a:rPr>
              <a:t>tanzen</a:t>
            </a:r>
          </a:p>
          <a:p>
            <a:pPr marL="0" indent="0">
              <a:buNone/>
            </a:pPr>
            <a:r>
              <a:rPr lang="de-DE" sz="1400" dirty="0" smtClean="0"/>
              <a:t>um Mitternacht/ </a:t>
            </a:r>
            <a:r>
              <a:rPr lang="de-DE" sz="1400" u="sng" dirty="0" smtClean="0">
                <a:solidFill>
                  <a:srgbClr val="C00000"/>
                </a:solidFill>
              </a:rPr>
              <a:t>weggehen</a:t>
            </a:r>
            <a:r>
              <a:rPr lang="de-DE" sz="1400" dirty="0" smtClean="0"/>
              <a:t>/ Aschenputtel </a:t>
            </a:r>
          </a:p>
          <a:p>
            <a:pPr marL="0" indent="0">
              <a:buNone/>
            </a:pPr>
            <a:r>
              <a:rPr lang="de-DE" sz="1400" dirty="0" smtClean="0"/>
              <a:t>es/ </a:t>
            </a:r>
            <a:r>
              <a:rPr lang="hr-HR" sz="1400" dirty="0" err="1" smtClean="0"/>
              <a:t>einen</a:t>
            </a:r>
            <a:r>
              <a:rPr lang="de-DE" sz="1400" dirty="0" smtClean="0"/>
              <a:t> Glasschuh/ </a:t>
            </a:r>
            <a:r>
              <a:rPr lang="de-DE" sz="1400" u="sng" dirty="0" smtClean="0">
                <a:solidFill>
                  <a:srgbClr val="C00000"/>
                </a:solidFill>
              </a:rPr>
              <a:t>verlieren</a:t>
            </a:r>
            <a:r>
              <a:rPr lang="de-DE" sz="1400" dirty="0" smtClean="0"/>
              <a:t>…</a:t>
            </a:r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1947">
            <a:off x="6201636" y="495300"/>
            <a:ext cx="1504125" cy="1092200"/>
          </a:xfrm>
          <a:prstGeom prst="rect">
            <a:avLst/>
          </a:prstGeom>
          <a:effectLst>
            <a:softEdge rad="38100"/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70492"/>
              </p:ext>
            </p:extLst>
          </p:nvPr>
        </p:nvGraphicFramePr>
        <p:xfrm>
          <a:off x="10111851" y="4365104"/>
          <a:ext cx="1689170" cy="24014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97082"/>
                <a:gridCol w="792088"/>
              </a:tblGrid>
              <a:tr h="343059"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pravilni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nepravilni</a:t>
                      </a:r>
                      <a:endParaRPr lang="de-DE" sz="1000" dirty="0"/>
                    </a:p>
                  </a:txBody>
                  <a:tcPr/>
                </a:tc>
              </a:tr>
              <a:tr h="3430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000" dirty="0" smtClean="0"/>
                        <a:t>- 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ø</a:t>
                      </a:r>
                      <a:endParaRPr lang="de-DE" sz="1000" dirty="0"/>
                    </a:p>
                  </a:txBody>
                  <a:tcPr/>
                </a:tc>
              </a:tr>
              <a:tr h="343059"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test 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st </a:t>
                      </a:r>
                      <a:endParaRPr lang="de-DE" sz="1000" dirty="0"/>
                    </a:p>
                  </a:txBody>
                  <a:tcPr/>
                </a:tc>
              </a:tr>
              <a:tr h="3430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000" dirty="0" smtClean="0"/>
                        <a:t>- 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ø</a:t>
                      </a:r>
                      <a:endParaRPr lang="de-DE" sz="1000" dirty="0"/>
                    </a:p>
                  </a:txBody>
                  <a:tcPr/>
                </a:tc>
              </a:tr>
              <a:tr h="343059"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ten 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</a:t>
                      </a:r>
                      <a:r>
                        <a:rPr lang="hr-HR" sz="1000" dirty="0" err="1" smtClean="0"/>
                        <a:t>en</a:t>
                      </a:r>
                      <a:r>
                        <a:rPr lang="hr-HR" sz="1000" dirty="0" smtClean="0"/>
                        <a:t> </a:t>
                      </a:r>
                      <a:endParaRPr lang="de-DE" sz="1000" dirty="0"/>
                    </a:p>
                  </a:txBody>
                  <a:tcPr/>
                </a:tc>
              </a:tr>
              <a:tr h="343059"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</a:t>
                      </a:r>
                      <a:r>
                        <a:rPr lang="hr-HR" sz="1000" dirty="0" err="1" smtClean="0"/>
                        <a:t>tet</a:t>
                      </a:r>
                      <a:r>
                        <a:rPr lang="hr-HR" sz="1000" dirty="0" smtClean="0"/>
                        <a:t> 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t </a:t>
                      </a:r>
                      <a:endParaRPr lang="de-DE" sz="1000" dirty="0"/>
                    </a:p>
                  </a:txBody>
                  <a:tcPr/>
                </a:tc>
              </a:tr>
              <a:tr h="343059"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ten 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</a:t>
                      </a:r>
                      <a:r>
                        <a:rPr lang="hr-HR" sz="1000" dirty="0" err="1" smtClean="0"/>
                        <a:t>en</a:t>
                      </a:r>
                      <a:endParaRPr lang="de-DE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6233">
            <a:off x="4039882" y="4537533"/>
            <a:ext cx="714135" cy="74091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>
                <a:hlinkClick r:id="rId2"/>
              </a:rPr>
              <a:t>Aschenputtel</a:t>
            </a:r>
            <a:r>
              <a:rPr lang="hr-HR" dirty="0" smtClean="0">
                <a:hlinkClick r:id="rId2"/>
              </a:rPr>
              <a:t> - KAHOOT</a:t>
            </a:r>
            <a:r>
              <a:rPr lang="hr-HR" dirty="0" smtClean="0"/>
              <a:t/>
            </a:r>
            <a:br>
              <a:rPr lang="hr-HR" dirty="0" smtClean="0"/>
            </a:b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8" y="3124200"/>
            <a:ext cx="7370055" cy="1296987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rgbClr val="C00000"/>
                </a:solidFill>
              </a:rPr>
              <a:t>5</a:t>
            </a:r>
            <a:r>
              <a:rPr lang="hr-HR" sz="2000" b="1" dirty="0" smtClean="0">
                <a:solidFill>
                  <a:srgbClr val="C00000"/>
                </a:solidFill>
              </a:rPr>
              <a:t>. ZADATAK</a:t>
            </a:r>
            <a:r>
              <a:rPr lang="hr-HR" sz="2000" dirty="0" smtClean="0"/>
              <a:t>: Ulogirajte se na </a:t>
            </a:r>
            <a:r>
              <a:rPr lang="hr-HR" sz="2000" b="1" dirty="0" smtClean="0">
                <a:solidFill>
                  <a:srgbClr val="00B050"/>
                </a:solidFill>
              </a:rPr>
              <a:t>KAHOOT</a:t>
            </a:r>
            <a:r>
              <a:rPr lang="hr-HR" sz="2000" dirty="0" smtClean="0">
                <a:solidFill>
                  <a:srgbClr val="00B050"/>
                </a:solidFill>
              </a:rPr>
              <a:t> </a:t>
            </a:r>
            <a:r>
              <a:rPr lang="hr-HR" sz="2000" dirty="0" smtClean="0"/>
              <a:t>i riješite zadatak!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36147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>
                <a:hlinkClick r:id="rId2"/>
              </a:rPr>
              <a:t>Dornröschen</a:t>
            </a:r>
            <a:r>
              <a:rPr lang="hr-HR" dirty="0" smtClean="0">
                <a:hlinkClick r:id="rId2"/>
              </a:rPr>
              <a:t> - KAHOOT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8" y="3124200"/>
            <a:ext cx="7370055" cy="1296987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rgbClr val="C00000"/>
                </a:solidFill>
              </a:rPr>
              <a:t>6. ZADATAK</a:t>
            </a:r>
            <a:r>
              <a:rPr lang="hr-HR" sz="2000" dirty="0" smtClean="0"/>
              <a:t>: Ulogirajte se na </a:t>
            </a:r>
            <a:r>
              <a:rPr lang="hr-HR" sz="2000" b="1" dirty="0" smtClean="0">
                <a:solidFill>
                  <a:srgbClr val="00B050"/>
                </a:solidFill>
              </a:rPr>
              <a:t>KAHOOT</a:t>
            </a:r>
            <a:r>
              <a:rPr lang="hr-HR" sz="2000" dirty="0" smtClean="0">
                <a:solidFill>
                  <a:srgbClr val="00B050"/>
                </a:solidFill>
              </a:rPr>
              <a:t> </a:t>
            </a:r>
            <a:r>
              <a:rPr lang="hr-HR" sz="2000" dirty="0" smtClean="0"/>
              <a:t>i riješite zadatak!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17727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tx1">
                    <a:lumMod val="75000"/>
                  </a:schemeClr>
                </a:solidFill>
              </a:rPr>
              <a:t>Braća </a:t>
            </a:r>
            <a:r>
              <a:rPr lang="hr-HR" sz="2000" b="1" dirty="0" err="1" smtClean="0">
                <a:solidFill>
                  <a:schemeClr val="tx1">
                    <a:lumMod val="75000"/>
                  </a:schemeClr>
                </a:solidFill>
              </a:rPr>
              <a:t>Grimm</a:t>
            </a: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 (</a:t>
            </a:r>
            <a:r>
              <a:rPr lang="hr-HR" sz="2000" i="1" dirty="0" err="1" smtClean="0">
                <a:solidFill>
                  <a:schemeClr val="tx1">
                    <a:lumMod val="75000"/>
                  </a:schemeClr>
                </a:solidFill>
              </a:rPr>
              <a:t>Brüder</a:t>
            </a:r>
            <a:r>
              <a:rPr lang="hr-HR" sz="20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r-HR" sz="2000" i="1" dirty="0" err="1" smtClean="0">
                <a:solidFill>
                  <a:schemeClr val="tx1">
                    <a:lumMod val="75000"/>
                  </a:schemeClr>
                </a:solidFill>
              </a:rPr>
              <a:t>Grimm</a:t>
            </a: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) su </a:t>
            </a:r>
            <a:r>
              <a:rPr lang="hr-HR" sz="2000" dirty="0" err="1" smtClean="0">
                <a:solidFill>
                  <a:schemeClr val="tx1">
                    <a:lumMod val="75000"/>
                  </a:schemeClr>
                </a:solidFill>
              </a:rPr>
              <a:t>Jacob</a:t>
            </a: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 i </a:t>
            </a:r>
            <a:r>
              <a:rPr lang="hr-HR" sz="2000" dirty="0" err="1" smtClean="0">
                <a:solidFill>
                  <a:schemeClr val="tx1">
                    <a:lumMod val="75000"/>
                  </a:schemeClr>
                </a:solidFill>
              </a:rPr>
              <a:t>Wilhelm</a:t>
            </a: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tx1">
                    <a:lumMod val="75000"/>
                  </a:schemeClr>
                </a:solidFill>
              </a:rPr>
              <a:t>Grimm</a:t>
            </a: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, koji su slavni po objavljivanju zbirke njemačkih bajki (</a:t>
            </a:r>
            <a:r>
              <a:rPr lang="hr-HR" sz="2000" i="1" dirty="0" err="1" smtClean="0">
                <a:solidFill>
                  <a:schemeClr val="tx1">
                    <a:lumMod val="75000"/>
                  </a:schemeClr>
                </a:solidFill>
              </a:rPr>
              <a:t>Kinder</a:t>
            </a:r>
            <a:r>
              <a:rPr lang="hr-HR" sz="2000" i="1" dirty="0" smtClean="0">
                <a:solidFill>
                  <a:schemeClr val="tx1">
                    <a:lumMod val="75000"/>
                  </a:schemeClr>
                </a:solidFill>
              </a:rPr>
              <a:t>- </a:t>
            </a:r>
            <a:r>
              <a:rPr lang="hr-HR" sz="2000" i="1" dirty="0" err="1" smtClean="0">
                <a:solidFill>
                  <a:schemeClr val="tx1">
                    <a:lumMod val="75000"/>
                  </a:schemeClr>
                </a:solidFill>
              </a:rPr>
              <a:t>und</a:t>
            </a:r>
            <a:r>
              <a:rPr lang="hr-HR" sz="20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r-HR" sz="2000" i="1" dirty="0" err="1" smtClean="0">
                <a:solidFill>
                  <a:schemeClr val="tx1">
                    <a:lumMod val="75000"/>
                  </a:schemeClr>
                </a:solidFill>
              </a:rPr>
              <a:t>Hausmärchen</a:t>
            </a:r>
            <a:r>
              <a:rPr lang="hr-HR" sz="2000" i="1" dirty="0" smtClean="0">
                <a:solidFill>
                  <a:schemeClr val="tx1">
                    <a:lumMod val="75000"/>
                  </a:schemeClr>
                </a:solidFill>
              </a:rPr>
              <a:t>) u 19. stoljeću. </a:t>
            </a: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Osim izvornih njemačkih djela, mnoge su izvorne francuske priče ušle u zbirku braće </a:t>
            </a:r>
            <a:r>
              <a:rPr lang="hr-HR" sz="2000" dirty="0" err="1" smtClean="0">
                <a:solidFill>
                  <a:schemeClr val="tx1">
                    <a:lumMod val="75000"/>
                  </a:schemeClr>
                </a:solidFill>
              </a:rPr>
              <a:t>Grimm</a:t>
            </a: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, a priče su sakupljali </a:t>
            </a: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pomoću pripovjedača</a:t>
            </a: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  <a:b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Današnja izdanja njihovih bajki temeljito su pročišćene verzije za djecu. Naime, izvorne narodne </a:t>
            </a: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priče, </a:t>
            </a: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koje su braća </a:t>
            </a: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skupila, tada </a:t>
            </a: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se zbog vještica, zloduha, </a:t>
            </a:r>
            <a:r>
              <a:rPr lang="hr-HR" sz="2000" dirty="0" err="1" smtClean="0">
                <a:solidFill>
                  <a:schemeClr val="tx1">
                    <a:lumMod val="75000"/>
                  </a:schemeClr>
                </a:solidFill>
              </a:rPr>
              <a:t>trolova</a:t>
            </a:r>
            <a:r>
              <a:rPr lang="hr-HR" sz="2000" dirty="0" smtClean="0">
                <a:solidFill>
                  <a:schemeClr val="tx1">
                    <a:lumMod val="75000"/>
                  </a:schemeClr>
                </a:solidFill>
              </a:rPr>
              <a:t> i vukova nisu smatrale dječjim pričama. </a:t>
            </a:r>
            <a:endParaRPr lang="hr-HR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Brüder</a:t>
            </a:r>
            <a:r>
              <a:rPr lang="hr-HR" dirty="0" smtClean="0"/>
              <a:t> </a:t>
            </a:r>
            <a:r>
              <a:rPr lang="hr-HR" dirty="0" err="1" smtClean="0"/>
              <a:t>Grimm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3607">
            <a:off x="7414670" y="5085184"/>
            <a:ext cx="1524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11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762" y="4922260"/>
            <a:ext cx="7008574" cy="19304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Zadatak 3, 5 i 6 </a:t>
            </a:r>
            <a:r>
              <a:rPr lang="hr-HR" sz="2800" dirty="0" smtClean="0"/>
              <a:t>je </a:t>
            </a:r>
            <a:r>
              <a:rPr lang="hr-HR" sz="2800" b="1" dirty="0" smtClean="0"/>
              <a:t>link</a:t>
            </a:r>
            <a:r>
              <a:rPr lang="hr-HR" sz="2800" dirty="0" smtClean="0"/>
              <a:t> </a:t>
            </a:r>
            <a:r>
              <a:rPr lang="hr-HR" sz="2800" dirty="0" smtClean="0"/>
              <a:t>za spajanje na </a:t>
            </a:r>
            <a:r>
              <a:rPr lang="hr-HR" sz="2800" b="1" dirty="0" smtClean="0">
                <a:solidFill>
                  <a:srgbClr val="C00000"/>
                </a:solidFill>
              </a:rPr>
              <a:t>KAHOOT</a:t>
            </a:r>
            <a:r>
              <a:rPr lang="hr-HR" sz="2800" dirty="0" smtClean="0"/>
              <a:t>, a učenici ga rješavaju pomoću </a:t>
            </a:r>
            <a:r>
              <a:rPr lang="hr-HR" sz="2800" b="1" dirty="0" smtClean="0"/>
              <a:t>mobitela</a:t>
            </a:r>
            <a:r>
              <a:rPr lang="hr-HR" sz="2800" dirty="0" smtClean="0"/>
              <a:t>.  </a:t>
            </a:r>
            <a:endParaRPr lang="de-DE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2564904"/>
            <a:ext cx="7008574" cy="185628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Napomene: </a:t>
            </a:r>
          </a:p>
          <a:p>
            <a:endParaRPr lang="hr-HR" dirty="0" smtClean="0"/>
          </a:p>
          <a:p>
            <a:r>
              <a:rPr lang="hr-HR" dirty="0" smtClean="0"/>
              <a:t>Za zadatke vam treba udžbenik </a:t>
            </a:r>
            <a:r>
              <a:rPr lang="hr-HR" sz="1400" dirty="0" smtClean="0"/>
              <a:t>(stranice su naznačene) </a:t>
            </a:r>
            <a:r>
              <a:rPr lang="hr-HR" dirty="0" smtClean="0"/>
              <a:t>, a pogotovo </a:t>
            </a:r>
            <a:r>
              <a:rPr lang="hr-HR" b="1" dirty="0" smtClean="0"/>
              <a:t>tabela nepravilnih glagola</a:t>
            </a:r>
            <a:r>
              <a:rPr lang="hr-HR" dirty="0" smtClean="0"/>
              <a:t> u udžbeniku na </a:t>
            </a:r>
            <a:r>
              <a:rPr lang="hr-HR" u="sng" dirty="0" smtClean="0"/>
              <a:t>stranici 139</a:t>
            </a:r>
            <a:r>
              <a:rPr lang="hr-HR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172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425" y="548680"/>
            <a:ext cx="8682889" cy="3298825"/>
          </a:xfrm>
        </p:spPr>
        <p:txBody>
          <a:bodyPr>
            <a:normAutofit/>
          </a:bodyPr>
          <a:lstStyle/>
          <a:p>
            <a:pPr algn="ctr"/>
            <a:r>
              <a:rPr lang="hr-HR" sz="1800" dirty="0" smtClean="0"/>
              <a:t>Glagolsko vrijeme </a:t>
            </a:r>
            <a:r>
              <a:rPr lang="hr-HR" sz="1800" b="1" dirty="0" smtClean="0"/>
              <a:t>preterit</a:t>
            </a:r>
            <a:r>
              <a:rPr lang="hr-HR" sz="1800" dirty="0" smtClean="0"/>
              <a:t> koristimo za pisanje i prepričavanje </a:t>
            </a:r>
            <a:r>
              <a:rPr lang="hr-HR" sz="1800" b="1" u="sng" dirty="0" smtClean="0"/>
              <a:t>bajki</a:t>
            </a:r>
            <a:r>
              <a:rPr lang="hr-HR" sz="1800" dirty="0" smtClean="0"/>
              <a:t>. </a:t>
            </a:r>
            <a:br>
              <a:rPr lang="hr-HR" sz="1800" dirty="0" smtClean="0"/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2400" dirty="0" smtClean="0">
                <a:latin typeface="Bradley Hand ITC" panose="03070402050302030203" pitchFamily="66" charset="0"/>
              </a:rPr>
              <a:t>Es </a:t>
            </a:r>
            <a:r>
              <a:rPr lang="hr-HR" sz="2400" b="1" dirty="0" err="1" smtClean="0">
                <a:latin typeface="Bradley Hand ITC" panose="03070402050302030203" pitchFamily="66" charset="0"/>
              </a:rPr>
              <a:t>war</a:t>
            </a:r>
            <a:r>
              <a:rPr lang="hr-HR" sz="2400" dirty="0" smtClean="0">
                <a:latin typeface="Bradley Hand ITC" panose="03070402050302030203" pitchFamily="66" charset="0"/>
              </a:rPr>
              <a:t> </a:t>
            </a:r>
            <a:r>
              <a:rPr lang="hr-HR" sz="2400" dirty="0" err="1" smtClean="0">
                <a:latin typeface="Bradley Hand ITC" panose="03070402050302030203" pitchFamily="66" charset="0"/>
              </a:rPr>
              <a:t>ein</a:t>
            </a:r>
            <a:r>
              <a:rPr lang="hr-HR" sz="2400" dirty="0" smtClean="0">
                <a:latin typeface="Bradley Hand ITC" panose="03070402050302030203" pitchFamily="66" charset="0"/>
              </a:rPr>
              <a:t> </a:t>
            </a:r>
            <a:r>
              <a:rPr lang="hr-HR" sz="2400" dirty="0" err="1" smtClean="0">
                <a:latin typeface="Bradley Hand ITC" panose="03070402050302030203" pitchFamily="66" charset="0"/>
              </a:rPr>
              <a:t>Mädchen</a:t>
            </a:r>
            <a:r>
              <a:rPr lang="hr-HR" sz="2400" dirty="0" smtClean="0">
                <a:latin typeface="Bradley Hand ITC" panose="03070402050302030203" pitchFamily="66" charset="0"/>
              </a:rPr>
              <a:t>…</a:t>
            </a:r>
            <a:br>
              <a:rPr lang="hr-HR" sz="2400" dirty="0" smtClean="0">
                <a:latin typeface="Bradley Hand ITC" panose="03070402050302030203" pitchFamily="66" charset="0"/>
              </a:rPr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 smtClean="0">
                <a:solidFill>
                  <a:srgbClr val="C00000"/>
                </a:solidFill>
              </a:rPr>
              <a:t>U svakodnevnom govoru i pisanju za izražavanje prošlosti koristimo </a:t>
            </a:r>
            <a:r>
              <a:rPr lang="hr-HR" sz="1800" b="1" dirty="0" smtClean="0">
                <a:solidFill>
                  <a:srgbClr val="C00000"/>
                </a:solidFill>
              </a:rPr>
              <a:t>perfekt</a:t>
            </a:r>
            <a:r>
              <a:rPr lang="hr-HR" sz="1800" dirty="0" smtClean="0">
                <a:solidFill>
                  <a:srgbClr val="C00000"/>
                </a:solidFill>
              </a:rPr>
              <a:t>.  </a:t>
            </a:r>
            <a:br>
              <a:rPr lang="hr-HR" sz="1800" dirty="0" smtClean="0">
                <a:solidFill>
                  <a:srgbClr val="C00000"/>
                </a:solidFill>
              </a:rPr>
            </a:br>
            <a:r>
              <a:rPr lang="hr-HR" sz="1800" dirty="0" smtClean="0">
                <a:solidFill>
                  <a:srgbClr val="C00000"/>
                </a:solidFill>
              </a:rPr>
              <a:t/>
            </a:r>
            <a:br>
              <a:rPr lang="hr-HR" sz="1800" dirty="0" smtClean="0">
                <a:solidFill>
                  <a:srgbClr val="C00000"/>
                </a:solidFill>
              </a:rPr>
            </a:br>
            <a:r>
              <a:rPr lang="hr-HR" sz="2800" dirty="0" err="1" smtClean="0">
                <a:solidFill>
                  <a:srgbClr val="C00000"/>
                </a:solidFill>
              </a:rPr>
              <a:t>Ich</a:t>
            </a:r>
            <a:r>
              <a:rPr lang="hr-HR" sz="2800" dirty="0" smtClean="0">
                <a:solidFill>
                  <a:srgbClr val="C00000"/>
                </a:solidFill>
              </a:rPr>
              <a:t> </a:t>
            </a:r>
            <a:r>
              <a:rPr lang="hr-HR" sz="2800" b="1" dirty="0" err="1" smtClean="0">
                <a:solidFill>
                  <a:srgbClr val="C00000"/>
                </a:solidFill>
              </a:rPr>
              <a:t>habe</a:t>
            </a:r>
            <a:r>
              <a:rPr lang="hr-HR" sz="2800" dirty="0" smtClean="0">
                <a:solidFill>
                  <a:srgbClr val="C00000"/>
                </a:solidFill>
              </a:rPr>
              <a:t> </a:t>
            </a:r>
            <a:r>
              <a:rPr lang="hr-HR" sz="2800" dirty="0" err="1" smtClean="0">
                <a:solidFill>
                  <a:srgbClr val="C00000"/>
                </a:solidFill>
              </a:rPr>
              <a:t>Hausaufgabe</a:t>
            </a:r>
            <a:r>
              <a:rPr lang="hr-HR" sz="2800" dirty="0" smtClean="0">
                <a:solidFill>
                  <a:srgbClr val="C00000"/>
                </a:solidFill>
              </a:rPr>
              <a:t> </a:t>
            </a:r>
            <a:r>
              <a:rPr lang="hr-HR" sz="2800" b="1" dirty="0" err="1" smtClean="0">
                <a:solidFill>
                  <a:srgbClr val="C00000"/>
                </a:solidFill>
              </a:rPr>
              <a:t>gemacht</a:t>
            </a:r>
            <a:r>
              <a:rPr lang="hr-HR" sz="2800" dirty="0" smtClean="0">
                <a:solidFill>
                  <a:srgbClr val="C00000"/>
                </a:solidFill>
              </a:rPr>
              <a:t>. 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111740" y="6161011"/>
            <a:ext cx="7008574" cy="661640"/>
          </a:xfrm>
        </p:spPr>
        <p:txBody>
          <a:bodyPr>
            <a:normAutofit/>
          </a:bodyPr>
          <a:lstStyle/>
          <a:p>
            <a:r>
              <a:rPr lang="hr-HR" sz="1600" dirty="0" smtClean="0"/>
              <a:t>Pazi! Modalne glagole (</a:t>
            </a:r>
            <a:r>
              <a:rPr lang="hr-HR" sz="1600" dirty="0" err="1" smtClean="0"/>
              <a:t>durfte</a:t>
            </a:r>
            <a:r>
              <a:rPr lang="hr-HR" sz="1600" dirty="0" smtClean="0"/>
              <a:t>, </a:t>
            </a:r>
            <a:r>
              <a:rPr lang="hr-HR" sz="1600" dirty="0" err="1" smtClean="0"/>
              <a:t>konnte</a:t>
            </a:r>
            <a:r>
              <a:rPr lang="hr-HR" sz="1600" dirty="0" smtClean="0"/>
              <a:t>, </a:t>
            </a:r>
            <a:r>
              <a:rPr lang="hr-HR" sz="1600" dirty="0" err="1" smtClean="0"/>
              <a:t>mochte</a:t>
            </a:r>
            <a:r>
              <a:rPr lang="hr-HR" sz="1600" dirty="0" smtClean="0"/>
              <a:t>, </a:t>
            </a:r>
            <a:r>
              <a:rPr lang="hr-HR" sz="1600" dirty="0" err="1" smtClean="0"/>
              <a:t>musste</a:t>
            </a:r>
            <a:r>
              <a:rPr lang="hr-HR" sz="1600" dirty="0" smtClean="0"/>
              <a:t>, </a:t>
            </a:r>
            <a:r>
              <a:rPr lang="hr-HR" sz="1600" dirty="0" err="1" smtClean="0"/>
              <a:t>sollte</a:t>
            </a:r>
            <a:r>
              <a:rPr lang="hr-HR" sz="1600" dirty="0" smtClean="0"/>
              <a:t> i </a:t>
            </a:r>
            <a:r>
              <a:rPr lang="hr-HR" sz="1600" dirty="0" err="1" smtClean="0"/>
              <a:t>wollte</a:t>
            </a:r>
            <a:r>
              <a:rPr lang="hr-HR" sz="1600" dirty="0" smtClean="0"/>
              <a:t>) i pomoćne glagole (</a:t>
            </a:r>
            <a:r>
              <a:rPr lang="hr-HR" sz="1600" dirty="0" err="1" smtClean="0"/>
              <a:t>hatte</a:t>
            </a:r>
            <a:r>
              <a:rPr lang="hr-HR" sz="1600" dirty="0" smtClean="0"/>
              <a:t>, </a:t>
            </a:r>
            <a:r>
              <a:rPr lang="hr-HR" sz="1600" dirty="0" err="1" smtClean="0"/>
              <a:t>war</a:t>
            </a:r>
            <a:r>
              <a:rPr lang="hr-HR" sz="1600" dirty="0" smtClean="0"/>
              <a:t>, </a:t>
            </a:r>
            <a:r>
              <a:rPr lang="hr-HR" sz="1600" dirty="0" err="1" smtClean="0"/>
              <a:t>wurde</a:t>
            </a:r>
            <a:r>
              <a:rPr lang="hr-HR" sz="1600" dirty="0" smtClean="0"/>
              <a:t>) koristimo u preteritu!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70084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Crvenkapica</a:t>
            </a:r>
            <a:br>
              <a:rPr lang="hr-HR" dirty="0" smtClean="0"/>
            </a:br>
            <a:r>
              <a:rPr lang="hr-HR" sz="2000" dirty="0" smtClean="0"/>
              <a:t>Udžbenik WIR+ 4, str. 72</a:t>
            </a:r>
            <a:endParaRPr lang="de-DE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8" y="3124200"/>
            <a:ext cx="7586079" cy="1296987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rgbClr val="C00000"/>
                </a:solidFill>
              </a:rPr>
              <a:t>1. ZADATAK</a:t>
            </a:r>
            <a:r>
              <a:rPr lang="hr-HR" sz="2000" dirty="0" smtClean="0"/>
              <a:t>: Pročitajte priču i obratite pažnju na glagole!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67585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4887" y="190500"/>
            <a:ext cx="10157354" cy="1397000"/>
          </a:xfrm>
        </p:spPr>
        <p:txBody>
          <a:bodyPr/>
          <a:lstStyle/>
          <a:p>
            <a:r>
              <a:rPr lang="hr-HR" dirty="0" err="1"/>
              <a:t>d</a:t>
            </a:r>
            <a:r>
              <a:rPr lang="hr-HR" dirty="0" err="1" smtClean="0"/>
              <a:t>as</a:t>
            </a:r>
            <a:r>
              <a:rPr lang="hr-HR" dirty="0" smtClean="0"/>
              <a:t> </a:t>
            </a:r>
            <a:r>
              <a:rPr lang="de-DE" dirty="0" smtClean="0"/>
              <a:t>Rotkäppchen</a:t>
            </a:r>
            <a:br>
              <a:rPr lang="de-DE" dirty="0" smtClean="0"/>
            </a:br>
            <a:r>
              <a:rPr lang="de-DE" sz="1800" dirty="0" smtClean="0"/>
              <a:t>Lehrbuch WIR+ 4, Seite 72 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23909">
            <a:off x="981844" y="1916832"/>
            <a:ext cx="1962150" cy="12668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2281">
            <a:off x="6256429" y="351261"/>
            <a:ext cx="696791" cy="714812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4" name="TextBox 3"/>
          <p:cNvSpPr txBox="1"/>
          <p:nvPr/>
        </p:nvSpPr>
        <p:spPr>
          <a:xfrm rot="21359974">
            <a:off x="1053852" y="3152601"/>
            <a:ext cx="3456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Es </a:t>
            </a:r>
            <a:r>
              <a:rPr lang="de-DE" sz="1400" b="1" dirty="0" smtClean="0"/>
              <a:t>war</a:t>
            </a:r>
            <a:r>
              <a:rPr lang="de-DE" sz="1400" dirty="0" smtClean="0"/>
              <a:t> einmal </a:t>
            </a:r>
            <a:r>
              <a:rPr lang="de-DE" sz="1400" dirty="0" smtClean="0">
                <a:solidFill>
                  <a:srgbClr val="00B050"/>
                </a:solidFill>
              </a:rPr>
              <a:t>ein Mädchen</a:t>
            </a:r>
            <a:r>
              <a:rPr lang="de-DE" sz="1400" dirty="0" smtClean="0"/>
              <a:t>. </a:t>
            </a:r>
            <a:endParaRPr lang="hr-HR" sz="1400" dirty="0" smtClean="0"/>
          </a:p>
          <a:p>
            <a:pPr algn="ctr"/>
            <a:r>
              <a:rPr lang="de-DE" sz="1400" dirty="0" smtClean="0">
                <a:solidFill>
                  <a:srgbClr val="00B050"/>
                </a:solidFill>
              </a:rPr>
              <a:t>Es</a:t>
            </a:r>
            <a:r>
              <a:rPr lang="de-DE" sz="1400" dirty="0" smtClean="0"/>
              <a:t> </a:t>
            </a:r>
            <a:r>
              <a:rPr lang="de-DE" sz="1400" b="1" dirty="0" smtClean="0"/>
              <a:t>hieß</a:t>
            </a:r>
            <a:r>
              <a:rPr lang="de-DE" sz="1400" dirty="0" smtClean="0"/>
              <a:t> Rotkäppchen. </a:t>
            </a:r>
            <a:endParaRPr lang="hr-HR" sz="1400" dirty="0" smtClean="0"/>
          </a:p>
          <a:p>
            <a:pPr algn="ctr"/>
            <a:r>
              <a:rPr lang="de-DE" sz="1400" dirty="0" smtClean="0"/>
              <a:t>Eines Tages </a:t>
            </a:r>
            <a:r>
              <a:rPr lang="de-DE" sz="1400" b="1" dirty="0" smtClean="0"/>
              <a:t>trug</a:t>
            </a:r>
            <a:r>
              <a:rPr lang="de-DE" sz="1400" dirty="0" smtClean="0"/>
              <a:t> </a:t>
            </a:r>
            <a:r>
              <a:rPr lang="de-DE" sz="1400" dirty="0" smtClean="0">
                <a:solidFill>
                  <a:srgbClr val="00B050"/>
                </a:solidFill>
              </a:rPr>
              <a:t>es</a:t>
            </a:r>
            <a:r>
              <a:rPr lang="de-DE" sz="1400" dirty="0" smtClean="0"/>
              <a:t> der kranken Großmutter ein Stück Kuchen und eine Flasche Wein. </a:t>
            </a:r>
            <a:endParaRPr lang="de-DE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522">
            <a:off x="5048361" y="1819363"/>
            <a:ext cx="1981200" cy="1266825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TextBox 5"/>
          <p:cNvSpPr txBox="1"/>
          <p:nvPr/>
        </p:nvSpPr>
        <p:spPr>
          <a:xfrm rot="262393">
            <a:off x="4453814" y="3170514"/>
            <a:ext cx="3880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B050"/>
                </a:solidFill>
              </a:rPr>
              <a:t>Rotkäppchen</a:t>
            </a:r>
            <a:r>
              <a:rPr lang="de-DE" sz="1400" dirty="0" smtClean="0"/>
              <a:t> </a:t>
            </a:r>
            <a:r>
              <a:rPr lang="de-DE" sz="1400" b="1" dirty="0" smtClean="0"/>
              <a:t>traf</a:t>
            </a:r>
            <a:r>
              <a:rPr lang="de-DE" sz="1400" dirty="0" smtClean="0"/>
              <a:t> den Wolf im Wald. </a:t>
            </a:r>
            <a:endParaRPr lang="hr-HR" sz="1400" dirty="0" smtClean="0"/>
          </a:p>
          <a:p>
            <a:pPr algn="ctr"/>
            <a:r>
              <a:rPr lang="de-DE" sz="1400" dirty="0" smtClean="0">
                <a:solidFill>
                  <a:srgbClr val="00B050"/>
                </a:solidFill>
              </a:rPr>
              <a:t>Es</a:t>
            </a:r>
            <a:r>
              <a:rPr lang="de-DE" sz="1400" dirty="0" smtClean="0"/>
              <a:t> </a:t>
            </a:r>
            <a:r>
              <a:rPr lang="de-DE" sz="1400" b="1" dirty="0" smtClean="0"/>
              <a:t>erzählte</a:t>
            </a:r>
            <a:r>
              <a:rPr lang="de-DE" sz="1400" dirty="0" smtClean="0"/>
              <a:t> dem Wolf über die kranke Oma und er </a:t>
            </a:r>
            <a:r>
              <a:rPr lang="de-DE" sz="1400" b="1" dirty="0" smtClean="0"/>
              <a:t>ging</a:t>
            </a:r>
            <a:r>
              <a:rPr lang="de-DE" sz="1400" dirty="0" smtClean="0"/>
              <a:t> sofort zu ihr.  </a:t>
            </a:r>
            <a:endParaRPr lang="de-DE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0663">
            <a:off x="8568904" y="2003023"/>
            <a:ext cx="2543175" cy="12573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/>
          <p:cNvSpPr txBox="1"/>
          <p:nvPr/>
        </p:nvSpPr>
        <p:spPr>
          <a:xfrm rot="21423799">
            <a:off x="8379255" y="3376841"/>
            <a:ext cx="3412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Der Wolf </a:t>
            </a:r>
            <a:r>
              <a:rPr lang="de-DE" sz="1400" b="1" dirty="0" smtClean="0"/>
              <a:t>machte</a:t>
            </a:r>
            <a:r>
              <a:rPr lang="de-DE" sz="1400" dirty="0" smtClean="0"/>
              <a:t> die Tür auf, </a:t>
            </a:r>
            <a:endParaRPr lang="hr-HR" sz="1400" dirty="0" smtClean="0"/>
          </a:p>
          <a:p>
            <a:pPr algn="ctr"/>
            <a:r>
              <a:rPr lang="de-DE" sz="1400" b="1" dirty="0" smtClean="0"/>
              <a:t>ging</a:t>
            </a:r>
            <a:r>
              <a:rPr lang="de-DE" sz="1400" dirty="0" smtClean="0"/>
              <a:t> zum Bett der Oma und </a:t>
            </a:r>
            <a:r>
              <a:rPr lang="de-DE" sz="1400" b="1" dirty="0" smtClean="0"/>
              <a:t>fraß</a:t>
            </a:r>
            <a:r>
              <a:rPr lang="de-DE" sz="1400" dirty="0" smtClean="0"/>
              <a:t> sie. Dann </a:t>
            </a:r>
            <a:r>
              <a:rPr lang="de-DE" sz="1400" b="1" dirty="0" smtClean="0"/>
              <a:t>zog</a:t>
            </a:r>
            <a:r>
              <a:rPr lang="de-DE" sz="1400" dirty="0" smtClean="0"/>
              <a:t> er ihre Kleider </a:t>
            </a:r>
            <a:r>
              <a:rPr lang="de-DE" sz="1400" b="1" dirty="0" smtClean="0"/>
              <a:t>an</a:t>
            </a:r>
            <a:r>
              <a:rPr lang="de-DE" sz="1400" dirty="0" smtClean="0"/>
              <a:t> </a:t>
            </a:r>
            <a:endParaRPr lang="hr-HR" sz="1400" dirty="0" smtClean="0"/>
          </a:p>
          <a:p>
            <a:pPr algn="ctr"/>
            <a:r>
              <a:rPr lang="de-DE" sz="1400" dirty="0" smtClean="0"/>
              <a:t>und </a:t>
            </a:r>
            <a:r>
              <a:rPr lang="de-DE" sz="1400" b="1" dirty="0" smtClean="0"/>
              <a:t>legte</a:t>
            </a:r>
            <a:r>
              <a:rPr lang="de-DE" sz="1400" dirty="0" smtClean="0"/>
              <a:t> sich in ihr Bett.  </a:t>
            </a:r>
            <a:endParaRPr lang="de-DE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0738">
            <a:off x="1685745" y="4569493"/>
            <a:ext cx="1971675" cy="12573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" name="TextBox 11"/>
          <p:cNvSpPr txBox="1"/>
          <p:nvPr/>
        </p:nvSpPr>
        <p:spPr>
          <a:xfrm rot="166781">
            <a:off x="1010761" y="5750956"/>
            <a:ext cx="3542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Kurz danach </a:t>
            </a:r>
            <a:r>
              <a:rPr lang="de-DE" sz="1400" b="1" dirty="0" smtClean="0"/>
              <a:t>kam</a:t>
            </a:r>
            <a:r>
              <a:rPr lang="de-DE" sz="1400" dirty="0" smtClean="0"/>
              <a:t> </a:t>
            </a:r>
            <a:r>
              <a:rPr lang="de-DE" sz="1400" dirty="0" smtClean="0">
                <a:solidFill>
                  <a:srgbClr val="00B050"/>
                </a:solidFill>
              </a:rPr>
              <a:t>Rotkäppchen</a:t>
            </a:r>
            <a:r>
              <a:rPr lang="de-DE" sz="1400" dirty="0" smtClean="0"/>
              <a:t>. </a:t>
            </a:r>
          </a:p>
          <a:p>
            <a:pPr algn="ctr"/>
            <a:r>
              <a:rPr lang="de-DE" sz="1400" dirty="0" smtClean="0"/>
              <a:t>Der Wolf </a:t>
            </a:r>
            <a:r>
              <a:rPr lang="de-DE" sz="1400" b="1" dirty="0" smtClean="0"/>
              <a:t>sprang</a:t>
            </a:r>
            <a:r>
              <a:rPr lang="de-DE" sz="1400" dirty="0" smtClean="0"/>
              <a:t> aus dem Bett und </a:t>
            </a:r>
            <a:r>
              <a:rPr lang="de-DE" sz="1400" b="1" dirty="0" smtClean="0"/>
              <a:t>fraß</a:t>
            </a:r>
            <a:r>
              <a:rPr lang="de-DE" sz="1400" dirty="0" smtClean="0"/>
              <a:t> </a:t>
            </a:r>
            <a:r>
              <a:rPr lang="de-DE" sz="1400" dirty="0" smtClean="0">
                <a:solidFill>
                  <a:srgbClr val="00B050"/>
                </a:solidFill>
              </a:rPr>
              <a:t>das arme Rotkäppchen</a:t>
            </a:r>
            <a:r>
              <a:rPr lang="de-DE" sz="1400" dirty="0" smtClean="0"/>
              <a:t>. </a:t>
            </a:r>
          </a:p>
          <a:p>
            <a:pPr algn="ctr"/>
            <a:r>
              <a:rPr lang="de-DE" sz="1400" dirty="0" smtClean="0"/>
              <a:t>Dann </a:t>
            </a:r>
            <a:r>
              <a:rPr lang="de-DE" sz="1400" b="1" dirty="0" smtClean="0"/>
              <a:t>schlief</a:t>
            </a:r>
            <a:r>
              <a:rPr lang="de-DE" sz="1400" dirty="0" smtClean="0"/>
              <a:t> er </a:t>
            </a:r>
            <a:r>
              <a:rPr lang="de-DE" sz="1400" b="1" dirty="0" smtClean="0"/>
              <a:t>ein</a:t>
            </a:r>
            <a:r>
              <a:rPr lang="de-DE" sz="1400" dirty="0" smtClean="0"/>
              <a:t>.  </a:t>
            </a:r>
            <a:endParaRPr lang="de-DE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564" y="4474607"/>
            <a:ext cx="1962150" cy="127635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6" name="TextBox 15"/>
          <p:cNvSpPr txBox="1"/>
          <p:nvPr/>
        </p:nvSpPr>
        <p:spPr>
          <a:xfrm>
            <a:off x="4839906" y="5750957"/>
            <a:ext cx="47484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Ein Jäger </a:t>
            </a:r>
            <a:r>
              <a:rPr lang="de-DE" sz="1400" b="1" dirty="0" smtClean="0"/>
              <a:t>hörte</a:t>
            </a:r>
            <a:r>
              <a:rPr lang="de-DE" sz="1400" dirty="0" smtClean="0"/>
              <a:t> Schnarchen. </a:t>
            </a:r>
          </a:p>
          <a:p>
            <a:pPr algn="ctr"/>
            <a:r>
              <a:rPr lang="de-DE" sz="1400" dirty="0" smtClean="0"/>
              <a:t>Er </a:t>
            </a:r>
            <a:r>
              <a:rPr lang="de-DE" sz="1400" b="1" dirty="0" smtClean="0"/>
              <a:t>sah</a:t>
            </a:r>
            <a:r>
              <a:rPr lang="de-DE" sz="1400" dirty="0" smtClean="0"/>
              <a:t> den Wolf im Bett, </a:t>
            </a:r>
            <a:r>
              <a:rPr lang="de-DE" sz="1400" b="1" dirty="0" smtClean="0"/>
              <a:t>nahm</a:t>
            </a:r>
            <a:r>
              <a:rPr lang="de-DE" sz="1400" dirty="0" smtClean="0"/>
              <a:t> die Schere </a:t>
            </a:r>
            <a:endParaRPr lang="hr-HR" sz="1400" dirty="0" smtClean="0"/>
          </a:p>
          <a:p>
            <a:pPr algn="ctr"/>
            <a:r>
              <a:rPr lang="de-DE" sz="1400" dirty="0" smtClean="0"/>
              <a:t>und </a:t>
            </a:r>
            <a:r>
              <a:rPr lang="de-DE" sz="1400" b="1" dirty="0" smtClean="0"/>
              <a:t>schnitt</a:t>
            </a:r>
            <a:r>
              <a:rPr lang="de-DE" sz="1400" dirty="0" smtClean="0"/>
              <a:t> dem Wolf den Bauch </a:t>
            </a:r>
            <a:r>
              <a:rPr lang="de-DE" sz="1400" b="1" dirty="0" smtClean="0"/>
              <a:t>auf</a:t>
            </a:r>
            <a:r>
              <a:rPr lang="de-DE" sz="1400" dirty="0" smtClean="0"/>
              <a:t>.</a:t>
            </a:r>
          </a:p>
          <a:p>
            <a:pPr algn="ctr"/>
            <a:r>
              <a:rPr lang="de-DE" sz="1400" dirty="0" smtClean="0">
                <a:solidFill>
                  <a:srgbClr val="00B050"/>
                </a:solidFill>
              </a:rPr>
              <a:t>Rotkäppchen</a:t>
            </a:r>
            <a:r>
              <a:rPr lang="de-DE" sz="1400" dirty="0" smtClean="0"/>
              <a:t> und die Großmutter </a:t>
            </a:r>
            <a:r>
              <a:rPr lang="de-DE" sz="1400" b="1" dirty="0" smtClean="0"/>
              <a:t>sprangen</a:t>
            </a:r>
            <a:r>
              <a:rPr lang="de-DE" sz="1400" dirty="0" smtClean="0"/>
              <a:t> heraus.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Crvenokacigica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000" dirty="0" smtClean="0"/>
              <a:t>Udžbenik WIR+ 4, str. 75</a:t>
            </a:r>
            <a:endParaRPr lang="de-DE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rgbClr val="C00000"/>
                </a:solidFill>
              </a:rPr>
              <a:t>2. ZADATAK</a:t>
            </a:r>
            <a:r>
              <a:rPr lang="hr-HR" sz="2000" dirty="0" smtClean="0"/>
              <a:t>: Pomoću tabele na str. 139 nastavite priču!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88515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das</a:t>
            </a:r>
            <a:r>
              <a:rPr lang="hr-HR" dirty="0" smtClean="0"/>
              <a:t> </a:t>
            </a:r>
            <a:r>
              <a:rPr lang="de-DE" dirty="0" err="1" smtClean="0"/>
              <a:t>Rothelmchen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sz="1800" dirty="0" smtClean="0"/>
              <a:t>Lehrbuch WIR+ 4, Seite 75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Es </a:t>
            </a:r>
            <a:r>
              <a:rPr lang="de-DE" b="1" dirty="0" smtClean="0"/>
              <a:t>war</a:t>
            </a:r>
            <a:r>
              <a:rPr lang="de-DE" dirty="0" smtClean="0"/>
              <a:t> einmal </a:t>
            </a:r>
            <a:r>
              <a:rPr lang="de-DE" dirty="0" smtClean="0">
                <a:solidFill>
                  <a:srgbClr val="00B050"/>
                </a:solidFill>
              </a:rPr>
              <a:t>ein Mädchen</a:t>
            </a:r>
            <a:r>
              <a:rPr lang="hr-HR" dirty="0" smtClean="0"/>
              <a:t>, d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Rothelmchen</a:t>
            </a:r>
            <a:r>
              <a:rPr lang="hr-HR" dirty="0" smtClean="0"/>
              <a:t> </a:t>
            </a:r>
            <a:r>
              <a:rPr lang="de-DE" b="1" dirty="0" smtClean="0"/>
              <a:t>hieß</a:t>
            </a:r>
            <a:r>
              <a:rPr lang="de-DE" dirty="0" smtClean="0"/>
              <a:t> </a:t>
            </a:r>
            <a:r>
              <a:rPr lang="de-DE" dirty="0"/>
              <a:t>. </a:t>
            </a:r>
            <a:r>
              <a:rPr lang="de-DE" dirty="0" smtClean="0"/>
              <a:t>Wenn </a:t>
            </a:r>
            <a:r>
              <a:rPr lang="de-DE" b="1" dirty="0" smtClean="0">
                <a:solidFill>
                  <a:srgbClr val="00B050"/>
                </a:solidFill>
              </a:rPr>
              <a:t>es</a:t>
            </a:r>
            <a:r>
              <a:rPr lang="de-DE" dirty="0" smtClean="0"/>
              <a:t> mit dem Mofa zur Schule </a:t>
            </a:r>
            <a:r>
              <a:rPr lang="de-DE" b="1" dirty="0" smtClean="0"/>
              <a:t>fuhr</a:t>
            </a:r>
            <a:r>
              <a:rPr lang="de-DE" dirty="0" smtClean="0"/>
              <a:t>, </a:t>
            </a:r>
            <a:r>
              <a:rPr lang="de-DE" b="1" dirty="0" smtClean="0"/>
              <a:t>trug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00B050"/>
                </a:solidFill>
              </a:rPr>
              <a:t>es</a:t>
            </a:r>
            <a:r>
              <a:rPr lang="de-DE" dirty="0" smtClean="0"/>
              <a:t> immer einen roten Helm.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Eines Tages…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400" dirty="0" err="1"/>
              <a:t>e</a:t>
            </a:r>
            <a:r>
              <a:rPr lang="hr-HR" sz="1400" dirty="0" err="1" smtClean="0"/>
              <a:t>s</a:t>
            </a:r>
            <a:r>
              <a:rPr lang="hr-HR" sz="1400" dirty="0" smtClean="0"/>
              <a:t> </a:t>
            </a:r>
            <a:r>
              <a:rPr lang="de-DE" sz="1400" dirty="0" smtClean="0"/>
              <a:t>viel Verkehr </a:t>
            </a:r>
            <a:r>
              <a:rPr lang="de-DE" sz="1400" u="sng" dirty="0" smtClean="0">
                <a:solidFill>
                  <a:srgbClr val="C00000"/>
                </a:solidFill>
              </a:rPr>
              <a:t>geben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dirty="0" smtClean="0"/>
              <a:t>nicht </a:t>
            </a:r>
            <a:r>
              <a:rPr lang="de-DE" sz="1400" u="sng" dirty="0" smtClean="0">
                <a:solidFill>
                  <a:srgbClr val="C00000"/>
                </a:solidFill>
              </a:rPr>
              <a:t>aufpassen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dirty="0" smtClean="0"/>
              <a:t>ein Auto von rechts </a:t>
            </a:r>
            <a:r>
              <a:rPr lang="de-DE" sz="1400" u="sng" dirty="0" smtClean="0">
                <a:solidFill>
                  <a:srgbClr val="C00000"/>
                </a:solidFill>
              </a:rPr>
              <a:t>kommen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dirty="0" smtClean="0"/>
              <a:t>nicht mehr </a:t>
            </a:r>
            <a:r>
              <a:rPr lang="de-DE" sz="1400" u="sng" dirty="0" smtClean="0">
                <a:solidFill>
                  <a:srgbClr val="C00000"/>
                </a:solidFill>
              </a:rPr>
              <a:t>bremsen können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u="sng" dirty="0" smtClean="0">
                <a:solidFill>
                  <a:srgbClr val="C00000"/>
                </a:solidFill>
              </a:rPr>
              <a:t>stürzen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dirty="0" smtClean="0"/>
              <a:t>verletzt </a:t>
            </a:r>
            <a:r>
              <a:rPr lang="de-DE" sz="1400" u="sng" dirty="0" smtClean="0">
                <a:solidFill>
                  <a:srgbClr val="C00000"/>
                </a:solidFill>
              </a:rPr>
              <a:t>sein</a:t>
            </a:r>
            <a:r>
              <a:rPr lang="hr-HR" sz="1400" u="sng" dirty="0" smtClean="0"/>
              <a:t>…</a:t>
            </a:r>
            <a:endParaRPr lang="de-DE" sz="1400" u="sng" dirty="0" smtClean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5532">
            <a:off x="6239250" y="678293"/>
            <a:ext cx="883315" cy="67749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2682">
            <a:off x="3663159" y="2970213"/>
            <a:ext cx="1447800" cy="1933575"/>
          </a:xfrm>
          <a:prstGeom prst="rect">
            <a:avLst/>
          </a:prstGeom>
          <a:effectLst>
            <a:softEdge rad="114300"/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36061"/>
              </p:ext>
            </p:extLst>
          </p:nvPr>
        </p:nvGraphicFramePr>
        <p:xfrm>
          <a:off x="10111851" y="4365104"/>
          <a:ext cx="1689170" cy="24014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97082"/>
                <a:gridCol w="792088"/>
              </a:tblGrid>
              <a:tr h="343059"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pravilni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nepravilni</a:t>
                      </a:r>
                      <a:endParaRPr lang="de-DE" sz="1000" dirty="0"/>
                    </a:p>
                  </a:txBody>
                  <a:tcPr/>
                </a:tc>
              </a:tr>
              <a:tr h="3430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000" dirty="0" smtClean="0"/>
                        <a:t>- 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ø</a:t>
                      </a:r>
                      <a:endParaRPr lang="de-DE" sz="1000" dirty="0"/>
                    </a:p>
                  </a:txBody>
                  <a:tcPr/>
                </a:tc>
              </a:tr>
              <a:tr h="343059"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test 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st </a:t>
                      </a:r>
                      <a:endParaRPr lang="de-DE" sz="1000" dirty="0"/>
                    </a:p>
                  </a:txBody>
                  <a:tcPr/>
                </a:tc>
              </a:tr>
              <a:tr h="3430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000" dirty="0" smtClean="0"/>
                        <a:t>- 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ø</a:t>
                      </a:r>
                      <a:endParaRPr lang="de-DE" sz="1000" dirty="0"/>
                    </a:p>
                  </a:txBody>
                  <a:tcPr/>
                </a:tc>
              </a:tr>
              <a:tr h="343059"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ten 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</a:t>
                      </a:r>
                      <a:r>
                        <a:rPr lang="hr-HR" sz="1000" dirty="0" err="1" smtClean="0"/>
                        <a:t>en</a:t>
                      </a:r>
                      <a:r>
                        <a:rPr lang="hr-HR" sz="1000" dirty="0" smtClean="0"/>
                        <a:t> </a:t>
                      </a:r>
                      <a:endParaRPr lang="de-DE" sz="1000" dirty="0"/>
                    </a:p>
                  </a:txBody>
                  <a:tcPr/>
                </a:tc>
              </a:tr>
              <a:tr h="343059"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</a:t>
                      </a:r>
                      <a:r>
                        <a:rPr lang="hr-HR" sz="1000" dirty="0" err="1" smtClean="0"/>
                        <a:t>tet</a:t>
                      </a:r>
                      <a:r>
                        <a:rPr lang="hr-HR" sz="1000" dirty="0" smtClean="0"/>
                        <a:t> 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t </a:t>
                      </a:r>
                      <a:endParaRPr lang="de-DE" sz="1000" dirty="0"/>
                    </a:p>
                  </a:txBody>
                  <a:tcPr/>
                </a:tc>
              </a:tr>
              <a:tr h="343059"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ten 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- </a:t>
                      </a:r>
                      <a:r>
                        <a:rPr lang="hr-HR" sz="1000" dirty="0" err="1" smtClean="0"/>
                        <a:t>en</a:t>
                      </a:r>
                      <a:endParaRPr lang="de-DE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>
                <a:hlinkClick r:id="rId2"/>
              </a:rPr>
              <a:t>Rothelmchen</a:t>
            </a:r>
            <a:r>
              <a:rPr lang="hr-HR" dirty="0" smtClean="0">
                <a:hlinkClick r:id="rId2"/>
              </a:rPr>
              <a:t> - KAHOOT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8" y="3124200"/>
            <a:ext cx="7370055" cy="1296987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rgbClr val="C00000"/>
                </a:solidFill>
              </a:rPr>
              <a:t>3. ZADATAK</a:t>
            </a:r>
            <a:r>
              <a:rPr lang="hr-HR" sz="2000" dirty="0" smtClean="0"/>
              <a:t>: </a:t>
            </a:r>
            <a:r>
              <a:rPr lang="hr-HR" sz="2000" u="sng" dirty="0" smtClean="0"/>
              <a:t>Otvorite zadatak u udžbeniku na str. 75 </a:t>
            </a:r>
          </a:p>
          <a:p>
            <a:r>
              <a:rPr lang="hr-HR" sz="2000" dirty="0" smtClean="0"/>
              <a:t>te se ulogirajte na </a:t>
            </a:r>
            <a:r>
              <a:rPr lang="hr-HR" sz="2000" b="1" dirty="0" smtClean="0">
                <a:solidFill>
                  <a:srgbClr val="00B050"/>
                </a:solidFill>
              </a:rPr>
              <a:t>KAHOOT</a:t>
            </a:r>
            <a:r>
              <a:rPr lang="hr-HR" sz="2000" dirty="0" smtClean="0">
                <a:solidFill>
                  <a:srgbClr val="00B050"/>
                </a:solidFill>
              </a:rPr>
              <a:t> </a:t>
            </a:r>
            <a:r>
              <a:rPr lang="hr-HR" sz="2000" dirty="0" smtClean="0"/>
              <a:t>i riješite zadatak!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24354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Pepeljuga </a:t>
            </a:r>
            <a:br>
              <a:rPr lang="hr-HR" dirty="0" smtClean="0"/>
            </a:br>
            <a:endParaRPr lang="de-DE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C00000"/>
                </a:solidFill>
              </a:rPr>
              <a:t>4</a:t>
            </a:r>
            <a:r>
              <a:rPr lang="hr-HR" sz="2000" b="1" dirty="0" smtClean="0">
                <a:solidFill>
                  <a:srgbClr val="C00000"/>
                </a:solidFill>
              </a:rPr>
              <a:t>. ZADATAK</a:t>
            </a:r>
            <a:r>
              <a:rPr lang="hr-HR" sz="2000" dirty="0" smtClean="0"/>
              <a:t>: Pomoću tabele na str. 139 nastavite priču!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88316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183</TotalTime>
  <Words>559</Words>
  <Application>Microsoft Office PowerPoint</Application>
  <PresentationFormat>Custom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Bradley Hand ITC</vt:lpstr>
      <vt:lpstr>Century Gothic</vt:lpstr>
      <vt:lpstr>Books 16x9</vt:lpstr>
      <vt:lpstr>WIR+ 4, Lektion 6</vt:lpstr>
      <vt:lpstr>Zadatak 3, 5 i 6 je link za spajanje na KAHOOT, a učenici ga rješavaju pomoću mobitela.  </vt:lpstr>
      <vt:lpstr>Glagolsko vrijeme preterit koristimo za pisanje i prepričavanje bajki.   Es war ein Mädchen…    U svakodnevnom govoru i pisanju za izražavanje prošlosti koristimo perfekt.    Ich habe Hausaufgabe gemacht. </vt:lpstr>
      <vt:lpstr>Crvenkapica Udžbenik WIR+ 4, str. 72</vt:lpstr>
      <vt:lpstr>das Rotkäppchen Lehrbuch WIR+ 4, Seite 72  </vt:lpstr>
      <vt:lpstr>Crvenokacigica Udžbenik WIR+ 4, str. 75</vt:lpstr>
      <vt:lpstr>das Rothelmchen  Lehrbuch WIR+ 4, Seite 75</vt:lpstr>
      <vt:lpstr>Rothelmchen - KAHOOT</vt:lpstr>
      <vt:lpstr>Pepeljuga  </vt:lpstr>
      <vt:lpstr>das Aschenputtel </vt:lpstr>
      <vt:lpstr>Aschenputtel - KAHOOT </vt:lpstr>
      <vt:lpstr>Dornröschen - KAHOOT</vt:lpstr>
      <vt:lpstr>Braća Grimm (Brüder Grimm) su Jacob i Wilhelm Grimm, koji su slavni po objavljivanju zbirke njemačkih bajki (Kinder- und Hausmärchen) u 19. stoljeću.  Osim izvornih njemačkih djela, mnoge su izvorne francuske priče ušle u zbirku braće Grimm, a priče su sakupljali pomoću pripovjedača.  Današnja izdanja njihovih bajki temeljito su pročišćene verzije za djecu. Naime, izvorne narodne priče, koje su braća skupila, tada se zbog vještica, zloduha, trolova i vukova nisu smatrale dječjim pričama.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WIR+ 4, Lektion 6</dc:title>
  <dc:creator>Andrea</dc:creator>
  <cp:lastModifiedBy>Andrea</cp:lastModifiedBy>
  <cp:revision>21</cp:revision>
  <dcterms:created xsi:type="dcterms:W3CDTF">2017-03-04T18:58:34Z</dcterms:created>
  <dcterms:modified xsi:type="dcterms:W3CDTF">2017-03-08T19:53:50Z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