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sldIdLst>
    <p:sldId id="379" r:id="rId2"/>
    <p:sldId id="373" r:id="rId3"/>
    <p:sldId id="300" r:id="rId4"/>
    <p:sldId id="305" r:id="rId5"/>
    <p:sldId id="368" r:id="rId6"/>
    <p:sldId id="321" r:id="rId7"/>
    <p:sldId id="371" r:id="rId8"/>
    <p:sldId id="353" r:id="rId9"/>
    <p:sldId id="374" r:id="rId10"/>
    <p:sldId id="307" r:id="rId11"/>
    <p:sldId id="317" r:id="rId12"/>
    <p:sldId id="333" r:id="rId13"/>
    <p:sldId id="359" r:id="rId14"/>
    <p:sldId id="311" r:id="rId15"/>
    <p:sldId id="316" r:id="rId16"/>
    <p:sldId id="375" r:id="rId17"/>
    <p:sldId id="376" r:id="rId18"/>
    <p:sldId id="270" r:id="rId19"/>
    <p:sldId id="306" r:id="rId20"/>
    <p:sldId id="309" r:id="rId21"/>
    <p:sldId id="344" r:id="rId22"/>
    <p:sldId id="303" r:id="rId23"/>
    <p:sldId id="325" r:id="rId24"/>
    <p:sldId id="327" r:id="rId25"/>
    <p:sldId id="343" r:id="rId26"/>
    <p:sldId id="334" r:id="rId27"/>
    <p:sldId id="369" r:id="rId28"/>
    <p:sldId id="328" r:id="rId29"/>
    <p:sldId id="370" r:id="rId30"/>
    <p:sldId id="362" r:id="rId31"/>
    <p:sldId id="358" r:id="rId32"/>
    <p:sldId id="377" r:id="rId33"/>
    <p:sldId id="378" r:id="rId34"/>
    <p:sldId id="322" r:id="rId35"/>
    <p:sldId id="367" r:id="rId36"/>
    <p:sldId id="335" r:id="rId37"/>
    <p:sldId id="323" r:id="rId38"/>
  </p:sldIdLst>
  <p:sldSz cx="9144000" cy="6858000" type="screen4x3"/>
  <p:notesSz cx="6858000" cy="9144000"/>
  <p:defaultTextStyle>
    <a:defPPr>
      <a:defRPr lang="en-US"/>
    </a:defPPr>
    <a:lvl1pPr algn="ctr" rtl="0" fontAlgn="base">
      <a:lnSpc>
        <a:spcPct val="90000"/>
      </a:lnSpc>
      <a:spcBef>
        <a:spcPct val="2000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lnSpc>
        <a:spcPct val="90000"/>
      </a:lnSpc>
      <a:spcBef>
        <a:spcPct val="2000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lnSpc>
        <a:spcPct val="90000"/>
      </a:lnSpc>
      <a:spcBef>
        <a:spcPct val="2000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lnSpc>
        <a:spcPct val="90000"/>
      </a:lnSpc>
      <a:spcBef>
        <a:spcPct val="2000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lnSpc>
        <a:spcPct val="90000"/>
      </a:lnSpc>
      <a:spcBef>
        <a:spcPct val="2000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FFFF"/>
    <a:srgbClr val="8380BE"/>
    <a:srgbClr val="716AA8"/>
    <a:srgbClr val="FFFFDB"/>
    <a:srgbClr val="FFFFCC"/>
    <a:srgbClr val="FFFF99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59" autoAdjust="0"/>
    <p:restoredTop sz="94627" autoAdjust="0"/>
  </p:normalViewPr>
  <p:slideViewPr>
    <p:cSldViewPr>
      <p:cViewPr varScale="1">
        <p:scale>
          <a:sx n="108" d="100"/>
          <a:sy n="108" d="100"/>
        </p:scale>
        <p:origin x="1512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7FE7D5-EFF1-4E4F-A8FE-EE1065E6FAF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E96EFA-21C9-496B-8739-23A319232C0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B0866F-BEEF-407A-85E7-C6E1204F3A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slov, tekst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A548A49-4D06-44C3-9212-1430DACADC6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0A33C8-189C-475C-8C1E-4BBEDEBB1D2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51854-E2BB-4DC0-9D0C-155ABDC6020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CD59A7-3DBE-435F-AC43-1F57110316A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C41988-2C63-41E1-9263-B5FA719D608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593DB5-4584-4BF2-86D8-A641224ADE4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0E5A5F-A138-44DD-BEA6-6CEEF068440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436090-6758-42C0-ABC7-ADB074996CD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90923A-1AF5-4F2C-A934-D5E2B57B5E7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Kliknite da biste uredili stil naslova matrice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Kliknite da biste uredili stilove teksta matrice</a:t>
            </a:r>
          </a:p>
          <a:p>
            <a:pPr lvl="1"/>
            <a:r>
              <a:rPr lang="en-US"/>
              <a:t>Druga razina</a:t>
            </a:r>
          </a:p>
          <a:p>
            <a:pPr lvl="2"/>
            <a:r>
              <a:rPr lang="en-US"/>
              <a:t>Treća razina</a:t>
            </a:r>
          </a:p>
          <a:p>
            <a:pPr lvl="3"/>
            <a:r>
              <a:rPr lang="en-US"/>
              <a:t>Četvrta razina</a:t>
            </a:r>
          </a:p>
          <a:p>
            <a:pPr lvl="4"/>
            <a:r>
              <a:rPr lang="en-US"/>
              <a:t>Peta razina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defRPr sz="1400" b="0"/>
            </a:lvl1pPr>
          </a:lstStyle>
          <a:p>
            <a:endParaRPr lang="en-US"/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400" b="0"/>
            </a:lvl1pPr>
          </a:lstStyle>
          <a:p>
            <a:endParaRPr lang="en-US"/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400" b="0"/>
            </a:lvl1pPr>
          </a:lstStyle>
          <a:p>
            <a:fld id="{C5606DFC-CA8E-40E5-B6AF-ADC610F68DF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transition spd="slow">
    <p:fade thruBlk="1"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420888"/>
            <a:ext cx="8229600" cy="1143000"/>
          </a:xfrm>
        </p:spPr>
        <p:txBody>
          <a:bodyPr/>
          <a:lstStyle/>
          <a:p>
            <a:r>
              <a:rPr lang="hr-HR" dirty="0"/>
              <a:t>ZAGREB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139952" y="5949280"/>
            <a:ext cx="4824536" cy="566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hr-HR" sz="2000" b="0" kern="0" dirty="0" err="1">
                <a:latin typeface="Calibri" panose="020F0502020204030204" pitchFamily="34" charset="0"/>
              </a:rPr>
              <a:t>Vlatkica</a:t>
            </a:r>
            <a:r>
              <a:rPr lang="hr-HR" sz="2000" b="0" kern="0" dirty="0">
                <a:latin typeface="Calibri" panose="020F0502020204030204" pitchFamily="34" charset="0"/>
              </a:rPr>
              <a:t> Horvat, </a:t>
            </a:r>
            <a:r>
              <a:rPr lang="hr-HR" sz="2000" b="0" kern="0" dirty="0" err="1">
                <a:latin typeface="Calibri" panose="020F0502020204030204" pitchFamily="34" charset="0"/>
              </a:rPr>
              <a:t>Oš</a:t>
            </a:r>
            <a:r>
              <a:rPr lang="hr-HR" sz="2000" b="0" kern="0" dirty="0">
                <a:latin typeface="Calibri" panose="020F0502020204030204" pitchFamily="34" charset="0"/>
              </a:rPr>
              <a:t> </a:t>
            </a:r>
            <a:r>
              <a:rPr lang="hr-HR" sz="2000" b="0" kern="0" dirty="0" err="1">
                <a:latin typeface="Calibri" panose="020F0502020204030204" pitchFamily="34" charset="0"/>
              </a:rPr>
              <a:t>Granešina</a:t>
            </a:r>
            <a:r>
              <a:rPr lang="hr-HR" sz="2000" b="0" kern="0" dirty="0">
                <a:latin typeface="Calibri" panose="020F0502020204030204" pitchFamily="34" charset="0"/>
              </a:rPr>
              <a:t>, Zagreb</a:t>
            </a:r>
          </a:p>
        </p:txBody>
      </p:sp>
    </p:spTree>
    <p:extLst>
      <p:ext uri="{BB962C8B-B14F-4D97-AF65-F5344CB8AC3E}">
        <p14:creationId xmlns:p14="http://schemas.microsoft.com/office/powerpoint/2010/main" val="470935496"/>
      </p:ext>
    </p:extLst>
  </p:cSld>
  <p:clrMapOvr>
    <a:masterClrMapping/>
  </p:clrMapOvr>
  <p:transition spd="slow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latka\Downloads\zagreb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180" cy="6858000"/>
          </a:xfrm>
          <a:prstGeom prst="rect">
            <a:avLst/>
          </a:prstGeom>
          <a:noFill/>
        </p:spPr>
      </p:pic>
      <p:sp>
        <p:nvSpPr>
          <p:cNvPr id="4" name="TekstniOkvir 3"/>
          <p:cNvSpPr txBox="1"/>
          <p:nvPr/>
        </p:nvSpPr>
        <p:spPr>
          <a:xfrm>
            <a:off x="179512" y="332656"/>
            <a:ext cx="316835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latin typeface="Comic Sans MS" pitchFamily="66" charset="0"/>
              </a:rPr>
              <a:t>TRŽNICA DOLAC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71" name="Picture 11" descr="tržnica šestinski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494338" y="0"/>
            <a:ext cx="3686175" cy="6858000"/>
          </a:xfrm>
          <a:noFill/>
          <a:ln/>
        </p:spPr>
      </p:pic>
      <p:pic>
        <p:nvPicPr>
          <p:cNvPr id="117764" name="Picture 4" descr="P514005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5497513" cy="6858000"/>
          </a:xfrm>
          <a:noFill/>
          <a:ln/>
        </p:spPr>
      </p:pic>
      <p:sp>
        <p:nvSpPr>
          <p:cNvPr id="4" name="TekstniOkvir 3"/>
          <p:cNvSpPr txBox="1"/>
          <p:nvPr/>
        </p:nvSpPr>
        <p:spPr>
          <a:xfrm>
            <a:off x="251520" y="6093296"/>
            <a:ext cx="3600400" cy="341632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dirty="0">
                <a:latin typeface="Comic Sans MS" pitchFamily="66" charset="0"/>
              </a:rPr>
              <a:t>PETRICA KEREMPUH (DOLAC)</a:t>
            </a:r>
            <a:endParaRPr lang="hr-HR" sz="1400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81" name="Picture 5" descr="Picture 224"/>
          <p:cNvPicPr>
            <a:picLocks noChangeAspect="1" noChangeArrowheads="1"/>
          </p:cNvPicPr>
          <p:nvPr/>
        </p:nvPicPr>
        <p:blipFill>
          <a:blip r:embed="rId2" cstate="print">
            <a:lum bright="6000" contrast="1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kstniOkvir 4"/>
          <p:cNvSpPr txBox="1"/>
          <p:nvPr/>
        </p:nvSpPr>
        <p:spPr>
          <a:xfrm>
            <a:off x="539551" y="6093296"/>
            <a:ext cx="2121094" cy="341632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dirty="0">
                <a:latin typeface="Comic Sans MS" pitchFamily="66" charset="0"/>
              </a:rPr>
              <a:t>KULA LOTRŠČAK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6" name="Picture 4" descr="P514009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1041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9" name="Picture 7" descr="Picture 20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pic>
        <p:nvPicPr>
          <p:cNvPr id="100366" name="Picture 14" descr="P5200639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lum bright="18000" contrast="6000"/>
          </a:blip>
          <a:srcRect/>
          <a:stretch>
            <a:fillRect/>
          </a:stretch>
        </p:blipFill>
        <p:spPr>
          <a:xfrm>
            <a:off x="179388" y="188913"/>
            <a:ext cx="2898775" cy="5183187"/>
          </a:xfrm>
          <a:noFill/>
          <a:ln/>
        </p:spPr>
      </p:pic>
      <p:sp>
        <p:nvSpPr>
          <p:cNvPr id="4" name="TekstniOkvir 3"/>
          <p:cNvSpPr txBox="1"/>
          <p:nvPr/>
        </p:nvSpPr>
        <p:spPr>
          <a:xfrm>
            <a:off x="3491880" y="404664"/>
            <a:ext cx="2376264" cy="341632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dirty="0">
                <a:latin typeface="Comic Sans MS" pitchFamily="66" charset="0"/>
              </a:rPr>
              <a:t>KAMENITA VRATA</a:t>
            </a:r>
          </a:p>
        </p:txBody>
      </p:sp>
      <p:sp>
        <p:nvSpPr>
          <p:cNvPr id="5" name="TekstniOkvir 4"/>
          <p:cNvSpPr txBox="1"/>
          <p:nvPr/>
        </p:nvSpPr>
        <p:spPr>
          <a:xfrm>
            <a:off x="179512" y="5373216"/>
            <a:ext cx="2916000" cy="480131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sz="1400" dirty="0">
                <a:latin typeface="Comic Sans MS" pitchFamily="66" charset="0"/>
              </a:rPr>
              <a:t>Dora </a:t>
            </a:r>
            <a:r>
              <a:rPr lang="hr-HR" sz="1400" dirty="0" err="1">
                <a:latin typeface="Comic Sans MS" pitchFamily="66" charset="0"/>
              </a:rPr>
              <a:t>Krupić</a:t>
            </a:r>
            <a:r>
              <a:rPr lang="hr-HR" sz="1400" dirty="0">
                <a:latin typeface="Comic Sans MS" pitchFamily="66" charset="0"/>
              </a:rPr>
              <a:t> (August Šenoa - Zlatarovo zlato)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82" name="Picture 18" descr="P514008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27588" y="0"/>
            <a:ext cx="4371975" cy="7173913"/>
          </a:xfrm>
          <a:noFill/>
          <a:ln/>
        </p:spPr>
      </p:pic>
      <p:pic>
        <p:nvPicPr>
          <p:cNvPr id="113668" name="Picture 4" descr="P5130048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lum bright="6000" contrast="6000"/>
          </a:blip>
          <a:srcRect/>
          <a:stretch>
            <a:fillRect/>
          </a:stretch>
        </p:blipFill>
        <p:spPr>
          <a:xfrm>
            <a:off x="-36513" y="-26988"/>
            <a:ext cx="4897438" cy="7056438"/>
          </a:xfrm>
          <a:noFill/>
          <a:ln/>
        </p:spPr>
      </p:pic>
      <p:sp>
        <p:nvSpPr>
          <p:cNvPr id="4" name="TekstniOkvir 3"/>
          <p:cNvSpPr txBox="1"/>
          <p:nvPr/>
        </p:nvSpPr>
        <p:spPr>
          <a:xfrm>
            <a:off x="539552" y="188640"/>
            <a:ext cx="3348048" cy="341632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dirty="0">
                <a:latin typeface="Comic Sans MS" pitchFamily="66" charset="0"/>
              </a:rPr>
              <a:t>MARIJA JURIĆ-ZAGORKA</a:t>
            </a:r>
            <a:endParaRPr lang="hr-HR" sz="1400" dirty="0">
              <a:latin typeface="Comic Sans MS" pitchFamily="66" charset="0"/>
            </a:endParaRPr>
          </a:p>
        </p:txBody>
      </p:sp>
      <p:sp>
        <p:nvSpPr>
          <p:cNvPr id="5" name="TekstniOkvir 4"/>
          <p:cNvSpPr txBox="1"/>
          <p:nvPr/>
        </p:nvSpPr>
        <p:spPr>
          <a:xfrm>
            <a:off x="5004048" y="6381328"/>
            <a:ext cx="2916000" cy="3416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dirty="0">
                <a:latin typeface="Comic Sans MS" pitchFamily="66" charset="0"/>
              </a:rPr>
              <a:t>KULA LOTRŠČAK </a:t>
            </a:r>
            <a:endParaRPr lang="hr-HR" sz="1400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Vlatka\Downloads\7297CB46-7A74-4142-B6CC-FDC71BC7B438_mw1024_n_s.jpg"/>
          <p:cNvPicPr>
            <a:picLocks noChangeAspect="1" noChangeArrowheads="1"/>
          </p:cNvPicPr>
          <p:nvPr/>
        </p:nvPicPr>
        <p:blipFill>
          <a:blip r:embed="rId2" cstate="print"/>
          <a:srcRect r="1963" b="1701"/>
          <a:stretch>
            <a:fillRect/>
          </a:stretch>
        </p:blipFill>
        <p:spPr bwMode="auto">
          <a:xfrm>
            <a:off x="0" y="0"/>
            <a:ext cx="9144000" cy="6876362"/>
          </a:xfrm>
          <a:prstGeom prst="rect">
            <a:avLst/>
          </a:prstGeom>
          <a:noFill/>
        </p:spPr>
      </p:pic>
      <p:sp>
        <p:nvSpPr>
          <p:cNvPr id="3" name="TekstniOkvir 2"/>
          <p:cNvSpPr txBox="1"/>
          <p:nvPr/>
        </p:nvSpPr>
        <p:spPr>
          <a:xfrm>
            <a:off x="251520" y="332656"/>
            <a:ext cx="3456384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bg1"/>
                </a:solidFill>
                <a:latin typeface="Comic Sans MS" pitchFamily="66" charset="0"/>
              </a:rPr>
              <a:t>CRKVA SVETOG MARKA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DOKUMENTI\OSTALI PREDMETI\ZEMLJOPIS\HRVATSKA - SLIKE\Sjeverna Hrvatska\Zagreb\Moje slike\P51400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3752761"/>
            <a:ext cx="4139951" cy="3105239"/>
          </a:xfrm>
          <a:prstGeom prst="rect">
            <a:avLst/>
          </a:prstGeom>
          <a:noFill/>
        </p:spPr>
      </p:pic>
      <p:pic>
        <p:nvPicPr>
          <p:cNvPr id="2051" name="Picture 3" descr="F:\DOKUMENTI\OSTALI PREDMETI\ZEMLJOPIS\HRVATSKA - SLIKE\Sjeverna Hrvatska\Zagreb\Moje slike\P51400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143957" cy="6858000"/>
          </a:xfrm>
          <a:prstGeom prst="rect">
            <a:avLst/>
          </a:prstGeom>
          <a:noFill/>
        </p:spPr>
      </p:pic>
      <p:sp>
        <p:nvSpPr>
          <p:cNvPr id="6" name="TekstniOkvir 5"/>
          <p:cNvSpPr txBox="1"/>
          <p:nvPr/>
        </p:nvSpPr>
        <p:spPr>
          <a:xfrm>
            <a:off x="5220072" y="620688"/>
            <a:ext cx="2915816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>
                <a:latin typeface="Comic Sans MS" pitchFamily="66" charset="0"/>
              </a:rPr>
              <a:t>BISTA MATIJE GUPCA</a:t>
            </a:r>
          </a:p>
        </p:txBody>
      </p:sp>
      <p:sp>
        <p:nvSpPr>
          <p:cNvPr id="7" name="TekstniOkvir 6"/>
          <p:cNvSpPr txBox="1"/>
          <p:nvPr/>
        </p:nvSpPr>
        <p:spPr>
          <a:xfrm>
            <a:off x="5652120" y="3356992"/>
            <a:ext cx="2915816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>
                <a:latin typeface="Comic Sans MS" pitchFamily="66" charset="0"/>
              </a:rPr>
              <a:t>MJESTO POGUBLJENJA</a:t>
            </a:r>
          </a:p>
        </p:txBody>
      </p:sp>
    </p:spTree>
  </p:cSld>
  <p:clrMapOvr>
    <a:masterClrMapping/>
  </p:clrMapOvr>
  <p:transition spd="slow" advTm="7925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Picture 167"/>
          <p:cNvPicPr>
            <a:picLocks noChangeAspect="1" noChangeArrowheads="1"/>
          </p:cNvPicPr>
          <p:nvPr/>
        </p:nvPicPr>
        <p:blipFill>
          <a:blip r:embed="rId2" cstate="print">
            <a:lum bright="6000" contrast="12000"/>
          </a:blip>
          <a:srcRect/>
          <a:stretch>
            <a:fillRect/>
          </a:stretch>
        </p:blipFill>
        <p:spPr bwMode="auto">
          <a:xfrm>
            <a:off x="0" y="-77788"/>
            <a:ext cx="9467850" cy="6962776"/>
          </a:xfrm>
          <a:prstGeom prst="rect">
            <a:avLst/>
          </a:prstGeom>
          <a:noFill/>
        </p:spPr>
      </p:pic>
      <p:sp>
        <p:nvSpPr>
          <p:cNvPr id="3" name="TekstniOkvir 2"/>
          <p:cNvSpPr txBox="1"/>
          <p:nvPr/>
        </p:nvSpPr>
        <p:spPr>
          <a:xfrm>
            <a:off x="5148064" y="260648"/>
            <a:ext cx="3707904" cy="341632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dirty="0">
                <a:latin typeface="Comic Sans MS" pitchFamily="66" charset="0"/>
              </a:rPr>
              <a:t>TRG BANA JOSIPA JELAČIĆA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2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94213" name="Picture 5" descr="ban 1"/>
          <p:cNvPicPr>
            <a:picLocks noChangeAspect="1" noChangeArrowheads="1"/>
          </p:cNvPicPr>
          <p:nvPr/>
        </p:nvPicPr>
        <p:blipFill>
          <a:blip r:embed="rId2" cstate="print">
            <a:lum bright="12000" contrast="6000"/>
          </a:blip>
          <a:srcRect l="8519" t="5524" r="7983"/>
          <a:stretch>
            <a:fillRect/>
          </a:stretch>
        </p:blipFill>
        <p:spPr bwMode="auto">
          <a:xfrm>
            <a:off x="-36513" y="0"/>
            <a:ext cx="9180513" cy="6923088"/>
          </a:xfrm>
          <a:prstGeom prst="rect">
            <a:avLst/>
          </a:prstGeom>
          <a:noFill/>
        </p:spPr>
      </p:pic>
      <p:sp>
        <p:nvSpPr>
          <p:cNvPr id="4" name="TekstniOkvir 3"/>
          <p:cNvSpPr txBox="1"/>
          <p:nvPr/>
        </p:nvSpPr>
        <p:spPr>
          <a:xfrm>
            <a:off x="5220072" y="260648"/>
            <a:ext cx="3635896" cy="646331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dirty="0">
                <a:latin typeface="Comic Sans MS" pitchFamily="66" charset="0"/>
              </a:rPr>
              <a:t>SPOMENIK </a:t>
            </a:r>
          </a:p>
          <a:p>
            <a:r>
              <a:rPr lang="hr-HR" dirty="0">
                <a:latin typeface="Comic Sans MS" pitchFamily="66" charset="0"/>
              </a:rPr>
              <a:t>BANA JOSIPA JELAČIĆA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-14288" y="-26988"/>
            <a:ext cx="9266238" cy="6937376"/>
            <a:chOff x="0" y="-17"/>
            <a:chExt cx="5837" cy="4370"/>
          </a:xfrm>
        </p:grpSpPr>
        <p:pic>
          <p:nvPicPr>
            <p:cNvPr id="178183" name="Picture 7" descr="USPINJAČA"/>
            <p:cNvPicPr>
              <a:picLocks noChangeArrowheads="1"/>
            </p:cNvPicPr>
            <p:nvPr/>
          </p:nvPicPr>
          <p:blipFill>
            <a:blip r:embed="rId2" cstate="print">
              <a:lum bright="18000" contrast="6000"/>
            </a:blip>
            <a:srcRect l="4524" t="-1045" r="8075" b="4602"/>
            <a:stretch>
              <a:fillRect/>
            </a:stretch>
          </p:blipFill>
          <p:spPr bwMode="auto">
            <a:xfrm>
              <a:off x="3955" y="2924"/>
              <a:ext cx="1836" cy="1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8184" name="Picture 8" descr="P5140123"/>
            <p:cNvPicPr>
              <a:picLocks noChangeArrowheads="1"/>
            </p:cNvPicPr>
            <p:nvPr/>
          </p:nvPicPr>
          <p:blipFill>
            <a:blip r:embed="rId3" cstate="print">
              <a:lum bright="12000" contrast="12000"/>
            </a:blip>
            <a:srcRect b="81"/>
            <a:stretch>
              <a:fillRect/>
            </a:stretch>
          </p:blipFill>
          <p:spPr bwMode="auto">
            <a:xfrm>
              <a:off x="3955" y="1507"/>
              <a:ext cx="1882" cy="14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8185" name="Picture 9" descr="katedrala"/>
            <p:cNvPicPr>
              <a:picLocks noChangeAspect="1" noChangeArrowheads="1"/>
            </p:cNvPicPr>
            <p:nvPr/>
          </p:nvPicPr>
          <p:blipFill>
            <a:blip r:embed="rId4" cstate="print">
              <a:lum bright="6000"/>
            </a:blip>
            <a:srcRect l="1826" t="8890" r="1753" b="3149"/>
            <a:stretch>
              <a:fillRect/>
            </a:stretch>
          </p:blipFill>
          <p:spPr bwMode="auto">
            <a:xfrm>
              <a:off x="0" y="-17"/>
              <a:ext cx="2065" cy="2795"/>
            </a:xfrm>
            <a:prstGeom prst="rect">
              <a:avLst/>
            </a:prstGeom>
            <a:noFill/>
          </p:spPr>
        </p:pic>
        <p:pic>
          <p:nvPicPr>
            <p:cNvPr id="178186" name="Picture 10" descr="ban 1"/>
            <p:cNvPicPr>
              <a:picLocks noChangeArrowheads="1"/>
            </p:cNvPicPr>
            <p:nvPr/>
          </p:nvPicPr>
          <p:blipFill>
            <a:blip r:embed="rId5" cstate="print">
              <a:lum bright="24000" contrast="6000"/>
            </a:blip>
            <a:srcRect t="-554" r="16333" b="-693"/>
            <a:stretch>
              <a:fillRect/>
            </a:stretch>
          </p:blipFill>
          <p:spPr bwMode="auto">
            <a:xfrm>
              <a:off x="3955" y="0"/>
              <a:ext cx="1836" cy="14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8187" name="Picture 11" descr="Picture 257"/>
            <p:cNvPicPr>
              <a:picLocks noChangeAspect="1" noChangeArrowheads="1"/>
            </p:cNvPicPr>
            <p:nvPr/>
          </p:nvPicPr>
          <p:blipFill>
            <a:blip r:embed="rId6" cstate="print">
              <a:lum bright="6000"/>
            </a:blip>
            <a:srcRect/>
            <a:stretch>
              <a:fillRect/>
            </a:stretch>
          </p:blipFill>
          <p:spPr bwMode="auto">
            <a:xfrm>
              <a:off x="0" y="2795"/>
              <a:ext cx="2064" cy="1548"/>
            </a:xfrm>
            <a:prstGeom prst="rect">
              <a:avLst/>
            </a:prstGeom>
            <a:noFill/>
          </p:spPr>
        </p:pic>
        <p:pic>
          <p:nvPicPr>
            <p:cNvPr id="178188" name="Picture 12" descr="Markova crkva"/>
            <p:cNvPicPr>
              <a:picLocks noChangeArrowheads="1"/>
            </p:cNvPicPr>
            <p:nvPr/>
          </p:nvPicPr>
          <p:blipFill>
            <a:blip r:embed="rId7" cstate="print">
              <a:lum bright="12000"/>
            </a:blip>
            <a:srcRect l="787" t="9074" r="32283" b="10464"/>
            <a:stretch>
              <a:fillRect/>
            </a:stretch>
          </p:blipFill>
          <p:spPr bwMode="auto">
            <a:xfrm>
              <a:off x="2092" y="-4"/>
              <a:ext cx="1836" cy="1483"/>
            </a:xfrm>
            <a:prstGeom prst="rect">
              <a:avLst/>
            </a:prstGeom>
            <a:noFill/>
          </p:spPr>
        </p:pic>
        <p:pic>
          <p:nvPicPr>
            <p:cNvPr id="178189" name="Picture 13" descr="Picture 200"/>
            <p:cNvPicPr>
              <a:picLocks noChangeArrowheads="1"/>
            </p:cNvPicPr>
            <p:nvPr/>
          </p:nvPicPr>
          <p:blipFill>
            <a:blip r:embed="rId8" cstate="print">
              <a:lum bright="6000"/>
            </a:blip>
            <a:srcRect/>
            <a:stretch>
              <a:fillRect/>
            </a:stretch>
          </p:blipFill>
          <p:spPr bwMode="auto">
            <a:xfrm>
              <a:off x="2092" y="2947"/>
              <a:ext cx="1836" cy="1406"/>
            </a:xfrm>
            <a:prstGeom prst="rect">
              <a:avLst/>
            </a:prstGeom>
            <a:noFill/>
          </p:spPr>
        </p:pic>
        <p:pic>
          <p:nvPicPr>
            <p:cNvPr id="178190" name="Picture 14" descr="licitari_1280x1024"/>
            <p:cNvPicPr>
              <a:picLocks noChangeArrowheads="1"/>
            </p:cNvPicPr>
            <p:nvPr/>
          </p:nvPicPr>
          <p:blipFill>
            <a:blip r:embed="rId9" cstate="print">
              <a:lum contrast="12000"/>
            </a:blip>
            <a:srcRect l="16698" t="23695" r="16432" b="19489"/>
            <a:stretch>
              <a:fillRect/>
            </a:stretch>
          </p:blipFill>
          <p:spPr bwMode="auto">
            <a:xfrm>
              <a:off x="2092" y="1507"/>
              <a:ext cx="1836" cy="1417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slow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99" name="Picture 19" descr="P514012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324975" cy="6938963"/>
          </a:xfrm>
          <a:gradFill rotWithShape="1">
            <a:gsLst>
              <a:gs pos="0">
                <a:schemeClr val="bg1">
                  <a:alpha val="60001"/>
                </a:schemeClr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5400000" scaled="1"/>
          </a:gradFill>
          <a:ln/>
        </p:spPr>
      </p:pic>
      <p:sp>
        <p:nvSpPr>
          <p:cNvPr id="3" name="TekstniOkvir 2"/>
          <p:cNvSpPr txBox="1"/>
          <p:nvPr/>
        </p:nvSpPr>
        <p:spPr>
          <a:xfrm>
            <a:off x="323528" y="6237312"/>
            <a:ext cx="2987824" cy="341632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dirty="0">
                <a:latin typeface="Comic Sans MS" pitchFamily="66" charset="0"/>
              </a:rPr>
              <a:t>ZDENAC MANDUŠEVAC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8" name="Picture 8" descr="IMAG4178"/>
          <p:cNvPicPr>
            <a:picLocks noChangeAspect="1" noChangeArrowheads="1"/>
          </p:cNvPicPr>
          <p:nvPr/>
        </p:nvPicPr>
        <p:blipFill>
          <a:blip r:embed="rId2" cstate="print">
            <a:lum bright="1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kstniOkvir 3"/>
          <p:cNvSpPr txBox="1"/>
          <p:nvPr/>
        </p:nvSpPr>
        <p:spPr>
          <a:xfrm>
            <a:off x="429747" y="6093296"/>
            <a:ext cx="1516762" cy="341632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dirty="0">
                <a:latin typeface="Comic Sans MS" pitchFamily="66" charset="0"/>
              </a:rPr>
              <a:t>TRG BURZE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5" name="Picture 9" descr="Picture 161 izmjena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sp>
        <p:nvSpPr>
          <p:cNvPr id="3" name="TekstniOkvir 2"/>
          <p:cNvSpPr txBox="1"/>
          <p:nvPr/>
        </p:nvSpPr>
        <p:spPr>
          <a:xfrm>
            <a:off x="323528" y="6093296"/>
            <a:ext cx="424847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latin typeface="Comic Sans MS" pitchFamily="66" charset="0"/>
              </a:rPr>
              <a:t>VLAŠKA ULICA (AUGUST ŠENOA)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76" name="Picture 12" descr="Zrinjevac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kstniOkvir 3"/>
          <p:cNvSpPr txBox="1"/>
          <p:nvPr/>
        </p:nvSpPr>
        <p:spPr>
          <a:xfrm>
            <a:off x="251520" y="6093296"/>
            <a:ext cx="1872208" cy="341632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dirty="0">
                <a:latin typeface="Comic Sans MS" pitchFamily="66" charset="0"/>
              </a:rPr>
              <a:t>PANORAMA</a:t>
            </a:r>
            <a:endParaRPr lang="hr-HR" sz="1400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latka\Downloads\0001270908_l_0_g1fdf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kstniOkvir 4"/>
          <p:cNvSpPr txBox="1"/>
          <p:nvPr/>
        </p:nvSpPr>
        <p:spPr>
          <a:xfrm>
            <a:off x="251520" y="6093296"/>
            <a:ext cx="3456384" cy="341632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dirty="0">
                <a:latin typeface="Comic Sans MS" pitchFamily="66" charset="0"/>
              </a:rPr>
              <a:t>TRG KRALJA TOMISLAVA</a:t>
            </a:r>
            <a:endParaRPr lang="hr-HR" sz="1400" dirty="0">
              <a:latin typeface="Comic Sans MS" pitchFamily="66" charset="0"/>
            </a:endParaRPr>
          </a:p>
        </p:txBody>
      </p:sp>
      <p:pic>
        <p:nvPicPr>
          <p:cNvPr id="1027" name="Picture 3" descr="C:\Users\Vlatka\Downloads\tomislav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3738071"/>
            <a:ext cx="2339752" cy="3119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61" name="Picture 5" descr="Fontana_Starcevicev_trg_17"/>
          <p:cNvPicPr>
            <a:picLocks noChangeAspect="1" noChangeArrowheads="1"/>
          </p:cNvPicPr>
          <p:nvPr/>
        </p:nvPicPr>
        <p:blipFill>
          <a:blip r:embed="rId2" cstate="print">
            <a:lum bright="6000"/>
          </a:blip>
          <a:srcRect/>
          <a:stretch>
            <a:fillRect/>
          </a:stretch>
        </p:blipFill>
        <p:spPr bwMode="auto">
          <a:xfrm>
            <a:off x="0" y="-26988"/>
            <a:ext cx="9144000" cy="6884988"/>
          </a:xfrm>
          <a:prstGeom prst="rect">
            <a:avLst/>
          </a:prstGeom>
          <a:noFill/>
        </p:spPr>
      </p:pic>
      <p:sp>
        <p:nvSpPr>
          <p:cNvPr id="5" name="TekstniOkvir 4"/>
          <p:cNvSpPr txBox="1"/>
          <p:nvPr/>
        </p:nvSpPr>
        <p:spPr>
          <a:xfrm>
            <a:off x="879807" y="6093296"/>
            <a:ext cx="3207930" cy="341632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dirty="0">
                <a:latin typeface="Comic Sans MS" pitchFamily="66" charset="0"/>
              </a:rPr>
              <a:t>TRG KRALJA TOMISLAVA</a:t>
            </a:r>
            <a:endParaRPr lang="hr-HR" sz="1400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4" name="Picture 4" descr="Zrinjevac_j1"/>
          <p:cNvPicPr>
            <a:picLocks noChangeAspect="1" noChangeArrowheads="1"/>
          </p:cNvPicPr>
          <p:nvPr/>
        </p:nvPicPr>
        <p:blipFill>
          <a:blip r:embed="rId2" cstate="print">
            <a:lum bright="12000"/>
          </a:blip>
          <a:srcRect/>
          <a:stretch>
            <a:fillRect/>
          </a:stretch>
        </p:blipFill>
        <p:spPr bwMode="auto">
          <a:xfrm>
            <a:off x="0" y="0"/>
            <a:ext cx="9324975" cy="6858000"/>
          </a:xfrm>
          <a:prstGeom prst="rect">
            <a:avLst/>
          </a:prstGeom>
          <a:noFill/>
        </p:spPr>
      </p:pic>
      <p:sp>
        <p:nvSpPr>
          <p:cNvPr id="4" name="TekstniOkvir 3"/>
          <p:cNvSpPr txBox="1"/>
          <p:nvPr/>
        </p:nvSpPr>
        <p:spPr>
          <a:xfrm>
            <a:off x="318338" y="6093296"/>
            <a:ext cx="2250936" cy="341632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dirty="0">
                <a:latin typeface="Comic Sans MS" pitchFamily="66" charset="0"/>
              </a:rPr>
              <a:t>PARK ZRINJEVAC</a:t>
            </a:r>
          </a:p>
        </p:txBody>
      </p:sp>
      <p:pic>
        <p:nvPicPr>
          <p:cNvPr id="3074" name="Picture 2" descr="C:\Users\Vlatka\Downloads\Meteoroloski_stup,_Zrinjevac.jpg"/>
          <p:cNvPicPr>
            <a:picLocks noChangeAspect="1" noChangeArrowheads="1"/>
          </p:cNvPicPr>
          <p:nvPr/>
        </p:nvPicPr>
        <p:blipFill>
          <a:blip r:embed="rId3" cstate="print"/>
          <a:srcRect l="3431" t="4454" r="3929" b="4238"/>
          <a:stretch>
            <a:fillRect/>
          </a:stretch>
        </p:blipFill>
        <p:spPr bwMode="auto">
          <a:xfrm>
            <a:off x="7059381" y="3429000"/>
            <a:ext cx="2258122" cy="3429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Vlatka\Downloads\botanicki_vrt1.jpg"/>
          <p:cNvPicPr>
            <a:picLocks noChangeAspect="1" noChangeArrowheads="1"/>
          </p:cNvPicPr>
          <p:nvPr/>
        </p:nvPicPr>
        <p:blipFill>
          <a:blip r:embed="rId2" cstate="print"/>
          <a:srcRect b="196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44389" name="Rectangle 5"/>
          <p:cNvSpPr>
            <a:spLocks noChangeArrowheads="1"/>
          </p:cNvSpPr>
          <p:nvPr/>
        </p:nvSpPr>
        <p:spPr bwMode="auto">
          <a:xfrm>
            <a:off x="611188" y="404813"/>
            <a:ext cx="756126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endParaRPr lang="hr-HR" sz="3600">
              <a:solidFill>
                <a:schemeClr val="tx2"/>
              </a:solidFill>
            </a:endParaRPr>
          </a:p>
        </p:txBody>
      </p:sp>
      <p:sp>
        <p:nvSpPr>
          <p:cNvPr id="6" name="TekstniOkvir 5"/>
          <p:cNvSpPr txBox="1"/>
          <p:nvPr/>
        </p:nvSpPr>
        <p:spPr>
          <a:xfrm>
            <a:off x="467544" y="6093296"/>
            <a:ext cx="2130713" cy="341632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dirty="0">
                <a:latin typeface="Comic Sans MS" pitchFamily="66" charset="0"/>
              </a:rPr>
              <a:t>BOTANIČKI VRT</a:t>
            </a:r>
            <a:endParaRPr lang="hr-HR" sz="1400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9" name="Rectangle 5"/>
          <p:cNvSpPr>
            <a:spLocks noChangeArrowheads="1"/>
          </p:cNvSpPr>
          <p:nvPr/>
        </p:nvSpPr>
        <p:spPr bwMode="auto">
          <a:xfrm>
            <a:off x="611188" y="404813"/>
            <a:ext cx="756126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endParaRPr lang="hr-HR" sz="3600">
              <a:solidFill>
                <a:schemeClr val="tx2"/>
              </a:solidFill>
            </a:endParaRPr>
          </a:p>
        </p:txBody>
      </p:sp>
      <p:pic>
        <p:nvPicPr>
          <p:cNvPr id="2050" name="Picture 2" descr="C:\Users\Vlatka\Downloads\HNK-4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kstniOkvir 5"/>
          <p:cNvSpPr txBox="1"/>
          <p:nvPr/>
        </p:nvSpPr>
        <p:spPr>
          <a:xfrm>
            <a:off x="353217" y="6093296"/>
            <a:ext cx="4261102" cy="341632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dirty="0">
                <a:latin typeface="Comic Sans MS" pitchFamily="66" charset="0"/>
              </a:rPr>
              <a:t>HRVATSKO NARODNO KAZALIŠTE</a:t>
            </a:r>
            <a:endParaRPr lang="hr-HR" sz="1400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Vlatka\Downloads\939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kstniOkvir 4"/>
          <p:cNvSpPr txBox="1"/>
          <p:nvPr/>
        </p:nvSpPr>
        <p:spPr>
          <a:xfrm>
            <a:off x="432955" y="6093296"/>
            <a:ext cx="2334293" cy="341632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dirty="0">
                <a:latin typeface="Comic Sans MS" pitchFamily="66" charset="0"/>
              </a:rPr>
              <a:t>MUZEJ “MIMARA”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8" name="Picture 4" descr="IMAG4063"/>
          <p:cNvPicPr>
            <a:picLocks noChangeArrowheads="1"/>
          </p:cNvPicPr>
          <p:nvPr/>
        </p:nvPicPr>
        <p:blipFill>
          <a:blip r:embed="rId2" cstate="print">
            <a:lum bright="6000"/>
          </a:blip>
          <a:srcRect/>
          <a:stretch>
            <a:fillRect/>
          </a:stretch>
        </p:blipFill>
        <p:spPr bwMode="auto">
          <a:xfrm>
            <a:off x="0" y="-242888"/>
            <a:ext cx="9324975" cy="7416801"/>
          </a:xfrm>
          <a:prstGeom prst="rect">
            <a:avLst/>
          </a:prstGeom>
          <a:noFill/>
        </p:spPr>
      </p:pic>
      <p:sp>
        <p:nvSpPr>
          <p:cNvPr id="3" name="TekstniOkvir 2"/>
          <p:cNvSpPr txBox="1"/>
          <p:nvPr/>
        </p:nvSpPr>
        <p:spPr>
          <a:xfrm>
            <a:off x="323528" y="188640"/>
            <a:ext cx="3168352" cy="341632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dirty="0">
                <a:latin typeface="Comic Sans MS" pitchFamily="66" charset="0"/>
              </a:rPr>
              <a:t>ŠESTINSKI KIŠOBRAN</a:t>
            </a:r>
            <a:endParaRPr lang="hr-HR" sz="1400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30" name="Picture 6" descr="IMAG4171"/>
          <p:cNvPicPr>
            <a:picLocks noChangeAspect="1" noChangeArrowheads="1"/>
          </p:cNvPicPr>
          <p:nvPr/>
        </p:nvPicPr>
        <p:blipFill>
          <a:blip r:embed="rId2" cstate="print">
            <a:lum bright="1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5949280"/>
            <a:ext cx="2304256" cy="360040"/>
          </a:xfrm>
          <a:solidFill>
            <a:schemeClr val="bg1">
              <a:alpha val="72000"/>
            </a:schemeClr>
          </a:solidFill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hr-HR" sz="1800" b="1" dirty="0">
                <a:latin typeface="Comic Sans MS" pitchFamily="66" charset="0"/>
              </a:rPr>
              <a:t>TORANJ CIBONA</a:t>
            </a:r>
          </a:p>
        </p:txBody>
      </p:sp>
      <p:pic>
        <p:nvPicPr>
          <p:cNvPr id="205831" name="Picture 7" descr="665343d4-1b29-4bdf-ba26-c9e7e7af2c7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125" y="549275"/>
            <a:ext cx="1524000" cy="1524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4" name="Picture 6" descr="Koncertna_dvorana_V__Lisinski_u_Zagrebu"/>
          <p:cNvPicPr>
            <a:picLocks noChangeAspect="1" noChangeArrowheads="1"/>
          </p:cNvPicPr>
          <p:nvPr/>
        </p:nvPicPr>
        <p:blipFill>
          <a:blip r:embed="rId2" cstate="print">
            <a:lum bright="1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23528" y="404664"/>
            <a:ext cx="5976664" cy="360040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KONCERTNA DVORANA “VATROSLAV LISINSKI”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Vlatka\Downloads\19362939.jpg"/>
          <p:cNvPicPr>
            <a:picLocks noChangeAspect="1" noChangeArrowheads="1"/>
          </p:cNvPicPr>
          <p:nvPr/>
        </p:nvPicPr>
        <p:blipFill>
          <a:blip r:embed="rId2" cstate="print"/>
          <a:srcRect l="1274" t="1953" r="2012" b="2698"/>
          <a:stretch>
            <a:fillRect/>
          </a:stretch>
        </p:blipFill>
        <p:spPr bwMode="auto">
          <a:xfrm>
            <a:off x="0" y="0"/>
            <a:ext cx="9203040" cy="6858000"/>
          </a:xfrm>
          <a:prstGeom prst="rect">
            <a:avLst/>
          </a:prstGeom>
          <a:noFill/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95536" y="6021288"/>
            <a:ext cx="2232248" cy="360040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PARK MAKSIMIR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Vlatka\Downloads\crvena_panda_1-zoozagreb625_11986643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9724" y="3510000"/>
            <a:ext cx="5150838" cy="335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2" name="Picture 2" descr="C:\Users\Vlatka\Downloads\3543d558c02e7db823775369dfa9cb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01008"/>
            <a:ext cx="4605519" cy="3356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4" name="Picture 4" descr="C:\Users\Vlatka\Downloads\zagreb-zoo_16922843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81640" y="0"/>
            <a:ext cx="4662360" cy="3501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5" name="Picture 5" descr="C:\Users\Vlatka\Downloads\Zoo,_Zagreb_-_ulaz_(04.201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1"/>
            <a:ext cx="4608000" cy="3528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fade thruBlk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6" name="Picture 4" descr="mostovi_preko_sav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6000" contrast="24000"/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sp>
        <p:nvSpPr>
          <p:cNvPr id="4" name="TekstniOkvir 3"/>
          <p:cNvSpPr txBox="1"/>
          <p:nvPr/>
        </p:nvSpPr>
        <p:spPr>
          <a:xfrm>
            <a:off x="251520" y="6093296"/>
            <a:ext cx="2736304" cy="341632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dirty="0">
                <a:latin typeface="Comic Sans MS" pitchFamily="66" charset="0"/>
              </a:rPr>
              <a:t>MOSTOVI NA SAVI</a:t>
            </a:r>
            <a:endParaRPr lang="hr-HR" sz="1400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000" name="Picture 8" descr="Savski nasi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85338" cy="684847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8" name="Picture 4" descr="302_zagreb_south"/>
          <p:cNvPicPr>
            <a:picLocks noChangeAspect="1" noChangeArrowheads="1"/>
          </p:cNvPicPr>
          <p:nvPr/>
        </p:nvPicPr>
        <p:blipFill>
          <a:blip r:embed="rId2" cstate="print">
            <a:lum bright="6000" contrast="12000"/>
          </a:blip>
          <a:srcRect l="18076" r="82"/>
          <a:stretch>
            <a:fillRect/>
          </a:stretch>
        </p:blipFill>
        <p:spPr bwMode="auto">
          <a:xfrm>
            <a:off x="0" y="0"/>
            <a:ext cx="9324975" cy="6937375"/>
          </a:xfrm>
          <a:prstGeom prst="rect">
            <a:avLst/>
          </a:prstGeom>
          <a:noFill/>
        </p:spPr>
      </p:pic>
      <p:sp>
        <p:nvSpPr>
          <p:cNvPr id="4" name="TekstniOkvir 3"/>
          <p:cNvSpPr txBox="1"/>
          <p:nvPr/>
        </p:nvSpPr>
        <p:spPr>
          <a:xfrm>
            <a:off x="616496" y="6093296"/>
            <a:ext cx="1861407" cy="341632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dirty="0">
                <a:latin typeface="Comic Sans MS" pitchFamily="66" charset="0"/>
              </a:rPr>
              <a:t>NOVI ZAGREB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8" name="Picture 4" descr="Donji-grad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sp>
        <p:nvSpPr>
          <p:cNvPr id="4" name="TekstniOkvir 3"/>
          <p:cNvSpPr txBox="1"/>
          <p:nvPr/>
        </p:nvSpPr>
        <p:spPr>
          <a:xfrm>
            <a:off x="251520" y="6093296"/>
            <a:ext cx="1872208" cy="341632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dirty="0">
                <a:latin typeface="Comic Sans MS" pitchFamily="66" charset="0"/>
              </a:rPr>
              <a:t>PANORAMA</a:t>
            </a:r>
            <a:endParaRPr lang="hr-HR" sz="1400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93188" name="Picture 4" descr="2004_102171826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6988"/>
            <a:ext cx="9180513" cy="6919913"/>
          </a:xfrm>
          <a:prstGeom prst="rect">
            <a:avLst/>
          </a:prstGeom>
          <a:noFill/>
        </p:spPr>
      </p:pic>
      <p:sp>
        <p:nvSpPr>
          <p:cNvPr id="5" name="TekstniOkvir 4"/>
          <p:cNvSpPr txBox="1"/>
          <p:nvPr/>
        </p:nvSpPr>
        <p:spPr>
          <a:xfrm>
            <a:off x="5868144" y="260648"/>
            <a:ext cx="2987824" cy="341632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dirty="0">
                <a:latin typeface="Comic Sans MS" pitchFamily="66" charset="0"/>
              </a:rPr>
              <a:t>ŠESTINSKA NOŠNJA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8" name="Picture 8" descr="Zagre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kstniOkvir 2"/>
          <p:cNvSpPr txBox="1"/>
          <p:nvPr/>
        </p:nvSpPr>
        <p:spPr>
          <a:xfrm>
            <a:off x="251520" y="6093296"/>
            <a:ext cx="1872208" cy="341632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dirty="0">
                <a:latin typeface="Comic Sans MS" pitchFamily="66" charset="0"/>
              </a:rPr>
              <a:t>MEDVEDGRAD</a:t>
            </a:r>
            <a:endParaRPr lang="hr-HR" sz="1400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2" name="Picture 4" descr="MEDVEDGRAD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900863"/>
          </a:xfrm>
          <a:noFill/>
          <a:ln/>
        </p:spPr>
      </p:pic>
      <p:pic>
        <p:nvPicPr>
          <p:cNvPr id="130055" name="Picture 7" descr="slik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bright="18000" contrast="6000"/>
          </a:blip>
          <a:srcRect/>
          <a:stretch>
            <a:fillRect/>
          </a:stretch>
        </p:blipFill>
        <p:spPr>
          <a:xfrm>
            <a:off x="684213" y="333375"/>
            <a:ext cx="3294062" cy="4391025"/>
          </a:xfrm>
          <a:noFill/>
          <a:ln/>
        </p:spPr>
      </p:pic>
    </p:spTree>
  </p:cSld>
  <p:clrMapOvr>
    <a:masterClrMapping/>
  </p:clrMapOvr>
  <p:transition spd="slow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Vlatka\Downloads\88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708" cy="6858000"/>
          </a:xfrm>
          <a:prstGeom prst="rect">
            <a:avLst/>
          </a:prstGeom>
          <a:noFill/>
        </p:spPr>
      </p:pic>
      <p:sp>
        <p:nvSpPr>
          <p:cNvPr id="5" name="TekstniOkvir 4"/>
          <p:cNvSpPr txBox="1"/>
          <p:nvPr/>
        </p:nvSpPr>
        <p:spPr>
          <a:xfrm>
            <a:off x="251520" y="332656"/>
            <a:ext cx="2701381" cy="341632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dirty="0">
                <a:latin typeface="Comic Sans MS" pitchFamily="66" charset="0"/>
              </a:rPr>
              <a:t>GROBLJE “MIROGOJ”</a:t>
            </a:r>
          </a:p>
        </p:txBody>
      </p:sp>
      <p:pic>
        <p:nvPicPr>
          <p:cNvPr id="6147" name="Picture 3" descr="C:\Users\Vlatka\Downloads\Mirogoj_Cemetery_Arcad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69851"/>
            <a:ext cx="2915816" cy="3888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3" name="Picture 5" descr="Zagreb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19003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Vlatka\Downloads\be94ae9b371ca71f1168fb58e7155a70_gallery_single_vi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3437"/>
          </a:xfrm>
          <a:prstGeom prst="rect">
            <a:avLst/>
          </a:prstGeom>
          <a:noFill/>
        </p:spPr>
      </p:pic>
      <p:sp>
        <p:nvSpPr>
          <p:cNvPr id="4" name="TekstniOkvir 3"/>
          <p:cNvSpPr txBox="1"/>
          <p:nvPr/>
        </p:nvSpPr>
        <p:spPr>
          <a:xfrm>
            <a:off x="395536" y="332656"/>
            <a:ext cx="208823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bg1"/>
                </a:solidFill>
                <a:latin typeface="Comic Sans MS" pitchFamily="66" charset="0"/>
              </a:rPr>
              <a:t>KATEDRALA</a:t>
            </a:r>
          </a:p>
        </p:txBody>
      </p:sp>
    </p:spTree>
  </p:cSld>
  <p:clrMapOvr>
    <a:masterClrMapping/>
  </p:clrMapOvr>
  <p:transition spd="slow">
    <p:fade thruBlk="1"/>
  </p:transition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1897</TotalTime>
  <Words>102</Words>
  <Application>Microsoft Office PowerPoint</Application>
  <PresentationFormat>On-screen Show (4:3)</PresentationFormat>
  <Paragraphs>36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Comic Sans MS</vt:lpstr>
      <vt:lpstr>Default Design</vt:lpstr>
      <vt:lpstr>ZAGREB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ZAGREB TAK IMAM TE RAD</dc:title>
  <dc:creator>Mirjana</dc:creator>
  <cp:lastModifiedBy>Maja Jelić-Kolar</cp:lastModifiedBy>
  <cp:revision>71</cp:revision>
  <dcterms:created xsi:type="dcterms:W3CDTF">2005-09-18T09:31:09Z</dcterms:created>
  <dcterms:modified xsi:type="dcterms:W3CDTF">2016-09-12T13:15:12Z</dcterms:modified>
</cp:coreProperties>
</file>