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8" r:id="rId1"/>
  </p:sldMasterIdLst>
  <p:notesMasterIdLst>
    <p:notesMasterId r:id="rId20"/>
  </p:notesMasterIdLst>
  <p:sldIdLst>
    <p:sldId id="256" r:id="rId2"/>
    <p:sldId id="342" r:id="rId3"/>
    <p:sldId id="338" r:id="rId4"/>
    <p:sldId id="324" r:id="rId5"/>
    <p:sldId id="339" r:id="rId6"/>
    <p:sldId id="329" r:id="rId7"/>
    <p:sldId id="325" r:id="rId8"/>
    <p:sldId id="332" r:id="rId9"/>
    <p:sldId id="343" r:id="rId10"/>
    <p:sldId id="349" r:id="rId11"/>
    <p:sldId id="344" r:id="rId12"/>
    <p:sldId id="345" r:id="rId13"/>
    <p:sldId id="346" r:id="rId14"/>
    <p:sldId id="347" r:id="rId15"/>
    <p:sldId id="350" r:id="rId16"/>
    <p:sldId id="351" r:id="rId17"/>
    <p:sldId id="352" r:id="rId18"/>
    <p:sldId id="272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6633"/>
    <a:srgbClr val="663300"/>
    <a:srgbClr val="FFFFCC"/>
    <a:srgbClr val="FFCC99"/>
    <a:srgbClr val="005696"/>
    <a:srgbClr val="D4A3D9"/>
    <a:srgbClr val="9F5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2634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04F4E-DBB4-4E0B-86CC-83A5BE9AC0AE}" type="datetimeFigureOut">
              <a:rPr lang="hr-HR" smtClean="0"/>
              <a:t>5.12.2016.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A3079-A2B8-451D-AC3D-1A95B48BA9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730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A3079-A2B8-451D-AC3D-1A95B48BA969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7468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505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743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93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367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779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5.12.2016.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16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5.12.2016.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574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5.12.2016.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729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5.12.2016.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752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5.12.2016.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028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5.12.2016.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694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AFC1F-AFAF-4F41-BD48-CB022B111226}" type="datetimeFigureOut">
              <a:rPr lang="hr-HR" smtClean="0"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986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051720" y="620688"/>
            <a:ext cx="5051698" cy="92352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4">
                    <a:lumMod val="50000"/>
                  </a:schemeClr>
                </a:solidFill>
              </a:rPr>
              <a:t>Zarazne bolesti</a:t>
            </a:r>
          </a:p>
        </p:txBody>
      </p:sp>
      <p:pic>
        <p:nvPicPr>
          <p:cNvPr id="2050" name="Picture 2" descr="C:\Users\Korisnik\Pictures\My Scans\Slike za prezentacije\scan01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8840"/>
            <a:ext cx="256865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dnaslov 2"/>
          <p:cNvSpPr>
            <a:spLocks noGrp="1"/>
          </p:cNvSpPr>
          <p:nvPr/>
        </p:nvSpPr>
        <p:spPr>
          <a:xfrm>
            <a:off x="2915816" y="6237312"/>
            <a:ext cx="591080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/>
              <a:t>Vesna </a:t>
            </a:r>
            <a:r>
              <a:rPr lang="hr-HR" sz="2000" dirty="0" err="1"/>
              <a:t>Bego</a:t>
            </a:r>
            <a:r>
              <a:rPr lang="hr-HR" sz="2000" dirty="0"/>
              <a:t>, OŠ Dragutina </a:t>
            </a:r>
            <a:r>
              <a:rPr lang="hr-HR" sz="2000" dirty="0" err="1"/>
              <a:t>Domjanića</a:t>
            </a:r>
            <a:r>
              <a:rPr lang="hr-HR" sz="2000" dirty="0"/>
              <a:t>, Sveti Ivan Zelina</a:t>
            </a:r>
          </a:p>
        </p:txBody>
      </p:sp>
    </p:spTree>
    <p:extLst>
      <p:ext uri="{BB962C8B-B14F-4D97-AF65-F5344CB8AC3E}">
        <p14:creationId xmlns:p14="http://schemas.microsoft.com/office/powerpoint/2010/main" val="66922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hr-HR" sz="3600" dirty="0">
                <a:solidFill>
                  <a:srgbClr val="7030A0"/>
                </a:solidFill>
              </a:rPr>
              <a:t>Obolijevanje od zaraznih bolesti možemo spriječiti tako da: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792740"/>
            <a:ext cx="7680960" cy="4846672"/>
          </a:xfrm>
        </p:spPr>
        <p:txBody>
          <a:bodyPr/>
          <a:lstStyle/>
          <a:p>
            <a:pPr marL="651510" indent="-514350">
              <a:buAutoNum type="alphaLcParenR"/>
            </a:pPr>
            <a:r>
              <a:rPr lang="hr-HR" sz="3600" dirty="0"/>
              <a:t> posjećujemo bolesnu osobu</a:t>
            </a:r>
          </a:p>
          <a:p>
            <a:pPr marL="651510" indent="-514350">
              <a:buAutoNum type="alphaLcParenR"/>
            </a:pPr>
            <a:r>
              <a:rPr lang="hr-HR" sz="3600" dirty="0"/>
              <a:t> peremo ruke prije jela</a:t>
            </a:r>
          </a:p>
          <a:p>
            <a:pPr marL="651510" indent="-514350">
              <a:buAutoNum type="alphaLcParenR"/>
            </a:pPr>
            <a:r>
              <a:rPr lang="hr-HR" sz="3600" dirty="0"/>
              <a:t> pijemo iz čaše koju koristi bolesnik</a:t>
            </a:r>
          </a:p>
          <a:p>
            <a:pPr marL="651510" indent="-514350">
              <a:buAutoNum type="alphaLcParenR"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137160" indent="0">
              <a:buNone/>
            </a:pPr>
            <a:endParaRPr lang="hr-HR" dirty="0"/>
          </a:p>
        </p:txBody>
      </p:sp>
      <p:sp>
        <p:nvSpPr>
          <p:cNvPr id="4" name="Prsten 3"/>
          <p:cNvSpPr/>
          <p:nvPr/>
        </p:nvSpPr>
        <p:spPr>
          <a:xfrm>
            <a:off x="446461" y="2276872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Korisnik\Pictures\My Scans\Slike za prezentacije\scan01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93096"/>
            <a:ext cx="3198663" cy="234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45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Koja je to zarazna bolest?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1043608" y="1844824"/>
            <a:ext cx="7089068" cy="4148336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+mj-lt"/>
                <a:cs typeface="Aharoni" pitchFamily="2" charset="-79"/>
              </a:rPr>
              <a:t> </a:t>
            </a:r>
            <a:r>
              <a:rPr lang="hr-HR" sz="2800" dirty="0">
                <a:latin typeface="+mj-lt"/>
                <a:cs typeface="Aharoni" pitchFamily="2" charset="-79"/>
              </a:rPr>
              <a:t>VISOKA TEMPERATURA I OPĆA SLABOST, PRENOSI SE KIHANJEM I KAŠLJANJEM</a:t>
            </a:r>
            <a:endParaRPr lang="hr-HR" sz="2400" dirty="0">
              <a:latin typeface="+mj-lt"/>
              <a:cs typeface="Aharoni" pitchFamily="2" charset="-79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3563888" y="2564904"/>
            <a:ext cx="1456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/>
              <a:t>GRIPA</a:t>
            </a:r>
          </a:p>
        </p:txBody>
      </p:sp>
    </p:spTree>
    <p:extLst>
      <p:ext uri="{BB962C8B-B14F-4D97-AF65-F5344CB8AC3E}">
        <p14:creationId xmlns:p14="http://schemas.microsoft.com/office/powerpoint/2010/main" val="332015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Koja je to zarazna bolest?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628650" y="1690688"/>
            <a:ext cx="7519854" cy="4374479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+mj-lt"/>
                <a:cs typeface="Aharoni" pitchFamily="2" charset="-79"/>
              </a:rPr>
              <a:t> </a:t>
            </a:r>
            <a:r>
              <a:rPr lang="hr-HR" sz="2800" dirty="0">
                <a:latin typeface="+mj-lt"/>
                <a:cs typeface="Aharoni" pitchFamily="2" charset="-79"/>
              </a:rPr>
              <a:t>VODENI MJEHURIĆI PO CIJELOM TIJELU</a:t>
            </a:r>
            <a:endParaRPr lang="hr-HR" sz="2400" dirty="0">
              <a:latin typeface="+mj-lt"/>
              <a:cs typeface="Aharoni" pitchFamily="2" charset="-79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2411760" y="2564904"/>
            <a:ext cx="3634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/>
              <a:t>VODENE KOZICE</a:t>
            </a:r>
          </a:p>
        </p:txBody>
      </p:sp>
    </p:spTree>
    <p:extLst>
      <p:ext uri="{BB962C8B-B14F-4D97-AF65-F5344CB8AC3E}">
        <p14:creationId xmlns:p14="http://schemas.microsoft.com/office/powerpoint/2010/main" val="9321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Koja je to zarazna bolest?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899592" y="1772816"/>
            <a:ext cx="7462288" cy="443636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+mj-lt"/>
                <a:cs typeface="Aharoni" pitchFamily="2" charset="-79"/>
              </a:rPr>
              <a:t> </a:t>
            </a:r>
            <a:r>
              <a:rPr lang="hr-HR" sz="2800" dirty="0">
                <a:latin typeface="+mj-lt"/>
                <a:cs typeface="Aharoni" pitchFamily="2" charset="-79"/>
              </a:rPr>
              <a:t>OTEŽANO GUTANJE I VISOKA TEMPERATURA, PRENOSI SE SLINOM</a:t>
            </a:r>
            <a:endParaRPr lang="hr-HR" sz="2400" dirty="0">
              <a:latin typeface="+mj-lt"/>
              <a:cs typeface="Aharoni" pitchFamily="2" charset="-79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1907704" y="2581917"/>
            <a:ext cx="5227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/>
              <a:t>ANGINA ILI UPALA GRLA</a:t>
            </a:r>
          </a:p>
        </p:txBody>
      </p:sp>
    </p:spTree>
    <p:extLst>
      <p:ext uri="{BB962C8B-B14F-4D97-AF65-F5344CB8AC3E}">
        <p14:creationId xmlns:p14="http://schemas.microsoft.com/office/powerpoint/2010/main" val="7628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886700" cy="1325563"/>
          </a:xfrm>
        </p:spPr>
        <p:txBody>
          <a:bodyPr>
            <a:normAutofit/>
          </a:bodyPr>
          <a:lstStyle/>
          <a:p>
            <a:r>
              <a:rPr lang="hr-HR" sz="2800" dirty="0"/>
              <a:t>Sitna živa bića koja se hrane krvlju i sokovima iz našeg tijela nazivamo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39952" y="2780928"/>
            <a:ext cx="2016224" cy="1981679"/>
          </a:xfrm>
        </p:spPr>
        <p:txBody>
          <a:bodyPr anchor="t"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                                        </a:t>
            </a:r>
            <a:r>
              <a:rPr lang="hr-HR" sz="2800" b="1" dirty="0"/>
              <a:t>nametnici.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26" name="Picture 2" descr="C:\Users\Korisnik\Pictures\My Scans\Slike za prezentacije\scan0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228553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8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4553078" y="246774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268760"/>
            <a:ext cx="8027053" cy="4051437"/>
          </a:xfrm>
        </p:spPr>
        <p:txBody>
          <a:bodyPr anchor="t"/>
          <a:lstStyle/>
          <a:p>
            <a:pPr marL="0" indent="0">
              <a:buNone/>
            </a:pPr>
            <a:r>
              <a:rPr lang="hr-HR" sz="3200" dirty="0"/>
              <a:t>Nametnici stvaraju zdravstvene probleme jer često prenose zarazne bolesti.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dirty="0"/>
              <a:t>                                             DA          NE</a:t>
            </a:r>
          </a:p>
        </p:txBody>
      </p:sp>
      <p:pic>
        <p:nvPicPr>
          <p:cNvPr id="5122" name="Picture 2" descr="C:\Users\Korisnik\Pictures\My Scans\Slike za prezentacije\scan01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814" y="2483776"/>
            <a:ext cx="1584176" cy="378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83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pPr algn="l"/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Prepoznaješ li nametnike?     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                  </a:t>
            </a: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</a:t>
            </a:r>
            <a:r>
              <a:rPr lang="hr-HR" sz="3100" dirty="0">
                <a:latin typeface="+mj-lt"/>
                <a:cs typeface="Aharoni" pitchFamily="2" charset="-79"/>
              </a:rPr>
              <a:t>angina   </a:t>
            </a:r>
            <a:r>
              <a:rPr lang="hr-HR" sz="3600" dirty="0">
                <a:latin typeface="+mj-lt"/>
                <a:cs typeface="Aharoni" pitchFamily="2" charset="-79"/>
              </a:rPr>
              <a:t>  </a:t>
            </a:r>
            <a:r>
              <a:rPr lang="hr-HR" dirty="0">
                <a:latin typeface="+mj-lt"/>
                <a:cs typeface="Aharoni" pitchFamily="2" charset="-79"/>
              </a:rPr>
              <a:t>          </a:t>
            </a:r>
          </a:p>
          <a:p>
            <a:pPr marL="0" indent="0">
              <a:buNone/>
            </a:pPr>
            <a:endParaRPr lang="hr-HR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sz="3600" dirty="0">
                <a:latin typeface="+mj-lt"/>
                <a:cs typeface="Aharoni" pitchFamily="2" charset="-79"/>
              </a:rPr>
              <a:t>             </a:t>
            </a:r>
            <a:r>
              <a:rPr lang="hr-HR" sz="3200" dirty="0">
                <a:latin typeface="+mj-lt"/>
                <a:cs typeface="Aharoni" pitchFamily="2" charset="-79"/>
              </a:rPr>
              <a:t>                 uši                                 </a:t>
            </a:r>
            <a:r>
              <a:rPr lang="hr-HR" sz="3600" dirty="0">
                <a:latin typeface="+mj-lt"/>
                <a:cs typeface="Aharoni" pitchFamily="2" charset="-79"/>
              </a:rPr>
              <a:t>     </a:t>
            </a:r>
            <a:r>
              <a:rPr lang="hr-HR" sz="3200" dirty="0">
                <a:latin typeface="+mj-lt"/>
                <a:cs typeface="Aharoni" pitchFamily="2" charset="-79"/>
              </a:rPr>
              <a:t>          </a:t>
            </a:r>
            <a:endParaRPr lang="hr-HR" sz="3600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+mj-lt"/>
                <a:cs typeface="Aharoni" pitchFamily="2" charset="-79"/>
              </a:rPr>
              <a:t>                                                                                                                               </a:t>
            </a:r>
            <a:endParaRPr lang="hr-HR" dirty="0">
              <a:solidFill>
                <a:srgbClr val="FF0000"/>
              </a:solidFill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sz="3600" dirty="0">
                <a:latin typeface="+mj-lt"/>
                <a:cs typeface="Aharoni" pitchFamily="2" charset="-79"/>
              </a:rPr>
              <a:t>            </a:t>
            </a:r>
            <a:r>
              <a:rPr lang="hr-HR" sz="3100" dirty="0">
                <a:latin typeface="+mj-lt"/>
                <a:cs typeface="Aharoni" pitchFamily="2" charset="-79"/>
              </a:rPr>
              <a:t>gliste</a:t>
            </a:r>
            <a:r>
              <a:rPr lang="hr-HR" sz="3600" dirty="0">
                <a:latin typeface="+mj-lt"/>
                <a:cs typeface="Aharoni" pitchFamily="2" charset="-79"/>
              </a:rPr>
              <a:t>                  </a:t>
            </a:r>
          </a:p>
          <a:p>
            <a:pPr marL="0" indent="0">
              <a:buNone/>
            </a:pPr>
            <a:endParaRPr lang="hr-HR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+mj-lt"/>
                <a:cs typeface="Aharoni" pitchFamily="2" charset="-79"/>
              </a:rPr>
              <a:t>                                        </a:t>
            </a:r>
            <a:r>
              <a:rPr lang="hr-HR" sz="3100" dirty="0">
                <a:latin typeface="+mj-lt"/>
                <a:cs typeface="Aharoni" pitchFamily="2" charset="-79"/>
              </a:rPr>
              <a:t>                      dizenterija   </a:t>
            </a:r>
          </a:p>
          <a:p>
            <a:pPr marL="0" indent="0">
              <a:buNone/>
            </a:pPr>
            <a:r>
              <a:rPr lang="hr-HR" dirty="0">
                <a:latin typeface="+mj-lt"/>
                <a:cs typeface="Aharoni" pitchFamily="2" charset="-79"/>
              </a:rPr>
              <a:t>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hr-HR" sz="3800" dirty="0">
                <a:latin typeface="+mj-lt"/>
                <a:cs typeface="Aharoni" pitchFamily="2" charset="-79"/>
              </a:rPr>
              <a:t>  </a:t>
            </a:r>
            <a:r>
              <a:rPr lang="hr-HR" sz="3100" dirty="0">
                <a:latin typeface="+mj-lt"/>
                <a:cs typeface="Aharoni" pitchFamily="2" charset="-79"/>
              </a:rPr>
              <a:t>gripa</a:t>
            </a:r>
          </a:p>
          <a:p>
            <a:pPr marL="0" indent="0">
              <a:buNone/>
            </a:pPr>
            <a:r>
              <a:rPr lang="hr-HR" sz="3500" dirty="0">
                <a:latin typeface="+mj-lt"/>
                <a:cs typeface="Aharoni" pitchFamily="2" charset="-79"/>
              </a:rPr>
              <a:t>                                                     </a:t>
            </a:r>
            <a:r>
              <a:rPr lang="hr-HR" sz="3100" dirty="0">
                <a:latin typeface="+mj-lt"/>
                <a:cs typeface="Aharoni" pitchFamily="2" charset="-79"/>
              </a:rPr>
              <a:t>svrabac</a:t>
            </a:r>
          </a:p>
          <a:p>
            <a:pPr marL="0" indent="0">
              <a:buNone/>
            </a:pPr>
            <a:r>
              <a:rPr lang="hr-HR" sz="3100" dirty="0">
                <a:latin typeface="+mj-lt"/>
                <a:cs typeface="Aharoni" pitchFamily="2" charset="-79"/>
              </a:rPr>
              <a:t>                                                               </a:t>
            </a:r>
            <a:endParaRPr lang="hr-HR" sz="3100" dirty="0">
              <a:solidFill>
                <a:srgbClr val="FF0000"/>
              </a:solidFill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Prsten 7"/>
          <p:cNvSpPr/>
          <p:nvPr/>
        </p:nvSpPr>
        <p:spPr>
          <a:xfrm>
            <a:off x="3814913" y="4875922"/>
            <a:ext cx="2746653" cy="825373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9" name="Prsten 8"/>
          <p:cNvSpPr/>
          <p:nvPr/>
        </p:nvSpPr>
        <p:spPr>
          <a:xfrm>
            <a:off x="1909455" y="2481764"/>
            <a:ext cx="2520280" cy="914400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0" name="Prsten 9"/>
          <p:cNvSpPr/>
          <p:nvPr/>
        </p:nvSpPr>
        <p:spPr>
          <a:xfrm>
            <a:off x="6154756" y="3434056"/>
            <a:ext cx="2304256" cy="914400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7" name="Prsten 6"/>
          <p:cNvSpPr/>
          <p:nvPr/>
        </p:nvSpPr>
        <p:spPr>
          <a:xfrm>
            <a:off x="865339" y="3200531"/>
            <a:ext cx="2304256" cy="914400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6626844" y="2318682"/>
            <a:ext cx="1977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>
                <a:latin typeface="+mj-lt"/>
                <a:cs typeface="Aharoni" pitchFamily="2" charset="-79"/>
              </a:rPr>
              <a:t>šarlah</a:t>
            </a:r>
            <a:endParaRPr lang="hr-HR" sz="2000" dirty="0">
              <a:latin typeface="+mj-lt"/>
              <a:cs typeface="Aharoni" pitchFamily="2" charset="-79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6671311" y="3545544"/>
            <a:ext cx="187220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100" dirty="0">
                <a:latin typeface="+mj-lt"/>
                <a:cs typeface="Aharoni" pitchFamily="2" charset="-79"/>
              </a:rPr>
              <a:t>   </a:t>
            </a:r>
            <a:r>
              <a:rPr lang="hr-HR" sz="2000" dirty="0">
                <a:latin typeface="+mj-lt"/>
                <a:cs typeface="Aharoni" pitchFamily="2" charset="-79"/>
              </a:rPr>
              <a:t>krpelji</a:t>
            </a:r>
          </a:p>
        </p:txBody>
      </p:sp>
    </p:spTree>
    <p:extLst>
      <p:ext uri="{BB962C8B-B14F-4D97-AF65-F5344CB8AC3E}">
        <p14:creationId xmlns:p14="http://schemas.microsoft.com/office/powerpoint/2010/main" val="39776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696633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hr-HR" sz="3600" dirty="0">
                <a:solidFill>
                  <a:srgbClr val="7030A0"/>
                </a:solidFill>
              </a:rPr>
              <a:t>Ako imamo krpelja: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772816"/>
            <a:ext cx="7680960" cy="2952328"/>
          </a:xfrm>
        </p:spPr>
        <p:txBody>
          <a:bodyPr/>
          <a:lstStyle/>
          <a:p>
            <a:pPr marL="651510" indent="-514350">
              <a:buAutoNum type="alphaLcParenR"/>
            </a:pPr>
            <a:r>
              <a:rPr lang="hr-HR" sz="3600" dirty="0"/>
              <a:t> trebamo piti lijek</a:t>
            </a:r>
          </a:p>
          <a:p>
            <a:pPr marL="651510" indent="-514350">
              <a:buAutoNum type="alphaLcParenR"/>
            </a:pPr>
            <a:r>
              <a:rPr lang="hr-HR" sz="3600" dirty="0"/>
              <a:t> trebamo se dobro istuširati</a:t>
            </a:r>
          </a:p>
          <a:p>
            <a:pPr marL="651510" indent="-514350">
              <a:buAutoNum type="alphaLcParenR"/>
            </a:pPr>
            <a:r>
              <a:rPr lang="hr-HR" sz="3600" dirty="0"/>
              <a:t> trebamo ga odstraniti</a:t>
            </a:r>
          </a:p>
          <a:p>
            <a:pPr marL="651510" indent="-514350">
              <a:buAutoNum type="alphaLcParenR"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137160" indent="0">
              <a:buNone/>
            </a:pPr>
            <a:endParaRPr lang="hr-HR" dirty="0"/>
          </a:p>
        </p:txBody>
      </p:sp>
      <p:sp>
        <p:nvSpPr>
          <p:cNvPr id="4" name="Prsten 3"/>
          <p:cNvSpPr/>
          <p:nvPr/>
        </p:nvSpPr>
        <p:spPr>
          <a:xfrm>
            <a:off x="251520" y="2852936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Korisnik\Pictures\My Scans\Slike za prezentacije\scan01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04964"/>
            <a:ext cx="1574353" cy="280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35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</a:t>
            </a:r>
            <a:r>
              <a:rPr lang="hr-HR" sz="8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Bravo !</a:t>
            </a:r>
          </a:p>
        </p:txBody>
      </p:sp>
    </p:spTree>
    <p:extLst>
      <p:ext uri="{BB962C8B-B14F-4D97-AF65-F5344CB8AC3E}">
        <p14:creationId xmlns:p14="http://schemas.microsoft.com/office/powerpoint/2010/main" val="304843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886700" cy="1325563"/>
          </a:xfrm>
        </p:spPr>
        <p:txBody>
          <a:bodyPr>
            <a:normAutofit/>
          </a:bodyPr>
          <a:lstStyle/>
          <a:p>
            <a:r>
              <a:rPr lang="hr-HR" sz="2800" dirty="0"/>
              <a:t>Bolesti koje se prenose s bolesnog čovjeka ili bolesne životinje na zdravog čovjeka nazivamo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39952" y="2636912"/>
            <a:ext cx="4570669" cy="2592288"/>
          </a:xfrm>
        </p:spPr>
        <p:txBody>
          <a:bodyPr anchor="t"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                                        </a:t>
            </a:r>
            <a:r>
              <a:rPr lang="hr-HR" sz="2800" b="1" dirty="0"/>
              <a:t>zarazne bolesti.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26" name="Picture 2" descr="C:\Users\Korisnik\Pictures\My Scans\Slike za prezentacije\scan0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5596"/>
            <a:ext cx="228553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10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971600" y="262380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807361"/>
            <a:ext cx="8784975" cy="4051437"/>
          </a:xfrm>
          <a:prstGeom prst="rect">
            <a:avLst/>
          </a:prstGeom>
        </p:spPr>
        <p:txBody>
          <a:bodyPr anchor="t"/>
          <a:lstStyle/>
          <a:p>
            <a:pPr marL="0" indent="0">
              <a:buNone/>
            </a:pPr>
            <a:r>
              <a:rPr lang="hr-HR" sz="3200" dirty="0"/>
              <a:t>Zarazne bolesti izazivaju uzročnici zaraznih bolesti.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dirty="0"/>
              <a:t>         DA          NE</a:t>
            </a:r>
          </a:p>
        </p:txBody>
      </p:sp>
      <p:pic>
        <p:nvPicPr>
          <p:cNvPr id="2050" name="Picture 2" descr="C:\Users\Korisnik\Pictures\My Scans\Slike za prezentacije\scan0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81004"/>
            <a:ext cx="1714500" cy="21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66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hr-HR" dirty="0">
                <a:solidFill>
                  <a:srgbClr val="7030A0"/>
                </a:solidFill>
              </a:rPr>
              <a:t>Zarazne bolesti ne prenose se: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72380" y="1581129"/>
            <a:ext cx="4176464" cy="430297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endParaRPr lang="hr-HR" sz="3200" dirty="0"/>
          </a:p>
          <a:p>
            <a:pPr marL="651510" indent="-514350">
              <a:buAutoNum type="alphaLcParenR"/>
            </a:pPr>
            <a:r>
              <a:rPr lang="hr-HR" sz="3200" dirty="0"/>
              <a:t> dodirom</a:t>
            </a:r>
          </a:p>
          <a:p>
            <a:pPr marL="651510" indent="-514350">
              <a:buAutoNum type="alphaLcParenR"/>
            </a:pPr>
            <a:r>
              <a:rPr lang="hr-HR" sz="3200" dirty="0"/>
              <a:t> gledanjem</a:t>
            </a:r>
          </a:p>
          <a:p>
            <a:pPr marL="651510" indent="-514350">
              <a:buAutoNum type="alphaLcParenR"/>
            </a:pPr>
            <a:r>
              <a:rPr lang="hr-HR" sz="3200" dirty="0"/>
              <a:t> kihanjem</a:t>
            </a:r>
          </a:p>
          <a:p>
            <a:pPr marL="651510" indent="-514350">
              <a:buAutoNum type="alphaLcParenR"/>
            </a:pPr>
            <a:r>
              <a:rPr lang="hr-HR" sz="3200" dirty="0"/>
              <a:t> krvlju</a:t>
            </a:r>
          </a:p>
          <a:p>
            <a:pPr marL="651510" indent="-514350">
              <a:buAutoNum type="alphaLcParenR"/>
            </a:pPr>
            <a:endParaRPr lang="hr-HR" sz="3200" dirty="0"/>
          </a:p>
          <a:p>
            <a:endParaRPr lang="hr-HR" sz="3200" dirty="0"/>
          </a:p>
          <a:p>
            <a:pPr marL="137160" indent="0">
              <a:buNone/>
            </a:pPr>
            <a:endParaRPr lang="hr-HR" sz="3200" dirty="0"/>
          </a:p>
        </p:txBody>
      </p:sp>
      <p:sp>
        <p:nvSpPr>
          <p:cNvPr id="4" name="Prsten 3"/>
          <p:cNvSpPr/>
          <p:nvPr/>
        </p:nvSpPr>
        <p:spPr>
          <a:xfrm>
            <a:off x="1369410" y="3089887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Korisnik\Pictures\My Scans\Slike za prezentacije\osmije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91434"/>
            <a:ext cx="2203023" cy="399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784976" cy="864096"/>
          </a:xfrm>
        </p:spPr>
        <p:txBody>
          <a:bodyPr>
            <a:normAutofit/>
          </a:bodyPr>
          <a:lstStyle/>
          <a:p>
            <a:r>
              <a:rPr lang="hr-HR" dirty="0"/>
              <a:t>Nakon kihanja uzročnici bolesti ostaju u: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02738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dirty="0"/>
              <a:t>         NE                                     </a:t>
            </a:r>
            <a:r>
              <a:rPr lang="hr-HR" sz="4000" dirty="0" err="1"/>
              <a:t>DA</a:t>
            </a:r>
            <a:r>
              <a:rPr lang="hr-HR" sz="4000" dirty="0"/>
              <a:t>         </a:t>
            </a: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dirty="0"/>
              <a:t>                              </a:t>
            </a:r>
          </a:p>
        </p:txBody>
      </p:sp>
      <p:sp>
        <p:nvSpPr>
          <p:cNvPr id="4" name="Dijagram toka: Izmjenična obrada 3"/>
          <p:cNvSpPr/>
          <p:nvPr/>
        </p:nvSpPr>
        <p:spPr>
          <a:xfrm>
            <a:off x="5103682" y="1844824"/>
            <a:ext cx="3168352" cy="115582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cs typeface="Aharoni" pitchFamily="2" charset="-79"/>
              </a:rPr>
              <a:t>zraku</a:t>
            </a:r>
          </a:p>
        </p:txBody>
      </p:sp>
      <p:sp>
        <p:nvSpPr>
          <p:cNvPr id="7" name="Dijagram toka: Izmjenična obrada 6"/>
          <p:cNvSpPr/>
          <p:nvPr/>
        </p:nvSpPr>
        <p:spPr>
          <a:xfrm>
            <a:off x="454715" y="1772816"/>
            <a:ext cx="3055896" cy="115212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+mj-lt"/>
                <a:cs typeface="Aharoni" pitchFamily="2" charset="-79"/>
              </a:rPr>
              <a:t> vodi</a:t>
            </a:r>
          </a:p>
        </p:txBody>
      </p:sp>
      <p:pic>
        <p:nvPicPr>
          <p:cNvPr id="3074" name="Picture 2" descr="C:\Users\Korisnik\Pictures\My Scans\Slike za prezentacije\scan0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56992"/>
            <a:ext cx="1938337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0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998723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hr-HR" sz="3600" dirty="0">
                <a:solidFill>
                  <a:srgbClr val="7030A0"/>
                </a:solidFill>
              </a:rPr>
              <a:t>Neke zarazne bolesti prenose se: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9592" y="2294867"/>
            <a:ext cx="6768752" cy="2358269"/>
          </a:xfrm>
        </p:spPr>
        <p:txBody>
          <a:bodyPr/>
          <a:lstStyle/>
          <a:p>
            <a:pPr marL="651510" indent="-514350">
              <a:buAutoNum type="alphaLcParenR"/>
            </a:pPr>
            <a:r>
              <a:rPr lang="hr-HR" sz="3600" dirty="0"/>
              <a:t> ubodima kukaca</a:t>
            </a:r>
          </a:p>
          <a:p>
            <a:pPr marL="651510" indent="-514350">
              <a:buAutoNum type="alphaLcParenR"/>
            </a:pPr>
            <a:r>
              <a:rPr lang="hr-HR" sz="3600" dirty="0"/>
              <a:t> smijehom</a:t>
            </a:r>
          </a:p>
          <a:p>
            <a:pPr marL="651510" indent="-514350">
              <a:buAutoNum type="alphaLcParenR"/>
            </a:pPr>
            <a:r>
              <a:rPr lang="hr-HR" sz="3600" dirty="0"/>
              <a:t> zaraženom hranom i vodom</a:t>
            </a:r>
          </a:p>
          <a:p>
            <a:pPr marL="651510" indent="-514350">
              <a:buAutoNum type="alphaLcParenR"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137160" indent="0">
              <a:buNone/>
            </a:pPr>
            <a:endParaRPr lang="hr-HR" dirty="0"/>
          </a:p>
        </p:txBody>
      </p:sp>
      <p:sp>
        <p:nvSpPr>
          <p:cNvPr id="4" name="Prsten 3"/>
          <p:cNvSpPr/>
          <p:nvPr/>
        </p:nvSpPr>
        <p:spPr>
          <a:xfrm>
            <a:off x="899592" y="3429000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Prsten 5"/>
          <p:cNvSpPr/>
          <p:nvPr/>
        </p:nvSpPr>
        <p:spPr>
          <a:xfrm>
            <a:off x="827584" y="2205344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3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1862" y="675724"/>
            <a:ext cx="7862693" cy="924475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Koje su bolesti zarazne</a:t>
            </a:r>
            <a:r>
              <a:rPr lang="hr-HR" sz="4000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2736" y="1600199"/>
            <a:ext cx="4474840" cy="4709160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endParaRPr lang="hr-HR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r>
              <a:rPr lang="hr-HR" sz="2800" dirty="0">
                <a:latin typeface="+mj-lt"/>
                <a:cs typeface="Aharoni" pitchFamily="2" charset="-79"/>
              </a:rPr>
              <a:t>glavobolja</a:t>
            </a:r>
          </a:p>
          <a:p>
            <a:pPr marL="514350" indent="-514350">
              <a:buAutoNum type="alphaLcParenR"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r>
              <a:rPr lang="hr-HR" sz="2800" dirty="0">
                <a:latin typeface="+mj-lt"/>
                <a:cs typeface="Aharoni" pitchFamily="2" charset="-79"/>
              </a:rPr>
              <a:t>dizenterija</a:t>
            </a:r>
          </a:p>
          <a:p>
            <a:pPr marL="514350" indent="-514350">
              <a:buAutoNum type="alphaLcParenR"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r>
              <a:rPr lang="hr-HR" sz="2800" dirty="0">
                <a:latin typeface="+mj-lt"/>
                <a:cs typeface="Aharoni" pitchFamily="2" charset="-79"/>
              </a:rPr>
              <a:t>zubobolja</a:t>
            </a:r>
          </a:p>
          <a:p>
            <a:pPr marL="514350" indent="-514350">
              <a:buAutoNum type="alphaLcParenR"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r>
              <a:rPr lang="hr-HR" sz="2800" dirty="0">
                <a:latin typeface="+mj-lt"/>
                <a:cs typeface="Aharoni" pitchFamily="2" charset="-79"/>
              </a:rPr>
              <a:t>grlobolja</a:t>
            </a:r>
          </a:p>
          <a:p>
            <a:pPr marL="514350" indent="-514350">
              <a:buAutoNum type="alphaLcParenR"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sz="32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endParaRPr lang="hr-HR" sz="3200" dirty="0">
              <a:latin typeface="+mj-lt"/>
              <a:cs typeface="Aharoni" pitchFamily="2" charset="-79"/>
            </a:endParaRPr>
          </a:p>
        </p:txBody>
      </p:sp>
      <p:sp>
        <p:nvSpPr>
          <p:cNvPr id="6" name="Prsten 5"/>
          <p:cNvSpPr/>
          <p:nvPr/>
        </p:nvSpPr>
        <p:spPr>
          <a:xfrm>
            <a:off x="899592" y="4725144"/>
            <a:ext cx="792088" cy="82753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Prsten 4"/>
          <p:cNvSpPr/>
          <p:nvPr/>
        </p:nvSpPr>
        <p:spPr>
          <a:xfrm>
            <a:off x="899592" y="2780928"/>
            <a:ext cx="792088" cy="82753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Korisnik\Pictures\My Scans\Slike za prezentacije\scan01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556" y="1938338"/>
            <a:ext cx="3043336" cy="442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53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2267744" y="299695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09442" y="1807361"/>
            <a:ext cx="8027053" cy="4051437"/>
          </a:xfrm>
        </p:spPr>
        <p:txBody>
          <a:bodyPr anchor="t"/>
          <a:lstStyle/>
          <a:p>
            <a:pPr marL="0" indent="0">
              <a:buNone/>
            </a:pPr>
            <a:r>
              <a:rPr lang="hr-HR" sz="3200" dirty="0"/>
              <a:t>Osoba koja ima zaraznu bolest ne treba ostati kod kuće.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dirty="0"/>
              <a:t>DA          NE</a:t>
            </a:r>
          </a:p>
        </p:txBody>
      </p:sp>
      <p:pic>
        <p:nvPicPr>
          <p:cNvPr id="3074" name="Picture 2" descr="C:\Users\Korisnik\Pictures\My Scans\Slike za prezentacije\scan01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2542010" cy="29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8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hr-HR" sz="3600" dirty="0">
                <a:solidFill>
                  <a:srgbClr val="7030A0"/>
                </a:solidFill>
              </a:rPr>
              <a:t>Širenje zaraznih bolesti smanjujemo redovitim: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2426" y="1340768"/>
            <a:ext cx="7680960" cy="4846672"/>
          </a:xfrm>
        </p:spPr>
        <p:txBody>
          <a:bodyPr/>
          <a:lstStyle/>
          <a:p>
            <a:pPr marL="651510" indent="-514350">
              <a:buAutoNum type="alphaLcParenR"/>
            </a:pPr>
            <a:r>
              <a:rPr lang="hr-HR" sz="3600" dirty="0"/>
              <a:t> boravkom na zraku</a:t>
            </a:r>
          </a:p>
          <a:p>
            <a:pPr marL="651510" indent="-514350">
              <a:buAutoNum type="alphaLcParenR"/>
            </a:pPr>
            <a:r>
              <a:rPr lang="hr-HR" sz="3600" dirty="0"/>
              <a:t> vježbanjem</a:t>
            </a:r>
          </a:p>
          <a:p>
            <a:pPr marL="651510" indent="-514350">
              <a:buAutoNum type="alphaLcParenR"/>
            </a:pPr>
            <a:r>
              <a:rPr lang="hr-HR" sz="3600" dirty="0"/>
              <a:t> provjetravanjem prostorija</a:t>
            </a:r>
          </a:p>
          <a:p>
            <a:pPr marL="651510" indent="-514350">
              <a:buAutoNum type="alphaLcParenR"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137160" indent="0">
              <a:buNone/>
            </a:pPr>
            <a:endParaRPr lang="hr-HR" dirty="0"/>
          </a:p>
        </p:txBody>
      </p:sp>
      <p:sp>
        <p:nvSpPr>
          <p:cNvPr id="4" name="Prsten 3"/>
          <p:cNvSpPr/>
          <p:nvPr/>
        </p:nvSpPr>
        <p:spPr>
          <a:xfrm>
            <a:off x="352426" y="2420888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Korisnik\Pictures\My Scans\Slike za prezentacije\scan01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7"/>
            <a:ext cx="4713874" cy="334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09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2360</TotalTime>
  <Words>272</Words>
  <Application>Microsoft Office PowerPoint</Application>
  <PresentationFormat>On-screen Show (4:3)</PresentationFormat>
  <Paragraphs>91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Aharoni</vt:lpstr>
      <vt:lpstr>Arial</vt:lpstr>
      <vt:lpstr>Calibri</vt:lpstr>
      <vt:lpstr>Calibri Light</vt:lpstr>
      <vt:lpstr>Century Gothic</vt:lpstr>
      <vt:lpstr>Office Theme</vt:lpstr>
      <vt:lpstr>Zarazne bolesti</vt:lpstr>
      <vt:lpstr>Bolesti koje se prenose s bolesnog čovjeka ili bolesne životinje na zdravog čovjeka nazivamo</vt:lpstr>
      <vt:lpstr>PowerPoint Presentation</vt:lpstr>
      <vt:lpstr>Zarazne bolesti ne prenose se:</vt:lpstr>
      <vt:lpstr>Nakon kihanja uzročnici bolesti ostaju u:</vt:lpstr>
      <vt:lpstr>Neke zarazne bolesti prenose se:</vt:lpstr>
      <vt:lpstr>Koje su bolesti zarazne?</vt:lpstr>
      <vt:lpstr>PowerPoint Presentation</vt:lpstr>
      <vt:lpstr>Širenje zaraznih bolesti smanjujemo redovitim:</vt:lpstr>
      <vt:lpstr>Obolijevanje od zaraznih bolesti možemo spriječiti tako da:</vt:lpstr>
      <vt:lpstr>Koja je to zarazna bolest?</vt:lpstr>
      <vt:lpstr>Koja je to zarazna bolest?</vt:lpstr>
      <vt:lpstr>Koja je to zarazna bolest?</vt:lpstr>
      <vt:lpstr>Sitna živa bića koja se hrane krvlju i sokovima iz našeg tijela nazivamo</vt:lpstr>
      <vt:lpstr>PowerPoint Presentation</vt:lpstr>
      <vt:lpstr>Prepoznaješ li nametnike?      </vt:lpstr>
      <vt:lpstr>Ako imamo krpelja: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Violončelo</dc:title>
  <dc:creator>Korisnik</dc:creator>
  <cp:lastModifiedBy>Maja Jelić-Kolar</cp:lastModifiedBy>
  <cp:revision>447</cp:revision>
  <dcterms:created xsi:type="dcterms:W3CDTF">2014-01-19T14:20:04Z</dcterms:created>
  <dcterms:modified xsi:type="dcterms:W3CDTF">2016-12-05T10:17:27Z</dcterms:modified>
</cp:coreProperties>
</file>