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62" r:id="rId4"/>
    <p:sldId id="257" r:id="rId5"/>
    <p:sldId id="258" r:id="rId6"/>
    <p:sldId id="259" r:id="rId7"/>
    <p:sldId id="263" r:id="rId8"/>
    <p:sldId id="260" r:id="rId9"/>
    <p:sldId id="264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6" r:id="rId27"/>
    <p:sldId id="293" r:id="rId28"/>
    <p:sldId id="294" r:id="rId29"/>
    <p:sldId id="296" r:id="rId30"/>
    <p:sldId id="287" r:id="rId31"/>
    <p:sldId id="288" r:id="rId32"/>
    <p:sldId id="261" r:id="rId33"/>
    <p:sldId id="265" r:id="rId3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184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02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67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33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9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29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8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16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02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439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25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56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08660-E63F-452A-AEFD-6F2F81B5EAE2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4E36-FF91-4733-8869-2C6B4AF465B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146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docid=aMnkRqqE9QrSAM&amp;tbnid=PTE7Mwd3VjhWTM:&amp;ved=0CAUQjRw&amp;url=http://www.vecernji.hr/slavonija/epidemiolozi-im-dosli-kuci-provjeriti-imaju-li-im-djeca-usi-390469&amp;ei=lrBkU8nXIIfeOrrngZgP&amp;bvm=bv.65788261,d.d2k&amp;psig=AFQjCNEW45nLnV_3_XINddEV7O2KU_HpFQ&amp;ust=1399194055180335" TargetMode="External"/><Relationship Id="rId3" Type="http://schemas.openxmlformats.org/officeDocument/2006/relationships/hyperlink" Target="http://www.google.hr/url?sa=i&amp;rct=j&amp;q=&amp;esrc=s&amp;source=images&amp;cd=&amp;cad=rja&amp;uact=8&amp;docid=1r0yvrU2cFEgZM&amp;tbnid=0xGfGENnKqskxM:&amp;ved=0CAUQjRw&amp;url=http://www.ringeraja.hr/clanak/us-glave_704.html&amp;ei=CLBkU9bNC8OmPb7QgegL&amp;bvm=bv.65788261,d.d2k&amp;psig=AFQjCNGqR88uKL5CnNTOnfXsHZqPUlhcXQ&amp;ust=1399193985336070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hr/url?sa=i&amp;rct=j&amp;q=&amp;esrc=s&amp;source=images&amp;cd=&amp;cad=rja&amp;uact=8&amp;docid=ip1polnE0aFqWM&amp;tbnid=UwdmNi0e0YDIrM:&amp;ved=0CAUQjRw&amp;url=http://paranit.eu/hr-HR/savjeti_i_cinjenice_o_usima_u_kosi/kako_izgledaju_usi_u_kosi&amp;ei=XbBkU_v7BofxPKrqgZAC&amp;bvm=bv.65788261,d.d2k&amp;psig=AFQjCNEW45nLnV_3_XINddEV7O2KU_HpFQ&amp;ust=1399194055180335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hr/url?sa=i&amp;rct=j&amp;q=&amp;esrc=s&amp;source=images&amp;cd=&amp;cad=rja&amp;uact=8&amp;docid=1r0yvrU2cFEgZM&amp;tbnid=0xGfGENnKqskxM:&amp;ved=0CAUQjRw&amp;url=http://www.ringeraja.hr/clanak/us-glave_704.html&amp;ei=GbBkU6_BOsiAOMjbgdAP&amp;bvm=bv.65788261,d.d2k&amp;psig=AFQjCNGqR88uKL5CnNTOnfXsHZqPUlhcXQ&amp;ust=1399193985336070" TargetMode="Externa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docid=xAlO6wCDBIqP6M&amp;tbnid=Xqg53FK82fTtPM:&amp;ved=0CAUQjRw&amp;url=http://www.mojezdravlje.net/Bolesti/795/bolesti-uha-grla-i-nosa/Upala-krajnika.aspx&amp;ei=ULJkU_iQFMedO-OIgLAL&amp;bvm=bv.65788261,d.d2k&amp;psig=AFQjCNFey8WBex8Muzkv9TP2tqVxr7mvbg&amp;ust=13991945531868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www.google.hr/url?sa=i&amp;rct=j&amp;q=&amp;esrc=s&amp;source=images&amp;cd=&amp;cad=rja&amp;uact=8&amp;docid=8J7qGkBXeowhXM&amp;tbnid=uD04XOsPLzlFVM:&amp;ved=0CAUQjRw&amp;url=http://www.ringeraja.ba/forum/re-upala-krajnika-angina-tonsillaris_444623.html&amp;ei=crJkU6aWIIuCPZLmgMAK&amp;bvm=bv.65788261,d.d2k&amp;psig=AFQjCNFey8WBex8Muzkv9TP2tqVxr7mvbg&amp;ust=1399194553186820" TargetMode="Externa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840" y="1196752"/>
            <a:ext cx="860444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spc="50" dirty="0">
                <a:ln w="11430"/>
                <a:solidFill>
                  <a:schemeClr val="tx1"/>
                </a:solidFill>
              </a:rPr>
              <a:t>ZARAZNE BOLESTI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32040" y="62373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492896"/>
            <a:ext cx="2837276" cy="1881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99249" y="2282880"/>
            <a:ext cx="2977263" cy="3329152"/>
            <a:chOff x="657883" y="1956541"/>
            <a:chExt cx="2977263" cy="3329152"/>
          </a:xfrm>
        </p:grpSpPr>
        <p:sp>
          <p:nvSpPr>
            <p:cNvPr id="45" name="Rounded Rectangle 44"/>
            <p:cNvSpPr/>
            <p:nvPr/>
          </p:nvSpPr>
          <p:spPr>
            <a:xfrm>
              <a:off x="657883" y="1956541"/>
              <a:ext cx="2977263" cy="332915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6" name="Rounded Rectangle 4"/>
            <p:cNvSpPr/>
            <p:nvPr/>
          </p:nvSpPr>
          <p:spPr>
            <a:xfrm>
              <a:off x="745084" y="2043742"/>
              <a:ext cx="2802861" cy="31547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000" b="1" i="1" kern="1200" dirty="0">
                  <a:solidFill>
                    <a:srgbClr val="FFFF00"/>
                  </a:solidFill>
                </a:rPr>
                <a:t>NAJČEŠĆE 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000" b="1" i="1" kern="1200" dirty="0">
                  <a:solidFill>
                    <a:srgbClr val="FFFF00"/>
                  </a:solidFill>
                </a:rPr>
                <a:t>ZARAZNE 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000" b="1" i="1" kern="1200" dirty="0">
                  <a:solidFill>
                    <a:srgbClr val="FFFF00"/>
                  </a:solidFill>
                </a:rPr>
                <a:t> BOLESTI 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4000" b="1" i="1" kern="1200" dirty="0">
                  <a:solidFill>
                    <a:srgbClr val="FFFF00"/>
                  </a:solidFill>
                </a:rPr>
                <a:t> DJECE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690808" y="517605"/>
            <a:ext cx="178710" cy="3574209"/>
            <a:chOff x="4249442" y="191266"/>
            <a:chExt cx="178710" cy="3574209"/>
          </a:xfrm>
        </p:grpSpPr>
        <p:sp>
          <p:nvSpPr>
            <p:cNvPr id="43" name="Straight Connector 5"/>
            <p:cNvSpPr/>
            <p:nvPr/>
          </p:nvSpPr>
          <p:spPr>
            <a:xfrm rot="17591237">
              <a:off x="2551692" y="1962500"/>
              <a:ext cx="3574209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3574209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44" name="Straight Connector 6"/>
            <p:cNvSpPr/>
            <p:nvPr/>
          </p:nvSpPr>
          <p:spPr>
            <a:xfrm rot="17591237">
              <a:off x="4249442" y="1889015"/>
              <a:ext cx="178710" cy="178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300" kern="12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3814" y="331582"/>
            <a:ext cx="1835343" cy="660760"/>
            <a:chOff x="5042448" y="5243"/>
            <a:chExt cx="1835343" cy="660760"/>
          </a:xfrm>
        </p:grpSpPr>
        <p:sp>
          <p:nvSpPr>
            <p:cNvPr id="41" name="Rounded Rectangle 40"/>
            <p:cNvSpPr/>
            <p:nvPr/>
          </p:nvSpPr>
          <p:spPr>
            <a:xfrm>
              <a:off x="5042448" y="5243"/>
              <a:ext cx="1835343" cy="6607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2" name="Rounded Rectangle 8"/>
            <p:cNvSpPr/>
            <p:nvPr/>
          </p:nvSpPr>
          <p:spPr>
            <a:xfrm>
              <a:off x="5061801" y="24596"/>
              <a:ext cx="1796637" cy="6220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GRIPA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84861" y="1310045"/>
            <a:ext cx="140601" cy="2812039"/>
            <a:chOff x="4243495" y="983706"/>
            <a:chExt cx="140601" cy="2812039"/>
          </a:xfrm>
        </p:grpSpPr>
        <p:sp>
          <p:nvSpPr>
            <p:cNvPr id="39" name="Straight Connector 9"/>
            <p:cNvSpPr/>
            <p:nvPr/>
          </p:nvSpPr>
          <p:spPr>
            <a:xfrm rot="17931613">
              <a:off x="2907776" y="2373855"/>
              <a:ext cx="2812039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2812039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40" name="Straight Connector 10"/>
            <p:cNvSpPr/>
            <p:nvPr/>
          </p:nvSpPr>
          <p:spPr>
            <a:xfrm rot="17931613">
              <a:off x="4243495" y="2319425"/>
              <a:ext cx="140601" cy="140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000" kern="12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3812" y="1052221"/>
            <a:ext cx="2233415" cy="864904"/>
            <a:chOff x="4992446" y="725882"/>
            <a:chExt cx="2233415" cy="864904"/>
          </a:xfrm>
        </p:grpSpPr>
        <p:sp>
          <p:nvSpPr>
            <p:cNvPr id="37" name="Rounded Rectangle 36"/>
            <p:cNvSpPr/>
            <p:nvPr/>
          </p:nvSpPr>
          <p:spPr>
            <a:xfrm>
              <a:off x="4992446" y="725882"/>
              <a:ext cx="2233415" cy="86490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12"/>
            <p:cNvSpPr/>
            <p:nvPr/>
          </p:nvSpPr>
          <p:spPr>
            <a:xfrm>
              <a:off x="5017778" y="751214"/>
              <a:ext cx="2182751" cy="8142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VODENE KOZICE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(VARIČELE)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01602" y="2047465"/>
            <a:ext cx="107119" cy="2142396"/>
            <a:chOff x="4260236" y="1721126"/>
            <a:chExt cx="107119" cy="2142396"/>
          </a:xfrm>
        </p:grpSpPr>
        <p:sp>
          <p:nvSpPr>
            <p:cNvPr id="35" name="Straight Connector 13"/>
            <p:cNvSpPr/>
            <p:nvPr/>
          </p:nvSpPr>
          <p:spPr>
            <a:xfrm rot="18558720">
              <a:off x="3242598" y="2776453"/>
              <a:ext cx="2142396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2142396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36" name="Straight Connector 14"/>
            <p:cNvSpPr/>
            <p:nvPr/>
          </p:nvSpPr>
          <p:spPr>
            <a:xfrm rot="18558720">
              <a:off x="4260236" y="2738764"/>
              <a:ext cx="107119" cy="1071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8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33812" y="2040420"/>
            <a:ext cx="1837756" cy="498897"/>
            <a:chOff x="4992446" y="1714081"/>
            <a:chExt cx="1837756" cy="498897"/>
          </a:xfrm>
        </p:grpSpPr>
        <p:sp>
          <p:nvSpPr>
            <p:cNvPr id="33" name="Rounded Rectangle 32"/>
            <p:cNvSpPr/>
            <p:nvPr/>
          </p:nvSpPr>
          <p:spPr>
            <a:xfrm>
              <a:off x="4992446" y="1714081"/>
              <a:ext cx="1837756" cy="49889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4" name="Rounded Rectangle 16"/>
            <p:cNvSpPr/>
            <p:nvPr/>
          </p:nvSpPr>
          <p:spPr>
            <a:xfrm>
              <a:off x="5007058" y="1728693"/>
              <a:ext cx="1808532" cy="4696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OSPICE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65890" y="3505023"/>
            <a:ext cx="1578544" cy="78927"/>
            <a:chOff x="3524524" y="3178684"/>
            <a:chExt cx="1578544" cy="78927"/>
          </a:xfrm>
        </p:grpSpPr>
        <p:sp>
          <p:nvSpPr>
            <p:cNvPr id="31" name="Straight Connector 17"/>
            <p:cNvSpPr/>
            <p:nvPr/>
          </p:nvSpPr>
          <p:spPr>
            <a:xfrm rot="19757936">
              <a:off x="3524524" y="3202277"/>
              <a:ext cx="1578544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1578544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32" name="Straight Connector 18"/>
            <p:cNvSpPr/>
            <p:nvPr/>
          </p:nvSpPr>
          <p:spPr>
            <a:xfrm rot="19757936">
              <a:off x="4274332" y="3178684"/>
              <a:ext cx="78927" cy="78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6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33812" y="2699212"/>
            <a:ext cx="2272522" cy="884610"/>
            <a:chOff x="4992446" y="2372873"/>
            <a:chExt cx="2272522" cy="884610"/>
          </a:xfrm>
        </p:grpSpPr>
        <p:sp>
          <p:nvSpPr>
            <p:cNvPr id="29" name="Rounded Rectangle 28"/>
            <p:cNvSpPr/>
            <p:nvPr/>
          </p:nvSpPr>
          <p:spPr>
            <a:xfrm>
              <a:off x="4992446" y="2372873"/>
              <a:ext cx="2272522" cy="88461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0" name="Rounded Rectangle 20"/>
            <p:cNvSpPr/>
            <p:nvPr/>
          </p:nvSpPr>
          <p:spPr>
            <a:xfrm>
              <a:off x="5018355" y="2398782"/>
              <a:ext cx="2220704" cy="8327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ANGINA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(</a:t>
              </a:r>
              <a:r>
                <a:rPr lang="hr-HR" sz="1800" kern="1200" dirty="0"/>
                <a:t>UPALA GRLA)</a:t>
              </a:r>
              <a:endParaRPr lang="hr-HR" sz="2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69660" y="4010520"/>
            <a:ext cx="1436891" cy="71844"/>
            <a:chOff x="3628294" y="3684181"/>
            <a:chExt cx="1436891" cy="71844"/>
          </a:xfrm>
        </p:grpSpPr>
        <p:sp>
          <p:nvSpPr>
            <p:cNvPr id="27" name="Straight Connector 21"/>
            <p:cNvSpPr/>
            <p:nvPr/>
          </p:nvSpPr>
          <p:spPr>
            <a:xfrm rot="475153">
              <a:off x="3628294" y="3704232"/>
              <a:ext cx="1436891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1436891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28" name="Straight Connector 22"/>
            <p:cNvSpPr/>
            <p:nvPr/>
          </p:nvSpPr>
          <p:spPr>
            <a:xfrm rot="475153">
              <a:off x="4310818" y="3684181"/>
              <a:ext cx="71844" cy="71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5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99700" y="3687341"/>
            <a:ext cx="2061384" cy="916171"/>
            <a:chOff x="5058334" y="3361002"/>
            <a:chExt cx="2061384" cy="916171"/>
          </a:xfrm>
        </p:grpSpPr>
        <p:sp>
          <p:nvSpPr>
            <p:cNvPr id="25" name="Rounded Rectangle 24"/>
            <p:cNvSpPr/>
            <p:nvPr/>
          </p:nvSpPr>
          <p:spPr>
            <a:xfrm>
              <a:off x="5058334" y="3361002"/>
              <a:ext cx="2061384" cy="91617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24"/>
            <p:cNvSpPr/>
            <p:nvPr/>
          </p:nvSpPr>
          <p:spPr>
            <a:xfrm>
              <a:off x="5085168" y="3387836"/>
              <a:ext cx="2007716" cy="8625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DIZENTERIJA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(ZARAZNI PROLJEV)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65811" y="4488080"/>
            <a:ext cx="1844589" cy="92229"/>
            <a:chOff x="3424445" y="4161741"/>
            <a:chExt cx="1844589" cy="92229"/>
          </a:xfrm>
        </p:grpSpPr>
        <p:sp>
          <p:nvSpPr>
            <p:cNvPr id="23" name="Straight Connector 25"/>
            <p:cNvSpPr/>
            <p:nvPr/>
          </p:nvSpPr>
          <p:spPr>
            <a:xfrm rot="2370417">
              <a:off x="3424445" y="4191985"/>
              <a:ext cx="1844589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1844589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24" name="Straight Connector 26"/>
            <p:cNvSpPr/>
            <p:nvPr/>
          </p:nvSpPr>
          <p:spPr>
            <a:xfrm rot="2370417">
              <a:off x="4300625" y="4161741"/>
              <a:ext cx="92229" cy="92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7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99700" y="4675541"/>
            <a:ext cx="1760761" cy="890784"/>
            <a:chOff x="5058334" y="4349202"/>
            <a:chExt cx="1760761" cy="890784"/>
          </a:xfrm>
        </p:grpSpPr>
        <p:sp>
          <p:nvSpPr>
            <p:cNvPr id="21" name="Rounded Rectangle 20"/>
            <p:cNvSpPr/>
            <p:nvPr/>
          </p:nvSpPr>
          <p:spPr>
            <a:xfrm>
              <a:off x="5058334" y="4349202"/>
              <a:ext cx="1760761" cy="8907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28"/>
            <p:cNvSpPr/>
            <p:nvPr/>
          </p:nvSpPr>
          <p:spPr>
            <a:xfrm>
              <a:off x="5084424" y="4375292"/>
              <a:ext cx="1708581" cy="8386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ZAUŠNJACI</a:t>
              </a:r>
            </a:p>
            <a:p>
              <a:pPr lvl="0" algn="ctr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(</a:t>
              </a:r>
              <a:r>
                <a:rPr lang="hr-HR" sz="1800" kern="1200" dirty="0"/>
                <a:t>MUMPS)</a:t>
              </a:r>
              <a:endParaRPr lang="hr-HR" sz="24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23697" y="3733077"/>
            <a:ext cx="128818" cy="2576377"/>
            <a:chOff x="4282331" y="3406738"/>
            <a:chExt cx="128818" cy="2576377"/>
          </a:xfrm>
        </p:grpSpPr>
        <p:sp>
          <p:nvSpPr>
            <p:cNvPr id="19" name="Straight Connector 29"/>
            <p:cNvSpPr/>
            <p:nvPr/>
          </p:nvSpPr>
          <p:spPr>
            <a:xfrm rot="3388095">
              <a:off x="3058551" y="4679056"/>
              <a:ext cx="2576377" cy="317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5870"/>
                  </a:moveTo>
                  <a:lnTo>
                    <a:pt x="2576377" y="15870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sp>
        <p:sp>
          <p:nvSpPr>
            <p:cNvPr id="20" name="Straight Connector 30"/>
            <p:cNvSpPr/>
            <p:nvPr/>
          </p:nvSpPr>
          <p:spPr>
            <a:xfrm rot="3388095">
              <a:off x="4282331" y="4630517"/>
              <a:ext cx="128818" cy="128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9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99700" y="5663728"/>
            <a:ext cx="2545051" cy="862690"/>
            <a:chOff x="5058334" y="5337389"/>
            <a:chExt cx="2545051" cy="862690"/>
          </a:xfrm>
        </p:grpSpPr>
        <p:sp>
          <p:nvSpPr>
            <p:cNvPr id="17" name="Rounded Rectangle 16"/>
            <p:cNvSpPr/>
            <p:nvPr/>
          </p:nvSpPr>
          <p:spPr>
            <a:xfrm>
              <a:off x="5058334" y="5337389"/>
              <a:ext cx="2545051" cy="86269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Rounded Rectangle 32"/>
            <p:cNvSpPr/>
            <p:nvPr/>
          </p:nvSpPr>
          <p:spPr>
            <a:xfrm>
              <a:off x="5083601" y="5362656"/>
              <a:ext cx="2494517" cy="8121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ŽUTICA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kern="1200" dirty="0"/>
                <a:t>(</a:t>
              </a:r>
              <a:r>
                <a:rPr lang="hr-HR" sz="1800" kern="1200" dirty="0"/>
                <a:t>HEPATITIS  A</a:t>
              </a:r>
              <a:r>
                <a:rPr lang="hr-HR" sz="2400" kern="1200" dirty="0"/>
                <a:t>)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7429552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Obične </a:t>
            </a:r>
            <a:r>
              <a:rPr lang="hr-HR" sz="5400" b="1" dirty="0">
                <a:solidFill>
                  <a:srgbClr val="92D050"/>
                </a:solidFill>
              </a:rPr>
              <a:t>UŠI</a:t>
            </a:r>
            <a:r>
              <a:rPr lang="hr-HR" sz="5400" dirty="0"/>
              <a:t>  naseljavaju se u kosu, na koju lijepe svoja jajašca. Bodu kožu i sišu krv, što uzrokuje otekline i svrbež. Uništavaju se posebnim šamponima.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hMSERUUERIVFRUVFhUXGRgXGBUUGhcVHBQXFBgZFBgXHCYeGhojGRQUHy8gIycpLCwsFR4xNTAqNSYrLCkBCQoKDgwOGg8PGikcHxwsKSwpLCwpKSksKSkqKSksKSksKSksLCkqKSkpLCksLCksKSkpLCksKSwpKSkpKSwpKf/AABEIALcAtwMBIgACEQEDEQH/xAAcAAABBQEBAQAAAAAAAAAAAAAAAQMEBQYCBwj/xAA/EAABAwEFBQYEAwYFBQAAAAABAAIRAwQFEiExQVFhcYEGEyKRobEyUsHRB0LwFCNicoLhM1OSovEWQ3Oy0v/EABoBAAIDAQEAAAAAAAAAAAAAAAADAQIEBQb/xAAoEQACAgIBBAEEAgMAAAAAAAAAAQIRAyExBBJBUQUTIjJxUmEjM0L/2gAMAwEAAhEDEQA/APbEIQgASwkQgARCEIAEIQgAQhCABCEIAEQhCACEIQgAhCEIAEIQgAlCEIAEIQgAQhCABCEIAEIQgAQhCABCEIAEIQgAQhCABCEIAEIQUACEIQAIQhAAhCEAIlSIlACoSSiUACEJCUAdJJTP7Yz5h0zTFsvJrGyMyTAA3qLRNMml8aoDxsXnN9duu6cWtIe4TMaAyYE7SqX/AKstlXNkNHAYUt5UhixM9gxIDl43eXbK8W0i0PDicpAkjk5ZaydtrXTqYu9qBwIkFxPmDqEfVRP0mfRspZXmdx/io50Cu1sHIuAI8wFqbZ2jxYW0iYc3ESNczAAVu9VZVY5N0aB1YAwSJXQcs5ZMYIdGWYI28CrmyVdm/MfZCnZaeLtRLQkQriRUIQgAQiUIAEIQgDmUSkQgBUqSUhKAFVP2jvLu2NYM3VDEfw7fsrG2WxtNpe85D1O4b1j2h1e0968wBkBsAS8kqVIfihbt8F3SqYWtxPLZ5AKj7ZXkadme9pxACIGRbOWIEK8rU6FQYarW1MOYaROY28N3VeN38210RWDrO+nRe50bWNBOQnNJlwaYtNsj3XSNSoScx+oC2dkaGjwxI1JzhZy6bL3dJs6ugea0FhqRDQAT+plZ7JqiDetvkENDuZ0PRZm+bE0ta8ajInb13rTXtZ3OdDep+nJVNRmWAjKT0UdxarKOyEt0H25hbS7e0Bo0Gwwk6QMjt+6ytOgaZxFssmHjduc1bK5uzbazRL4bqHACSOqmM7ZMU0avszXtJYH12jBUzaASXMHy1BA5q9e0iI0GYUGyObTaGd9IEZuiTCmMZOj55LT+hLT8kyzXg12RMHylS1Svscp2jansyPiHr0TIz9iZ4v4lrKEzQtTX6HPcdU9KaZ2qFQkSoAJQhCAG5RK5lEoJo6BUe3W9lJuJ55DaTuAUW8L3FPwtGJ+7cf4vsqRtlfUdjqnEfQcANyXKaWkNhictjVpr1bS/E4YWj4W7uJ3lPU7v2EnPoptOAmrTeFMVGU31MGKc5gZZxi0BOiTV7Zq7lHSM/wBpL9dYqONrGmHBok/FlJ06LLUvxNdbA6zuoBuPwgziH8Urr8TLdjZLf8PFgp6+IyS97c8xLQ0HcFmOytlDXEnY3y58VSekEZt7NTXb8LRG/kJ15xAVjYnhkk/laT/UfsPcqkstoBcXcAY4kz7BNVbcXabSffCPRh80huixsWgFuUSf+VSVrtl2WzXqfdP3ZavACc/yji7bHD7BXF12PE6fygyT8zue5V5ehqVFS26W+IEZObHUJm4icDqLiQCSAQYIcDsPrCvrXSh/Qn6qhpvEun83iB3OH9ilU4su+BqxB1G2jFmWmSHZioydRO2FvLzu5tCm+vZ6ndsa0vLHQaZyxeE6tJ4TmsBb7d3rQD/iUjkRr04f3Wdvy2Wq0ODH1aj25QyTG3IMGuea3QmqpmVxld2eqXL2zp2hgc2eOuXNX1C2h2hleWdmexd50/HRa6lPzkMDubSVs7NYLzHx02HiHtAlXXcEu3w0aZ1Np4cvunqVsLYD9Nh+6zdkvZ2I06rXMqN1Y73ado4q8o1Q4QVZSKShfJagpVW067qfFvsrBlQESDIT1KzLKDidJUiFYoR5VNed8me7o/Fo5+oby3lM2283VSWUZDNr/m/l3Dj5Is1kDBkEic/ETVDH5kO2SxBo0k7SdTzK4tl7U6XxkDn+s1xaLcW+FubjkAnrLcLCcddrXv3HMD7lUSvgZKSS2VtTtDSJ8DZ45+wWT7Y1qlVhDaLyMzOB3pkvTzRa1sMa1o/hAHso9rjyBA26hX7Bay+kfNpFQfGXQNA4kweR0V1cjcNCo7a7TqYElPdtKodaHdPQJLEYpEbgHH0j0BPVZpsah2z1MOKd7o5BuXt6pmm6YExkPKPdRnvknm7yhrR7py7qjf2hwqGGjKeQySGrGI2nZ25XOhz5AgYW7cP0lbFgFNuYgAZDisvdPbKhGGm7G4QP1wU+12upXzY3Ty00G9M1H9jU+79E+k0uxPduPrp6LFdpK/ctbGxx8iIKcbUt76op424Dsa3MExkTu1VtfHY6s+zwXteWycMAcxiUSjYd3gyNCtidK1HZi0CnaWEAZkNJicidm48VkLBY3MMHZpOo1yI+q1VzHxtO0EepCrB1IpNaZ6ywrtM0inguqjlcEC9rnZXbDsnNza8fE08OHBUVnrPpP7qtk7Ydjhvb9lrFAvi6xXplpMOGbXfK4bVScLG48nbp8DFKtOqUF1My3MHUKhsFvc1xpVRD25HjxG8K9o1kpGlosbPaQ8SOo2hCrn0TMtMHghM7/Yj6Xoh06YaMk3aKsaalO16kBFjo54zrsG7ilpXodKSSscu+78Hidm87fl5KwBTIcug5PSpGaTtnblU31WLWdWjlJVpiUK9bJ3lJzd4I67ChkLTPBr98dpcN7jHKdPJSA7J/Fw8g3CPcpb9sxZanEiIkkbnaEeZKZrCG8Jb1hYJmyJxTqQ5o3n2Mn1jyXbbKO8MzH3Jn0UUO/fcGNnzI+6syYeN0JPA1bJl1XEG1i5kNBzgnednFerWazB1JrchAXl77wa2q1p0YA4+QIC311X4yq2aYJduJiE1cjK9FjZrrptzaATvU1wgKutllqCKlLKoM3MnJw3fzcV1ZLyFRsjrOzhzTaojbMN2osGG0vwAZtbUa0iWl0nZ0j+pSLlbifTIbGItG35tqe7XPiuzf3bs90EH9c13c1YNrDdIePPP3WevuIlweohv66JVXWvtBQploqVWtc4ZCcyuavaGg34qjRzcz/wCl00zmfTk/DLNCrbN2hs1T4K9M/wBQHurBrp0M8s1JDi1yin7R3H3zcdPKqz4T8w2tPuOKqLovPFkcnDUHIg7Z8lsCst2quksP7TSGY/xANo+bmNqVOHlD8U/+WW1KrkhUt2XoHBKlpje0fYMTpOgPmVMxqJTgCB+t6cDk+Kozydskh67DlFa9d94rFCSHIe76KutF70mfHVptjYXCfJVz+3FimDaWdA77KLGLFN7pmU/EW6gKveNHxxP8wz9QFkarIp5/5pHrH2Wu7XdrLPXphlJ4fDg6Rlwz6e6zt40B3LeL8X+6Vhy8mmMWlsqa9PCXP+YNj2I848lOqMPh/lj1C5vqhh7qNJIPMeI+4Ug5QRnGwZnZlCQ+ENjyOWhwpWhzXskup4m7AYLRkd+a1XZi2VDlTs7WGAcRJ0J14iVU35Xp1GsJEtLQ2RGJp68oPJTLnwtEh2cASGiY1G9aEPhFNGgtNSvUs1V7LQWvGNrQG4YqNJbBBGeY9U9dtmfSH7wy4sY5x0l+Hxx1TlkfjGeI57fpsVd24v4WaiAINR+TR9eSsxc9aKTtJahUc4zoGtHIuE+yG2iKbH7cLT0mD08KzdGuXNgmSW4jxJIj0Hqrem4920bmkR1mPUrK3sjkh9pq2rgT4mtOumyAsxaA7LM5iVpL8oyzgBBHWc/NU9psuYznwiFqxy0d/o4rJBUtoiXa1zqjQDPDgFurs7U16AAFQBo0GzoVkLprBlQmJdGFo3mVpLNdkeJ5xPPk3g0Ik3Zzeuj/AJO1m2u78SmkRUY48QI9yrf/AK8sZHie4TsLCfZefCwAqNaLsI0UrLI5rwQf9F2bwpNrO/Z34qZzGRBblpnuSLNUqZadyEtyNCgj00Ofw8j9101z9w9fupWCF0E1Sl7MjjH0RC9+yPIpmpTqHV56ZKeSuHFDcvZKUV4PP+2F0BmF7fzEg89Qfdee3hTInqvYO2FEOs7j8pDvWF5ReI1Uxdo9J0bWTpqfKK2y1cLiTpAPVbKyuxsaNchl0xFYwN8Pn6ZQtBctvAgHKcInc4ZDoUjIjiZvtyNFpfFCWb4qAyNz2tP0VTelEuovA1EO6ZhXjnAgN3gDqDI+nmuO4aIn4XAt/pdqOcj0SL3Yt7MH2c7TPoPh/jZtad3BepXJf9lMOpuAG45EFeXXrcRoViHDwEyxw0c2ff7Kwslo7t4DQ127lt0WyVPaJwQnJ9p6vau39GmDIxRu29V5he9+PtdpNSocjMAaMaM8lLvV5fSmAOSqKNmIZi3+H7qstI0dR0s8P5lvQfBnKcvKAtPYCBhdE7OuRHuVk7N4wHcMPkf7LU3XU8AB+UHkQIKxt7EeBu1iCQ7fnt1VNeHhaI2DDy3StBedHxRlJbMbOnkq00cTHZbPZaIM39DllGVJ0Udw2hrahJ1jU+sLYU7XKwNZmFy3PYG4zbO8aKhYaYaRIxAyTkduxOcPQ3rMHZeR8eSwoVwpLiCpNo7D2lnwhtSPlP0Kr6tgr0/jpVBzafoquLXJzFKL2mN1rGChJ352j3Qoosb11UJs1VTftVX/ACz5hJ31U/8AbPmPum0zLa9lu6umaluaFX4ap/KBzP2TFS6qjtXNH+o/RHaw7o+wvq2NdSeJGbT7SvJrbVWl7V2v9lrhj5ILQ6W6EEkRB/WSydrqBxy0JnoSiOuTudBLsxyvjRFtL/h5/ddG0YWzv+6btTJcAN3qU1bqgEAaD1KXycbNO5uRrrNbe8YC7U5HjxU6y1C+k4GC5pgg7doP0lZey1YY09PU5hXdG0RhqjR0BwH669Fmlplob5OLNXJD6bxjZmcLhMHKRIz12pilYKbHS0EE7CZ13HcpJZhqPHIg7xMotLPEE/GrOx8fii5P2hu8Gfuyme6HcMnbJ6ghSrS792eS5s9nLrPS2wXg9VOV6NHyu6Ql1UMOR019yQtNYrN3caRmRtER/ZUN3O0B1aeusCeGfqr+nWA8G2m4EDfSfs6F0LI1s4HBzfR/wjtAIPKYUFmTgdh1Cl3swllODMA59Qm6YBDeMj3+ifBGrpVcmkQ6PYevaXVe5AJpwYJguDpIDdk5LefhZ2cq2anVfWYWOqFoDTrhZqepcp34fmKTwRDsTTO9kQ0+61YW+K0Z+s63JPuxPgVdJAlVzknJpg6gHmJQukIomzFApQVwHJZVRg4Cuw5NByXEggyX4m3Ia1BlVg8VIkO/8btT0IB6ledMaXFjGgkmNMySP0F7k4zIOev/AAVUuuyjZmOdRpta520a8ACdBwCW47s6GDq+yHY9nktSnhLi7YNu/j6qktFWSDsj/j1zV72iqS8tH5jJ88h7lURGJ5A3gBJj7M+R2y6qU4pNH8I9RP1U+57SBIdm05EcMsxxBgqFeDsoGyB6QurBUhrvPlp9lm8NjVyaKnT8bg7ZTEEaEEyI8kltoEgOG7NRLPacTME5zLfq3ltVvSqBzcjOzqn4zvfFR7pSkynxTTfOxuSmXa6LLx8R6kCPUJq8rLDCRrlPmm7BWljW7sLvIz9EZRnyUfuRbCzjGxwHxgDrt64hpxXNsfgtVHPJ1PCRvGJwBTNltOJxbigyXt/m4dAFF7TWmbRRcGmQKfKCZhIq2cBqi3tNaabhOmY5SCfKCmmOJblsk/T3UK0WvDA3lwPEFxH1Tt0PkxtzH29kzGaOkl25UejdiKxcQTp3Jb/oqkA+T1sAsX2BqSS35Gu/3PBH/qVtAt8eDn9aqzySOghJKVWMYspEIQBiAiUIVBooKXEhCAEc5Vl/1IpOPytPmTH0SoUS4JjyeR3ltedsge3sCqy6mTUHDxHyxIQsy/EY+SZa6uY5/wB09QqeFxO0ekoQlNaHIlWAF0uGWeXCFYNY/Vhjb1IzSoToHpfj8aWJS8j7qxIIcc81X2EnFO4D7IQjKO+R/FE2yN/ftcDAbJI/pKhXxWmvSaZzDR5S76JULPDk81kC0Vc/6h6lSrqrRWHP7oQiAYvzR6h+HzwXV9/7odIJ95W1CELow4M3W/75CyukIVzGCEIUg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042988"/>
            <a:ext cx="2181225" cy="2181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6628" name="Picture 4" descr="http://static1.ringaraja.net/uploads/HRV/articles/704/large/2c9b3118e07ab18bb619f0231ea160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295" y="1117028"/>
            <a:ext cx="4151952" cy="4151954"/>
          </a:xfrm>
          <a:prstGeom prst="rect">
            <a:avLst/>
          </a:prstGeom>
          <a:noFill/>
        </p:spPr>
      </p:pic>
      <p:pic>
        <p:nvPicPr>
          <p:cNvPr id="26630" name="Picture 6" descr="http://paranit.eu/sites/default/files/louselifecycle_h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3" y="52553"/>
            <a:ext cx="9001157" cy="6500834"/>
          </a:xfrm>
          <a:prstGeom prst="rect">
            <a:avLst/>
          </a:prstGeom>
          <a:noFill/>
        </p:spPr>
      </p:pic>
      <p:pic>
        <p:nvPicPr>
          <p:cNvPr id="26632" name="Picture 8" descr="http://www.vecernji.hr/media/cache/70/40/7040a7907f18e6dca4b3ce4c0bf68d6d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1944"/>
            <a:ext cx="9114743" cy="6836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323850" y="260350"/>
            <a:ext cx="3403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x-none" sz="4400" b="1" i="1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UŠLJIVOST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Tjelesna uš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altLang="x-none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Uš glave</a:t>
            </a:r>
            <a:r>
              <a:rPr kumimoji="0" lang="hr-HR" altLang="x-none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341438"/>
            <a:ext cx="1905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341438"/>
            <a:ext cx="1905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71775" y="1916113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124075" y="3789363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9338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5085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250825" y="1412875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Hrvatskoj su najčešće uši glave koje na sreću </a:t>
            </a:r>
            <a:r>
              <a:rPr kumimoji="0" lang="hr-HR" altLang="x-none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 prenose</a:t>
            </a: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altLang="x-none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bolesti</a:t>
            </a: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ali su neugodne onome tko ih dobije. U djece se zbog češanja mogu stvoriti krastice na glavi koje se zbog toga mogu inficirati. </a:t>
            </a:r>
            <a:r>
              <a:rPr kumimoji="0" lang="hr-HR" altLang="x-none" sz="2400" b="1" i="1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Takve se uši rješavaju insekticidima u šamponima, losionima ili prahu za posipanje.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Oni »ubijaju« uši u kosi, ali ne rješavaju i problem gnjida, koje valja iščešljati gustim ili elektroničkim češljem. Ipak, najbolji lijek za uši glave, kažu </a:t>
            </a:r>
            <a:r>
              <a:rPr kumimoji="0" lang="sr-Latn-CS" altLang="x-non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epidemiolozi</a:t>
            </a:r>
            <a:r>
              <a:rPr kumimoji="0" lang="sr-Latn-CS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je šišanje.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CS" altLang="x-none" sz="2400" b="1" i="1" u="none" strike="noStrike" kern="1200" cap="none" spc="0" normalizeH="0" baseline="0" noProof="0" dirty="0">
                <a:ln>
                  <a:noFill/>
                </a:ln>
                <a:solidFill>
                  <a:srgbClr val="7335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Kako se ne bi prenijele drugima ne treba koristiti tuđi pribor za češljanje, a roditelji djece koja idu u školu trebaju im često pregledavati glavu posebno </a:t>
            </a:r>
            <a:r>
              <a:rPr kumimoji="0" lang="sr-Latn-CS" altLang="x-none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7335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predjele</a:t>
            </a:r>
            <a:r>
              <a:rPr kumimoji="0" lang="sr-Latn-CS" altLang="x-none" sz="2400" b="1" i="1" u="none" strike="noStrike" kern="1200" cap="none" spc="0" normalizeH="0" baseline="0" noProof="0" dirty="0">
                <a:ln>
                  <a:noFill/>
                </a:ln>
                <a:solidFill>
                  <a:srgbClr val="7335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oko vrata i oba uha.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CS" altLang="x-none" sz="2400" b="0" i="1" u="none" strike="noStrike" kern="1200" cap="none" spc="0" normalizeH="0" baseline="0" noProof="0" dirty="0">
              <a:ln>
                <a:noFill/>
              </a:ln>
              <a:solidFill>
                <a:srgbClr val="73350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2400" b="1" i="1" u="none" strike="noStrike" kern="1200" cap="none" spc="0" normalizeH="0" baseline="0" noProof="0" dirty="0">
              <a:ln>
                <a:noFill/>
              </a:ln>
              <a:solidFill>
                <a:srgbClr val="73350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2400" b="0" i="1" u="none" strike="noStrike" kern="120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7429552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92D050"/>
                </a:solidFill>
              </a:rPr>
              <a:t>Dječje gliste </a:t>
            </a:r>
            <a:r>
              <a:rPr lang="hr-HR" sz="5400" dirty="0"/>
              <a:t>najčešće se unesu u tijelo nečistim rukama, tj. ako neredovito peremo ruke. Kako bismo se riješili zaraze, potrebno je obratiti se liječniku.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-1857420" y="428604"/>
            <a:ext cx="8686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x-none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DJEČJE GLISTE</a:t>
            </a:r>
            <a:r>
              <a:rPr kumimoji="0" lang="hr-HR" altLang="x-none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Rectangle 4"/>
          <p:cNvSpPr txBox="1">
            <a:spLocks/>
          </p:cNvSpPr>
          <p:nvPr/>
        </p:nvSpPr>
        <p:spPr>
          <a:xfrm>
            <a:off x="304800" y="1554163"/>
            <a:ext cx="4267200" cy="452596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hr-HR" altLang="x-none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svim smjerovima kreće se</a:t>
            </a:r>
            <a:r>
              <a:rPr kumimoji="0" lang="hr-HR" altLang="x-none" sz="20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hr-HR" altLang="x-none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pomoću stezanja mišića. Naraste do 50 cm.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endParaRPr kumimoji="0" lang="hr-HR" altLang="x-none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hr-HR" altLang="x-none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Djeca se zaraze igrajući se zemljom, gurajući ruke s jajašcima u usta. Njezina jaja vrlo su otporna i mogu preživjeti u tlu do 10 godina.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endParaRPr kumimoji="0" lang="hr-HR" altLang="x-none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hr-HR" altLang="x-none" sz="2000" b="1" i="1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Znakovi bolesti su iznemoglost, teško disanje i zastoji u probavi.</a:t>
            </a:r>
            <a:r>
              <a:rPr kumimoji="0" lang="hr-HR" altLang="x-none" sz="2000" b="0" i="1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4876800" y="2565400"/>
            <a:ext cx="4087813" cy="4103688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hr-HR" altLang="x-none" sz="2800" b="1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Bijela glistica</a:t>
            </a:r>
            <a:r>
              <a:rPr kumimoji="0" lang="hr-HR" altLang="x-none" sz="2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000" b="1" i="1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Bijela glistica je nametnički oblik. Dulja je malo više od  1 cm. Živi u crijevu čovjeka. Kretanje ženke oko crijevnog otvora izaziva jaki svrbež. Zaraza se obnavlja ako se dijete češe oko crijevnog otvora i rukama jajašca prenese u usta.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8913"/>
            <a:ext cx="3384550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7429552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92D050"/>
                </a:solidFill>
              </a:rPr>
              <a:t>Angina</a:t>
            </a:r>
            <a:r>
              <a:rPr lang="hr-HR" sz="5400" dirty="0"/>
              <a:t> je zarazna upala grla. Zbog gnojnoga grla otežano je gutanje, a najčešće se i povisi tjelesna temperatura. Potrebna je liječnička pomoć.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ojezdravlje.net/PortalFiles/Images/-795-Upala-krajnik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998571" cy="4143404"/>
          </a:xfrm>
          <a:prstGeom prst="rect">
            <a:avLst/>
          </a:prstGeom>
          <a:noFill/>
        </p:spPr>
      </p:pic>
      <p:pic>
        <p:nvPicPr>
          <p:cNvPr id="28676" name="Picture 4" descr="http://img410.imageshack.us/img410/9857/krajnic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000504"/>
            <a:ext cx="4381500" cy="2324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7429552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92D050"/>
                </a:solidFill>
              </a:rPr>
              <a:t>Hepatitis A</a:t>
            </a:r>
            <a:r>
              <a:rPr lang="hr-HR" sz="5400" dirty="0"/>
              <a:t> bolest je koja se prenosi prljavim rukama. Osobnom higijenom i pravilnom pripremom namirnica koje jedemo štitimo se od zaraze.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92696"/>
            <a:ext cx="742955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Čovjek se razboli svaki put kad mu u tijelo dospije neki uzročnik bolesti jer svaki je čovjek više ili manje otporan prema nekoj zarazi.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289937" y="404664"/>
            <a:ext cx="8686800" cy="112553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1" u="none" strike="noStrike" kern="1200" cap="none" spc="0" normalizeH="0" baseline="0" noProof="0">
                <a:ln>
                  <a:noFill/>
                </a:ln>
                <a:solidFill>
                  <a:srgbClr val="E0022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ČISTE RUKE - POLA ZDRAVLJA</a:t>
            </a:r>
            <a:br>
              <a:rPr kumimoji="0" lang="hr-HR" sz="4400" b="1" i="1" u="none" strike="noStrike" kern="1200" cap="none" spc="0" normalizeH="0" baseline="0" noProof="0">
                <a:ln>
                  <a:noFill/>
                </a:ln>
                <a:solidFill>
                  <a:srgbClr val="E0022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1" i="1" u="none" strike="noStrike" kern="1200" cap="none" spc="0" normalizeH="0" baseline="0" noProof="0">
              <a:ln>
                <a:noFill/>
              </a:ln>
              <a:solidFill>
                <a:srgbClr val="E0022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988840"/>
            <a:ext cx="4443154" cy="2946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Kada treba prati ruke?</a:t>
            </a:r>
            <a:b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uvijek prije jela i kuhanja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prije i poslije odlaska na WC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poslije čišćenja i spremanja u kući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poslije diranja životinja, uključujući i kućne ljubimce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poslije posjeta bolnici, zdravstvenoj ustanovi ili bolesnoj osobi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nakon ispuhivanja nosa, kašljanja ili kihanja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hr-HR" altLang="x-none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čim uđete u kuću nakon igranja, boravka u vrtu, parku, šetnje s psom, kupnje i slično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hr-HR" altLang="x-non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x-none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Neki će ponoviti, a neki tek naučiti...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Ruke treba prati u toploj vodi jer topla voda bolje uništava uzročnike zaraze od hladne.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Sapun treba koristiti najmanje 10-15 sekundi.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 zaboraviti dobro oprati područja između prstiju, ispod noktiju i ispod nakita jer se tu mikroorganizmi vrlo rado zadržavaju i skupljaju u velikom broju.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Nakon ispiranja ruke treba dobro posušiti čistim ručnikom ili još bolje papirnatim.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7429552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92D050"/>
                </a:solidFill>
              </a:rPr>
              <a:t>Krpelj</a:t>
            </a:r>
            <a:r>
              <a:rPr lang="hr-HR" sz="4800" dirty="0"/>
              <a:t> se prihvati za kožu i siše krv. Može prenositi uzročnike opasne bolesti pa je važno zaštiti se od njega. Ako se ipak prihvati za kožu, za uklanjanje krpelja treba potražiti liječničku pomoć.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4714884"/>
            <a:ext cx="8610600" cy="17145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Prenose tridesetak bolesti, neke su i smrtonosne. </a:t>
            </a: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 RH koja je dio širokog europskog područja krpelji prenose:</a:t>
            </a: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Meningoencefalitis</a:t>
            </a: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Boreliozu/LIME, </a:t>
            </a: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Lajmsku bolest i </a:t>
            </a:r>
            <a:b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hr-HR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Tularemiju</a:t>
            </a:r>
          </a:p>
        </p:txBody>
      </p:sp>
      <p:pic>
        <p:nvPicPr>
          <p:cNvPr id="3" name="Picture 2" descr="F:\ZARAZNE BOL\krpalj_babesios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214313"/>
            <a:ext cx="1557338" cy="1857375"/>
          </a:xfrm>
          <a:prstGeom prst="rect">
            <a:avLst/>
          </a:prstGeom>
          <a:noFill/>
        </p:spPr>
      </p:pic>
      <p:pic>
        <p:nvPicPr>
          <p:cNvPr id="4" name="Picture 2" descr="F:\ZARAZNE BOL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428750"/>
            <a:ext cx="17145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ZARAZNE BOL\KRPELJ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7750" y="500063"/>
            <a:ext cx="3976688" cy="370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88" y="2143125"/>
            <a:ext cx="1357312" cy="3921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hr-HR">
                <a:solidFill>
                  <a:srgbClr val="FFFFFF"/>
                </a:solidFill>
                <a:latin typeface="Times New Roman" pitchFamily="18" charset="0"/>
              </a:rPr>
              <a:t>KRPELJ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3500" y="4143375"/>
            <a:ext cx="250031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solidFill>
                  <a:srgbClr val="FFFFFF"/>
                </a:solidFill>
                <a:latin typeface="Times New Roman" pitchFamily="18" charset="0"/>
              </a:rPr>
              <a:t>Krpelj buši</a:t>
            </a:r>
            <a:r>
              <a:rPr lang="hr-HR" dirty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hr-HR" dirty="0">
                <a:solidFill>
                  <a:srgbClr val="FFFFFF"/>
                </a:solidFill>
                <a:latin typeface="Times New Roman" pitchFamily="18" charset="0"/>
              </a:rPr>
              <a:t>kožu</a:t>
            </a:r>
            <a:endParaRPr lang="hr-HR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484438" y="3284538"/>
            <a:ext cx="2087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x-none" sz="1600" b="1">
                <a:latin typeface="Times New Roman" pitchFamily="18" charset="0"/>
              </a:rPr>
              <a:t>KRPELJ NA PSU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457200" y="476250"/>
            <a:ext cx="8686800" cy="60721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KAKO SE PRENOSI VIRUS NA ČOVJEKA?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r-HR" altLang="x-non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UBODOM zaraženog krpelja putem sline koju mora „pljuckati" da bi krv bila tekuća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Slina ujedno sadrži i protuupalnu tvar i lokalni anestetik – većina </a:t>
            </a:r>
            <a:r>
              <a:rPr kumimoji="0" lang="hr-HR" altLang="x-none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ugriženih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ubod ne osjeti. Oboli 30% </a:t>
            </a:r>
            <a:r>
              <a:rPr kumimoji="0" lang="hr-HR" altLang="x-none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ugriženih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 dok je 70% otporno/imuno na virus. Mjesto uboda kod odraslih: stražnjica i genitalna regija.</a:t>
            </a:r>
            <a:b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endParaRPr kumimoji="0" lang="hr-HR" altLang="x-non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DJECA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: glava 75 posto. Zaraza virusom moguća je i JEDENJEM nekuhanog mlijeka zaraženih životinja.</a:t>
            </a:r>
            <a:b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endParaRPr kumimoji="0" lang="hr-HR" altLang="x-non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KLINIČKA 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slika oboljelog odvija se u dvije faze: 1. simptomi gripe 90%, desetak dana, 2. neurološki simptomi - znaci upale mozga 10% oboljelih. </a:t>
            </a: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Obavezno bolničko liječenje je 2- 3 tjedna, ali i do 40 tjedana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RIZIČNE SKUPINE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:  </a:t>
            </a:r>
            <a:r>
              <a:rPr kumimoji="0" lang="hr-HR" altLang="x-non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šumski radnici, vojska, specijalna policija, GSS, poljoprivrednici, agronomi.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altLang="x-non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REKREATIVCI</a:t>
            </a:r>
            <a:r>
              <a:rPr kumimoji="0" lang="hr-HR" altLang="x-none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:  </a:t>
            </a:r>
            <a:r>
              <a:rPr kumimoji="0" lang="hr-HR" altLang="x-non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planinari, brdski biciklisti, skupljači šumskih plodova, izviđači, lovci.</a:t>
            </a:r>
            <a:br>
              <a:rPr kumimoji="0" lang="hr-HR" altLang="x-none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endParaRPr kumimoji="0" lang="hr-HR" altLang="x-none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7429552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00B050"/>
                </a:solidFill>
              </a:rPr>
              <a:t>Dizenterija</a:t>
            </a:r>
            <a:r>
              <a:rPr lang="hr-HR" sz="5400" dirty="0"/>
              <a:t> ili zarazni proljev pojavljuje se nakon uzimanja onečišćene hrane ili vode. Najčešća je ljeti. Potrebno je potražiti liječničku pomoć.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08720"/>
            <a:ext cx="742955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Najčešća zarazna bolest od koje istodobno oboli više učenika, osobito u jesen ili u proljeće, jest </a:t>
            </a:r>
            <a:r>
              <a:rPr lang="hr-HR" sz="5400" b="1" dirty="0">
                <a:solidFill>
                  <a:srgbClr val="00B050"/>
                </a:solidFill>
              </a:rPr>
              <a:t>gripa</a:t>
            </a:r>
            <a:r>
              <a:rPr lang="hr-HR" sz="5400" dirty="0"/>
              <a:t>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268760"/>
            <a:ext cx="742955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Prenosi se kapljicama kašljući i kišući. Bolesni učenici trebaju ostati kod kuće u toplome i piti mnogo čaja s vitaminima.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742955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>
                <a:solidFill>
                  <a:schemeClr val="tx1"/>
                </a:solidFill>
              </a:rPr>
              <a:t>Djeca često oboljevaju od </a:t>
            </a:r>
            <a:r>
              <a:rPr lang="hr-HR" sz="5400" b="1" dirty="0">
                <a:solidFill>
                  <a:srgbClr val="00B050"/>
                </a:solidFill>
              </a:rPr>
              <a:t>ospica</a:t>
            </a:r>
            <a:r>
              <a:rPr lang="hr-HR" sz="5400" dirty="0">
                <a:solidFill>
                  <a:schemeClr val="tx1"/>
                </a:solidFill>
              </a:rPr>
              <a:t> i </a:t>
            </a:r>
            <a:r>
              <a:rPr lang="hr-HR" sz="5400" b="1" dirty="0">
                <a:solidFill>
                  <a:srgbClr val="00B050"/>
                </a:solidFill>
              </a:rPr>
              <a:t>vodenih kozica</a:t>
            </a:r>
            <a:r>
              <a:rPr lang="hr-HR" sz="5400" dirty="0">
                <a:solidFill>
                  <a:schemeClr val="tx1"/>
                </a:solidFill>
              </a:rPr>
              <a:t> koje se prepoznaju po osipu i vodenim mjehurićima na koži. Obje se bolesti brzo šire.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742955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Za svoje zdravlje brinemo pravilnom prehranom, održavanjem osobne higijene i čistoće prostora u kojem boravimo.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7082"/>
            <a:ext cx="7429552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solidFill>
                  <a:srgbClr val="00B050"/>
                </a:solidFill>
              </a:rPr>
              <a:t>Tuberkuloza (TBC) </a:t>
            </a:r>
            <a:r>
              <a:rPr lang="hr-HR" sz="5400" dirty="0"/>
              <a:t>zarazna je bolest pluća. Danas je rijetka jer se djeca protiv nje cijepe i jer se velika pozornost pridaje pravilnoj prehrani i dobrim uvjetima stanovanja.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742955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AIDS (SIDA) bolest je čiji se uzročnik prenosi krvlju i spolnim odnosom. Za sada nije otkriven lijek protiv AIDS-a.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84784"/>
            <a:ext cx="742955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Cijepljenje je postupak kojim stvaramo otpornost tijela na određene bolesti.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764704"/>
            <a:ext cx="7429552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800" dirty="0"/>
              <a:t>Tako je u Republici Hrvatskoj obvezno cijepljenje protiv tuberkuloze, difterije, tetanusa, hripavca, uzročnika meningitisa, dječje paralize, zaušnjaka, rubeole, ospica i hepatitisa B.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742955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Čovjekovo zdravlje mogu narušiti oku nevidljivi virusi i bakterije. Njih ima svuda oko nas – u zraku, vodi, tlu, hrani, na rukama itd.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628800"/>
            <a:ext cx="7429552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Kad uđu u čovjekovo tijelo, mogu prouzročiti bolesti.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08720"/>
            <a:ext cx="742955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Bolesti koje se lako prenose s čovjeka na čovjeka kašljanjem, kihanjem, slinom, krvlju ili dodirom nazivamo </a:t>
            </a:r>
            <a:r>
              <a:rPr lang="hr-HR" sz="5400" b="1" dirty="0">
                <a:solidFill>
                  <a:srgbClr val="FF0000"/>
                </a:solidFill>
              </a:rPr>
              <a:t>zarazne bolesti</a:t>
            </a:r>
            <a:r>
              <a:rPr lang="hr-HR" sz="54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742955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Uzročnici tih bolesti mogu se prenijeti i zaraženom hranom i vodom, a mogu ih prenijeti i neki kukci.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700808"/>
            <a:ext cx="742955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Zaražene osobe moraju se liječiti kako bi što prije ozdravile i kako ne bi zarazile druge osobe.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340768"/>
            <a:ext cx="7429552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dirty="0"/>
              <a:t>Pri liječenju je važno pridržavati se liječničkih uputa o ponašanju tijekom određene bolesti i o uzimanju lijekova.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987</Words>
  <Application>Microsoft Office PowerPoint</Application>
  <PresentationFormat>On-screen Show (4:3)</PresentationFormat>
  <Paragraphs>82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6</cp:revision>
  <dcterms:created xsi:type="dcterms:W3CDTF">2014-05-03T08:36:40Z</dcterms:created>
  <dcterms:modified xsi:type="dcterms:W3CDTF">2016-12-05T10:16:50Z</dcterms:modified>
</cp:coreProperties>
</file>