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DC66-850B-424D-8177-A26178EDB6AF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BDB4-12EF-455A-BBCB-3504595FB34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DC66-850B-424D-8177-A26178EDB6AF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BDB4-12EF-455A-BBCB-3504595FB34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DC66-850B-424D-8177-A26178EDB6AF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BDB4-12EF-455A-BBCB-3504595FB34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DC66-850B-424D-8177-A26178EDB6AF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BDB4-12EF-455A-BBCB-3504595FB34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DC66-850B-424D-8177-A26178EDB6AF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BDB4-12EF-455A-BBCB-3504595FB34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DC66-850B-424D-8177-A26178EDB6AF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BDB4-12EF-455A-BBCB-3504595FB34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DC66-850B-424D-8177-A26178EDB6AF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BDB4-12EF-455A-BBCB-3504595FB34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DC66-850B-424D-8177-A26178EDB6AF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BDB4-12EF-455A-BBCB-3504595FB34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DC66-850B-424D-8177-A26178EDB6AF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BDB4-12EF-455A-BBCB-3504595FB34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DC66-850B-424D-8177-A26178EDB6AF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BDB4-12EF-455A-BBCB-3504595FB34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DC66-850B-424D-8177-A26178EDB6AF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BDB4-12EF-455A-BBCB-3504595FB34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CDC66-850B-424D-8177-A26178EDB6AF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8BDB4-12EF-455A-BBCB-3504595FB34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rct=j&amp;q=&amp;esrc=s&amp;frm=1&amp;source=images&amp;cd=&amp;cad=rja&amp;docid=-B_nmiLzrMaQsM&amp;tbnid=ECT5a7NExS2eJM:&amp;ved=0CAUQjRw&amp;url=http://www.vecernji.hr/index.php?cmd=show_clanak&amp;clanak_id=34458&amp;action=print_popup&amp;ei=SW9xUczME4_Aswa13IHACg&amp;bvm=bv.45373924,d.bGE&amp;psig=AFQjCNH0_HF_ZTe7FNdeLPsmcs9KQQU6dA&amp;ust=136647487867697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http://www.google.hr/url?sa=i&amp;rct=j&amp;q=&amp;esrc=s&amp;frm=1&amp;source=images&amp;cd=&amp;cad=rja&amp;docid=7fo1slwJy1xOHM&amp;tbnid=pT8GC3iQtGJuxM:&amp;ved=0CAUQjRw&amp;url=http://www.labin.com/web/vijest.asp?id=5767&amp;ei=fG9xUcTSHcbBtQaYtIAY&amp;bvm=bv.45373924,d.bGE&amp;psig=AFQjCNH0_HF_ZTe7FNdeLPsmcs9KQQU6dA&amp;ust=1366474878676979" TargetMode="Externa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1628800"/>
            <a:ext cx="5143536" cy="1754326"/>
          </a:xfrm>
          <a:prstGeom prst="rect">
            <a:avLst/>
          </a:prstGeom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54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Zdravstvene ustanove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4788024" y="6021288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Ivana </a:t>
            </a:r>
            <a:r>
              <a:rPr lang="hr-HR" dirty="0" err="1"/>
              <a:t>Gluhačić</a:t>
            </a:r>
            <a:r>
              <a:rPr lang="hr-HR" dirty="0"/>
              <a:t>, OŠ Julija Klovića, Zagreb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1052736"/>
            <a:ext cx="7000924" cy="501675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4000" dirty="0"/>
              <a:t>Ljudi odlaze u bolnicu na specijalističke preglede ili na višednevno liječenje. </a:t>
            </a:r>
          </a:p>
          <a:p>
            <a:endParaRPr lang="hr-HR" sz="4000" dirty="0"/>
          </a:p>
          <a:p>
            <a:r>
              <a:rPr lang="hr-HR" sz="4000" dirty="0"/>
              <a:t>Ondje ih pregledavaju i o njihovu se zdravlju brinu liječnici specijalisti, medicinske sestre i drugo medicinsko osoblje.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476672"/>
            <a:ext cx="7358114" cy="59093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5400" dirty="0"/>
              <a:t>Unesrećene i teško  bolesne do bolnice prevozi </a:t>
            </a:r>
            <a:r>
              <a:rPr lang="hr-HR" sz="54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vozilo hitne pomoći</a:t>
            </a:r>
            <a:r>
              <a:rPr lang="hr-HR" sz="5400" dirty="0"/>
              <a:t>.</a:t>
            </a:r>
          </a:p>
          <a:p>
            <a:endParaRPr lang="hr-HR" sz="5400" dirty="0"/>
          </a:p>
          <a:p>
            <a:endParaRPr lang="hr-HR" sz="5400" dirty="0"/>
          </a:p>
          <a:p>
            <a:endParaRPr lang="hr-HR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1052736"/>
            <a:ext cx="7000924" cy="37856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4000" dirty="0"/>
              <a:t>U slučaju nezgoda i iznenadnih bolesti potrebno je nazvati </a:t>
            </a:r>
            <a:r>
              <a:rPr lang="hr-HR" sz="4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službu hitne pomoći </a:t>
            </a:r>
            <a:r>
              <a:rPr lang="hr-HR" sz="4000" dirty="0"/>
              <a:t>na broj telefona </a:t>
            </a:r>
            <a:r>
              <a:rPr lang="hr-HR" sz="4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194</a:t>
            </a:r>
            <a:r>
              <a:rPr lang="hr-HR" sz="4000" dirty="0"/>
              <a:t>, ili </a:t>
            </a:r>
            <a:r>
              <a:rPr lang="hr-HR" sz="4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Centar 112 </a:t>
            </a:r>
            <a:r>
              <a:rPr lang="hr-HR" sz="4000" dirty="0"/>
              <a:t>– centar za sve žurne situacije, na broj telefona </a:t>
            </a:r>
            <a:r>
              <a:rPr lang="hr-HR" sz="4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112</a:t>
            </a:r>
            <a:r>
              <a:rPr lang="hr-HR" sz="4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2204864"/>
            <a:ext cx="7358114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54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Provjera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1340768"/>
            <a:ext cx="7000924" cy="440120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hr-HR" sz="4000" dirty="0"/>
              <a:t>Zdravstvene ustanove su ambulante, domovi zdravlja, ljekarne i bolnice.</a:t>
            </a:r>
          </a:p>
          <a:p>
            <a:pPr marL="742950" indent="-742950">
              <a:buAutoNum type="arabicPeriod"/>
            </a:pPr>
            <a:endParaRPr lang="hr-HR" sz="4000" dirty="0"/>
          </a:p>
          <a:p>
            <a:pPr marL="742950" indent="-742950">
              <a:buAutoNum type="arabicPeriod"/>
            </a:pPr>
            <a:endParaRPr lang="hr-HR" sz="4000" dirty="0"/>
          </a:p>
          <a:p>
            <a:pPr marL="742950" indent="-742950">
              <a:buAutoNum type="arabicPeriod"/>
            </a:pPr>
            <a:r>
              <a:rPr lang="hr-HR" sz="4000" dirty="0"/>
              <a:t>U zdravstvenim ustanovama rade znanstvenici.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1196752"/>
            <a:ext cx="7358114" cy="424731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5400" dirty="0"/>
              <a:t>3. Ljudi posjećuju zdravstvene ustanove kada žele kontrolirati svoje zdravlje ili kada su bolesni.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1124744"/>
            <a:ext cx="7000924" cy="440120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hr-HR" sz="4000" dirty="0"/>
              <a:t>4. Kada želimo kontrolirati svoje zdravlje u zdravstvenoj ustanovi moramo imati zdravstvenu iskaznicu.</a:t>
            </a:r>
          </a:p>
          <a:p>
            <a:pPr marL="742950" indent="-742950"/>
            <a:endParaRPr lang="hr-HR" sz="4000" dirty="0"/>
          </a:p>
          <a:p>
            <a:pPr marL="742950" indent="-742950"/>
            <a:r>
              <a:rPr lang="hr-HR" sz="4000" dirty="0"/>
              <a:t>5. Stomatolozi kontroliraju zdravlje srca i liječe ga.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1988840"/>
            <a:ext cx="7358114" cy="258532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5400" dirty="0"/>
              <a:t>6. Ljekarnici izdaju lijekove i  pregledavaju pacijente.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1772816"/>
            <a:ext cx="7000924" cy="31700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hr-HR" sz="4000" dirty="0"/>
              <a:t>7. Ljude u bolnici pregledavaju i o njihovu se zdravlju brinu liječnici specijalisti, medicinske sestre i drugo medicinsko osoblje.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1628800"/>
            <a:ext cx="7358114" cy="34163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5400" dirty="0"/>
              <a:t>8. Unesrećene i teško bolesne do bolnice prevozi autobus hitne pomoći.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Group 2"/>
          <p:cNvGraphicFramePr>
            <a:graphicFrameLocks/>
          </p:cNvGraphicFramePr>
          <p:nvPr/>
        </p:nvGraphicFramePr>
        <p:xfrm>
          <a:off x="571473" y="357166"/>
          <a:ext cx="8115327" cy="632303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705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5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5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42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4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 liječnici</a:t>
                      </a:r>
                      <a:endParaRPr kumimoji="0" lang="hr-HR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 liječnje</a:t>
                      </a:r>
                      <a:endParaRPr kumimoji="0" lang="hr-HR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Izdavanje lijekova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5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 pacijenti</a:t>
                      </a:r>
                      <a:endParaRPr kumimoji="0" lang="hr-HR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 liječnici specijalisti</a:t>
                      </a:r>
                      <a:endParaRPr kumimoji="0" lang="hr-HR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ljekarnici</a:t>
                      </a:r>
                      <a:endParaRPr kumimoji="0" lang="hr-HR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2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   propisuju lijekove</a:t>
                      </a:r>
                      <a:endParaRPr kumimoji="0" lang="hr-HR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medicinske sestre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Liječnički recept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59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Dom zdravlja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6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 </a:t>
                      </a:r>
                      <a:r>
                        <a:rPr kumimoji="0" lang="hr-HR" sz="3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 Bolnica  </a:t>
                      </a:r>
                      <a:endParaRPr kumimoji="0" lang="hr-HR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   </a:t>
                      </a:r>
                      <a:r>
                        <a:rPr kumimoji="0" lang="hr-HR" sz="3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Ljekarna</a:t>
                      </a:r>
                      <a:endParaRPr kumimoji="0" lang="hr-HR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425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4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           </a:t>
                      </a:r>
                      <a:r>
                        <a:rPr kumimoji="0" lang="hr-HR" sz="4400" b="1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zdravstvene ustanove</a:t>
                      </a:r>
                      <a:endParaRPr kumimoji="0" lang="hr-HR" sz="4400" b="1" i="1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Rectangle 26"/>
          <p:cNvSpPr>
            <a:spLocks noChangeArrowheads="1"/>
          </p:cNvSpPr>
          <p:nvPr/>
        </p:nvSpPr>
        <p:spPr bwMode="auto">
          <a:xfrm>
            <a:off x="500034" y="357166"/>
            <a:ext cx="2743200" cy="12192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3200" dirty="0">
                <a:latin typeface="Tahoma" pitchFamily="34" charset="0"/>
              </a:rPr>
              <a:t>A1</a:t>
            </a:r>
          </a:p>
        </p:txBody>
      </p:sp>
      <p:sp>
        <p:nvSpPr>
          <p:cNvPr id="19" name="Rectangle 27"/>
          <p:cNvSpPr>
            <a:spLocks noChangeArrowheads="1"/>
          </p:cNvSpPr>
          <p:nvPr/>
        </p:nvSpPr>
        <p:spPr bwMode="auto">
          <a:xfrm>
            <a:off x="468313" y="1557338"/>
            <a:ext cx="2743200" cy="12954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3200">
                <a:latin typeface="Tahoma" pitchFamily="34" charset="0"/>
              </a:rPr>
              <a:t>A2</a:t>
            </a:r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468313" y="2852738"/>
            <a:ext cx="2735262" cy="122396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3200">
                <a:latin typeface="Tahoma" pitchFamily="34" charset="0"/>
              </a:rPr>
              <a:t>A3</a:t>
            </a: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468313" y="4105275"/>
            <a:ext cx="2743200" cy="12954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3200">
                <a:latin typeface="Tahoma" pitchFamily="34" charset="0"/>
              </a:rPr>
              <a:t>A</a:t>
            </a:r>
          </a:p>
        </p:txBody>
      </p:sp>
      <p:sp>
        <p:nvSpPr>
          <p:cNvPr id="22" name="Rectangle 30"/>
          <p:cNvSpPr>
            <a:spLocks noChangeArrowheads="1"/>
          </p:cNvSpPr>
          <p:nvPr/>
        </p:nvSpPr>
        <p:spPr bwMode="auto">
          <a:xfrm>
            <a:off x="3203575" y="2852738"/>
            <a:ext cx="2743200" cy="122396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3200">
                <a:latin typeface="Tahoma" pitchFamily="34" charset="0"/>
              </a:rPr>
              <a:t>B3</a:t>
            </a:r>
          </a:p>
        </p:txBody>
      </p:sp>
      <p:sp>
        <p:nvSpPr>
          <p:cNvPr id="23" name="Rectangle 31"/>
          <p:cNvSpPr>
            <a:spLocks noChangeArrowheads="1"/>
          </p:cNvSpPr>
          <p:nvPr/>
        </p:nvSpPr>
        <p:spPr bwMode="auto">
          <a:xfrm>
            <a:off x="3203575" y="1557338"/>
            <a:ext cx="2743200" cy="12954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3200">
                <a:latin typeface="Tahoma" pitchFamily="34" charset="0"/>
              </a:rPr>
              <a:t>B2</a:t>
            </a:r>
          </a:p>
        </p:txBody>
      </p:sp>
      <p:sp>
        <p:nvSpPr>
          <p:cNvPr id="24" name="Rectangle 32"/>
          <p:cNvSpPr>
            <a:spLocks noChangeArrowheads="1"/>
          </p:cNvSpPr>
          <p:nvPr/>
        </p:nvSpPr>
        <p:spPr bwMode="auto">
          <a:xfrm>
            <a:off x="3203575" y="319088"/>
            <a:ext cx="2743200" cy="12192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3200">
                <a:latin typeface="Tahoma" pitchFamily="34" charset="0"/>
              </a:rPr>
              <a:t>B1</a:t>
            </a: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3203575" y="4105275"/>
            <a:ext cx="2743200" cy="131603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3200" dirty="0">
                <a:latin typeface="Tahoma" pitchFamily="34" charset="0"/>
              </a:rPr>
              <a:t>B</a:t>
            </a:r>
          </a:p>
        </p:txBody>
      </p:sp>
      <p:sp>
        <p:nvSpPr>
          <p:cNvPr id="26" name="Rectangle 34"/>
          <p:cNvSpPr>
            <a:spLocks noChangeArrowheads="1"/>
          </p:cNvSpPr>
          <p:nvPr/>
        </p:nvSpPr>
        <p:spPr bwMode="auto">
          <a:xfrm>
            <a:off x="5940425" y="317500"/>
            <a:ext cx="2743200" cy="12192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3200">
                <a:latin typeface="Tahoma" pitchFamily="34" charset="0"/>
              </a:rPr>
              <a:t>C1</a:t>
            </a:r>
          </a:p>
        </p:txBody>
      </p:sp>
      <p:sp>
        <p:nvSpPr>
          <p:cNvPr id="27" name="Rectangle 35"/>
          <p:cNvSpPr>
            <a:spLocks noChangeArrowheads="1"/>
          </p:cNvSpPr>
          <p:nvPr/>
        </p:nvSpPr>
        <p:spPr bwMode="auto">
          <a:xfrm>
            <a:off x="5938838" y="1557338"/>
            <a:ext cx="2743200" cy="12954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3200">
                <a:latin typeface="Tahoma" pitchFamily="34" charset="0"/>
              </a:rPr>
              <a:t>C2</a:t>
            </a:r>
          </a:p>
        </p:txBody>
      </p:sp>
      <p:sp>
        <p:nvSpPr>
          <p:cNvPr id="28" name="Rectangle 36"/>
          <p:cNvSpPr>
            <a:spLocks noChangeArrowheads="1"/>
          </p:cNvSpPr>
          <p:nvPr/>
        </p:nvSpPr>
        <p:spPr bwMode="auto">
          <a:xfrm>
            <a:off x="5940425" y="2852738"/>
            <a:ext cx="2743200" cy="122396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3200">
                <a:latin typeface="Tahoma" pitchFamily="34" charset="0"/>
              </a:rPr>
              <a:t>C3</a:t>
            </a:r>
          </a:p>
        </p:txBody>
      </p:sp>
      <p:sp>
        <p:nvSpPr>
          <p:cNvPr id="29" name="Rectangle 37"/>
          <p:cNvSpPr>
            <a:spLocks noChangeArrowheads="1"/>
          </p:cNvSpPr>
          <p:nvPr/>
        </p:nvSpPr>
        <p:spPr bwMode="auto">
          <a:xfrm>
            <a:off x="5940425" y="4105275"/>
            <a:ext cx="2743200" cy="12954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3200">
                <a:latin typeface="Tahoma" pitchFamily="34" charset="0"/>
              </a:rPr>
              <a:t>C</a:t>
            </a:r>
          </a:p>
        </p:txBody>
      </p:sp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468313" y="5430838"/>
            <a:ext cx="82296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sr-Latn-CS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1772816"/>
            <a:ext cx="7000924" cy="25545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hr-HR" sz="4000" dirty="0"/>
              <a:t>9. U slučaju nezgoda i iznenadnih bolesti potrebno je nazvati službu hitne pomoći na broj telefona 193 ili centar 112.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1772816"/>
            <a:ext cx="7358114" cy="258532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5400" dirty="0"/>
              <a:t>10. Centar za sve žurne situacije zovemo na broj telefona 194.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908720"/>
            <a:ext cx="7358114" cy="50783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5400" dirty="0"/>
              <a:t>Zdravstvene ustanove su </a:t>
            </a:r>
            <a:r>
              <a:rPr lang="hr-HR" sz="54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ambulante</a:t>
            </a:r>
            <a:r>
              <a:rPr lang="hr-HR" sz="5400" dirty="0"/>
              <a:t>, </a:t>
            </a:r>
            <a:r>
              <a:rPr lang="hr-HR" sz="54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domovi zdravlja</a:t>
            </a:r>
            <a:r>
              <a:rPr lang="hr-HR" sz="5400" dirty="0"/>
              <a:t>, </a:t>
            </a:r>
            <a:r>
              <a:rPr lang="hr-HR" sz="54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ljekarne</a:t>
            </a:r>
            <a:r>
              <a:rPr lang="hr-HR" sz="5400" dirty="0"/>
              <a:t> i </a:t>
            </a:r>
            <a:r>
              <a:rPr lang="hr-HR" sz="54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bolnice</a:t>
            </a:r>
            <a:r>
              <a:rPr lang="hr-HR" sz="5400" dirty="0"/>
              <a:t>. </a:t>
            </a:r>
          </a:p>
          <a:p>
            <a:r>
              <a:rPr lang="hr-HR" sz="5400" dirty="0"/>
              <a:t>U njima rade </a:t>
            </a:r>
            <a:r>
              <a:rPr lang="hr-HR" sz="54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zdravstveni djelatnici</a:t>
            </a:r>
            <a:r>
              <a:rPr lang="hr-HR" sz="5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1700808"/>
            <a:ext cx="7000924" cy="25545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4000" dirty="0"/>
              <a:t>To su lječnici, stomatolozi (zubari), medicinske sestre, ljekarnici i drugo medicinsko osoblje.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1340768"/>
            <a:ext cx="7358114" cy="424731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5400" dirty="0"/>
              <a:t>Ljudi posjećuju zdravstvene ustanove kada žele kontrolirati svoje zdravlje ili kada su bolesni.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357166"/>
            <a:ext cx="7000924" cy="501675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4000" dirty="0"/>
              <a:t>Pri tome moraju imati zdravstvenu iskaznicu.</a:t>
            </a:r>
          </a:p>
          <a:p>
            <a:endParaRPr lang="hr-HR" sz="4000" dirty="0"/>
          </a:p>
          <a:p>
            <a:endParaRPr lang="hr-HR" sz="4000" dirty="0"/>
          </a:p>
          <a:p>
            <a:endParaRPr lang="hr-HR" sz="4000" dirty="0"/>
          </a:p>
          <a:p>
            <a:endParaRPr lang="hr-HR" sz="4000" dirty="0"/>
          </a:p>
          <a:p>
            <a:endParaRPr lang="hr-HR" sz="4000" dirty="0"/>
          </a:p>
          <a:p>
            <a:r>
              <a:rPr lang="hr-HR" sz="4000" dirty="0"/>
              <a:t> </a:t>
            </a:r>
          </a:p>
        </p:txBody>
      </p:sp>
      <p:pic>
        <p:nvPicPr>
          <p:cNvPr id="17410" name="Picture 2" descr="http://www.vecernji.hr/fw3k/util_scripts/get_slika_varijacija.php?slika_id=55025&amp;var_suff=500x329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247349"/>
            <a:ext cx="4762500" cy="3133726"/>
          </a:xfrm>
          <a:prstGeom prst="rect">
            <a:avLst/>
          </a:prstGeom>
          <a:noFill/>
        </p:spPr>
      </p:pic>
      <p:pic>
        <p:nvPicPr>
          <p:cNvPr id="17412" name="Picture 4" descr="http://www.labin.com/web/fotovijesti/vijesti_5767_v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4810" y="3643314"/>
            <a:ext cx="3714774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980728"/>
            <a:ext cx="7358114" cy="50783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5400" dirty="0"/>
              <a:t>Liječnici u domovima zdravlja pregledavaju pacijente i propisuju im lijekove. Ako je potrebno, upućuju ih na daljnje liječenje u bolnicu.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1844824"/>
            <a:ext cx="7000924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4000" dirty="0"/>
              <a:t>Stomatolozi kontroliraju zdravlje zubi i liječe ih.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1700808"/>
            <a:ext cx="7358114" cy="258532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5400" dirty="0"/>
              <a:t>Ljekarnici izdaju lijekove i daju savjete o njihovoj primjeni.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362</Words>
  <Application>Microsoft Office PowerPoint</Application>
  <PresentationFormat>On-screen Show (4:3)</PresentationFormat>
  <Paragraphs>61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 Gluhačić</dc:creator>
  <cp:lastModifiedBy>Maja Jelić-Kolar</cp:lastModifiedBy>
  <cp:revision>4</cp:revision>
  <dcterms:created xsi:type="dcterms:W3CDTF">2013-04-19T16:12:32Z</dcterms:created>
  <dcterms:modified xsi:type="dcterms:W3CDTF">2016-09-08T13:53:54Z</dcterms:modified>
</cp:coreProperties>
</file>