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5"/>
  </p:notesMasterIdLst>
  <p:sldIdLst>
    <p:sldId id="256" r:id="rId2"/>
    <p:sldId id="324" r:id="rId3"/>
    <p:sldId id="329" r:id="rId4"/>
    <p:sldId id="330" r:id="rId5"/>
    <p:sldId id="325" r:id="rId6"/>
    <p:sldId id="291" r:id="rId7"/>
    <p:sldId id="306" r:id="rId8"/>
    <p:sldId id="331" r:id="rId9"/>
    <p:sldId id="319" r:id="rId10"/>
    <p:sldId id="332" r:id="rId11"/>
    <p:sldId id="311" r:id="rId12"/>
    <p:sldId id="333" r:id="rId13"/>
    <p:sldId id="27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33"/>
    <a:srgbClr val="FFCC00"/>
    <a:srgbClr val="FFFFCC"/>
    <a:srgbClr val="FFCC99"/>
    <a:srgbClr val="005696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41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51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91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1143000" y="274638"/>
            <a:ext cx="75438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6239E-AF1A-4626-B494-4467B645C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11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24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7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82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30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1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96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47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6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2"/>
          <p:cNvSpPr>
            <a:spLocks noGrp="1"/>
          </p:cNvSpPr>
          <p:nvPr/>
        </p:nvSpPr>
        <p:spPr>
          <a:xfrm>
            <a:off x="3563888" y="6237312"/>
            <a:ext cx="53285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Vesna </a:t>
            </a:r>
            <a:r>
              <a:rPr lang="hr-HR" dirty="0" err="1">
                <a:latin typeface="Calibri" panose="020F0502020204030204" pitchFamily="34" charset="0"/>
              </a:rPr>
              <a:t>Bego</a:t>
            </a:r>
            <a:r>
              <a:rPr lang="hr-HR" dirty="0">
                <a:latin typeface="Calibri" panose="020F0502020204030204" pitchFamily="34" charset="0"/>
              </a:rPr>
              <a:t>, OŠ Dragutina </a:t>
            </a:r>
            <a:r>
              <a:rPr lang="hr-HR" dirty="0" err="1">
                <a:latin typeface="Calibri" panose="020F0502020204030204" pitchFamily="34" charset="0"/>
              </a:rPr>
              <a:t>Domjanića</a:t>
            </a:r>
            <a:r>
              <a:rPr lang="hr-HR" dirty="0">
                <a:latin typeface="Calibri" panose="020F0502020204030204" pitchFamily="34" charset="0"/>
              </a:rPr>
              <a:t>, Sveti Ivan Zelina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88640"/>
            <a:ext cx="53911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71600" y="19168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196752"/>
            <a:ext cx="6454454" cy="4351338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U udubinama se najčešće nalazi voda.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4098" name="Picture 2" descr="C:\Users\Korisnik\Pictures\My Scans\Slike za prezentacije\sca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7461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920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Odredi strane svijeta na zemljovidu.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304800" y="981075"/>
            <a:ext cx="8686800" cy="5099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</a:t>
            </a:r>
            <a:r>
              <a:rPr lang="hr-HR" sz="4000" dirty="0">
                <a:latin typeface="Aharoni" pitchFamily="2" charset="-79"/>
                <a:cs typeface="Aharoni" pitchFamily="2" charset="-79"/>
              </a:rPr>
              <a:t>SZ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</a:t>
            </a:r>
            <a:r>
              <a:rPr lang="hr-HR" sz="4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       </a:t>
            </a:r>
            <a:r>
              <a:rPr lang="hr-HR" sz="4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Z</a:t>
            </a:r>
            <a:r>
              <a:rPr lang="hr-HR" sz="4000" dirty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                     </a:t>
            </a:r>
            <a:r>
              <a:rPr lang="hr-HR" sz="4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</a:t>
            </a:r>
            <a:r>
              <a:rPr lang="hr-HR" sz="40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</a:t>
            </a:r>
            <a:endParaRPr lang="hr-HR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7236296" y="1301380"/>
            <a:ext cx="70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haroni" pitchFamily="2" charset="-79"/>
                <a:cs typeface="Aharoni" pitchFamily="2" charset="-79"/>
              </a:rPr>
              <a:t>SI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7236296" y="580701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haroni" pitchFamily="2" charset="-79"/>
                <a:cs typeface="Aharoni" pitchFamily="2" charset="-79"/>
              </a:rPr>
              <a:t>JI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189095" y="593256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haroni" pitchFamily="2" charset="-79"/>
                <a:cs typeface="Aharoni" pitchFamily="2" charset="-79"/>
              </a:rPr>
              <a:t>JZ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281856" y="58954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</a:t>
            </a:r>
          </a:p>
        </p:txBody>
      </p:sp>
      <p:sp>
        <p:nvSpPr>
          <p:cNvPr id="3" name="Elipsa 2"/>
          <p:cNvSpPr/>
          <p:nvPr/>
        </p:nvSpPr>
        <p:spPr>
          <a:xfrm>
            <a:off x="3871512" y="99710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7044952" y="1137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7051848" y="300184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6997097" y="55657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/>
          <p:cNvSpPr/>
          <p:nvPr/>
        </p:nvSpPr>
        <p:spPr>
          <a:xfrm>
            <a:off x="3962949" y="580701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/>
          <p:cNvSpPr/>
          <p:nvPr/>
        </p:nvSpPr>
        <p:spPr>
          <a:xfrm>
            <a:off x="1091935" y="57736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1397224" y="3073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/>
          <p:cNvSpPr/>
          <p:nvPr/>
        </p:nvSpPr>
        <p:spPr>
          <a:xfrm>
            <a:off x="1390369" y="10159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 descr="C:\Users\Korisnik\Pictures\My Scans\Slike za prezentacije\scan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63" y="1967136"/>
            <a:ext cx="4251746" cy="37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20097196"/>
              </p:ext>
            </p:extLst>
          </p:nvPr>
        </p:nvGraphicFramePr>
        <p:xfrm>
          <a:off x="601663" y="333375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PLAVA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RAVNICE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IGRALIŠTE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ZELENA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UZVISINE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LIVADA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ŽUTA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UDUBINE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ZAVIČAJ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BOJE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RELJEF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PROSTOR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ZEMLJOVID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638438" y="344194"/>
            <a:ext cx="2627312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3281010" y="353786"/>
            <a:ext cx="2627313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943658" y="344194"/>
            <a:ext cx="2627313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627063" y="1562105"/>
            <a:ext cx="2627312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298825" y="1576053"/>
            <a:ext cx="2627313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957476" y="2795588"/>
            <a:ext cx="2627312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38438" y="2795588"/>
            <a:ext cx="2627312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298825" y="2789238"/>
            <a:ext cx="2627313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954712" y="1571625"/>
            <a:ext cx="2627313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624636" y="4019550"/>
            <a:ext cx="2627312" cy="11874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298825" y="4019550"/>
            <a:ext cx="2627312" cy="11874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966343" y="4019550"/>
            <a:ext cx="2627312" cy="11874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618481" y="5207000"/>
            <a:ext cx="8005762" cy="12954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9F5F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  <p:sp>
        <p:nvSpPr>
          <p:cNvPr id="4" name="Nasmiješeno lice 3"/>
          <p:cNvSpPr/>
          <p:nvPr/>
        </p:nvSpPr>
        <p:spPr>
          <a:xfrm>
            <a:off x="6948264" y="306896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Sve udubine, ravnine i uzvisine na Zemljinoj površini jednim imenom zovemo: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  <a:p>
            <a:pPr marL="651510" indent="-514350">
              <a:buAutoNum type="alphaLcParenR"/>
            </a:pPr>
            <a:r>
              <a:rPr lang="hr-HR" sz="4000" dirty="0"/>
              <a:t> reljef</a:t>
            </a:r>
          </a:p>
          <a:p>
            <a:pPr marL="651510" indent="-514350">
              <a:buAutoNum type="alphaLcParenR"/>
            </a:pPr>
            <a:r>
              <a:rPr lang="hr-HR" sz="4000" dirty="0"/>
              <a:t> zemljovid</a:t>
            </a:r>
          </a:p>
          <a:p>
            <a:pPr marL="651510" indent="-514350">
              <a:buAutoNum type="alphaLcParenR"/>
            </a:pPr>
            <a:r>
              <a:rPr lang="hr-HR" sz="4000" dirty="0"/>
              <a:t> tlocrt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628650" y="256490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2872"/>
            <a:ext cx="1988466" cy="36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Koje dijelove ima uzvisina?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padine, voćnjak, vrh</a:t>
            </a:r>
          </a:p>
          <a:p>
            <a:pPr marL="651510" indent="-514350">
              <a:buAutoNum type="alphaLcParenR"/>
            </a:pPr>
            <a:r>
              <a:rPr lang="hr-HR" sz="3600" dirty="0"/>
              <a:t> podnožje, rijeku, oranicu</a:t>
            </a:r>
          </a:p>
          <a:p>
            <a:pPr marL="651510" indent="-514350">
              <a:buAutoNum type="alphaLcParenR"/>
            </a:pPr>
            <a:r>
              <a:rPr lang="hr-HR" sz="3600" dirty="0"/>
              <a:t> vrh, podnožje, padine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606940" y="2966777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 descr="C:\Users\Korisnik\Pictures\My Scans\Slike za prezentacije\scan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72" y="3758865"/>
            <a:ext cx="5040560" cy="24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348657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  <a:latin typeface="+mn-lt"/>
              </a:rPr>
              <a:t>Poredaj uzvisine od najmanje do najveće.</a:t>
            </a:r>
            <a:br>
              <a:rPr lang="hr-HR" sz="3600" dirty="0">
                <a:solidFill>
                  <a:srgbClr val="7030A0"/>
                </a:solidFill>
                <a:latin typeface="+mn-lt"/>
              </a:rPr>
            </a:br>
            <a:endParaRPr lang="hr-HR" sz="3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sz="4000" dirty="0">
                <a:solidFill>
                  <a:srgbClr val="0000FF"/>
                </a:solidFill>
              </a:rPr>
              <a:t> gora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r-HR" sz="4000" dirty="0">
                <a:solidFill>
                  <a:srgbClr val="0000FF"/>
                </a:solidFill>
              </a:rPr>
              <a:t> brežuljak</a:t>
            </a: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r-HR" sz="4000" dirty="0">
                <a:solidFill>
                  <a:srgbClr val="0000FF"/>
                </a:solidFill>
              </a:rPr>
              <a:t> planina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r-HR" sz="4000" dirty="0">
                <a:solidFill>
                  <a:srgbClr val="0000FF"/>
                </a:solidFill>
              </a:rPr>
              <a:t> brdo</a:t>
            </a: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200749" y="1374806"/>
            <a:ext cx="409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  <a:cs typeface="Aharoni" pitchFamily="2" charset="-79"/>
              </a:rPr>
              <a:t>    </a:t>
            </a:r>
            <a:r>
              <a:rPr lang="hr-HR" sz="4000" dirty="0">
                <a:solidFill>
                  <a:srgbClr val="0000FF"/>
                </a:solidFill>
              </a:rPr>
              <a:t>brežuljak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231512" y="3483809"/>
            <a:ext cx="285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  <a:cs typeface="Aharoni" pitchFamily="2" charset="-79"/>
              </a:rPr>
              <a:t>    </a:t>
            </a:r>
            <a:r>
              <a:rPr lang="hr-HR" sz="4000" dirty="0">
                <a:solidFill>
                  <a:srgbClr val="0000FF"/>
                </a:solidFill>
              </a:rPr>
              <a:t>gora</a:t>
            </a:r>
            <a:endParaRPr lang="hr-HR" sz="4000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235463" y="2419690"/>
            <a:ext cx="314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  <a:cs typeface="Aharoni" pitchFamily="2" charset="-79"/>
              </a:rPr>
              <a:t>    </a:t>
            </a:r>
            <a:r>
              <a:rPr lang="hr-HR" sz="4000" dirty="0">
                <a:solidFill>
                  <a:srgbClr val="0000FF"/>
                </a:solidFill>
              </a:rPr>
              <a:t>brdo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231512" y="4372145"/>
            <a:ext cx="3288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  <a:cs typeface="Aharoni" pitchFamily="2" charset="-79"/>
              </a:rPr>
              <a:t>    </a:t>
            </a:r>
            <a:r>
              <a:rPr lang="hr-HR" sz="4000" dirty="0">
                <a:solidFill>
                  <a:srgbClr val="0000FF"/>
                </a:solidFill>
              </a:rPr>
              <a:t>planina</a:t>
            </a:r>
            <a:endParaRPr lang="hr-HR" sz="4000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5200749" y="136493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1.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213147" y="239399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2.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231512" y="3511141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3.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231512" y="444320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4.</a:t>
            </a:r>
          </a:p>
        </p:txBody>
      </p:sp>
      <p:sp>
        <p:nvSpPr>
          <p:cNvPr id="14" name="Nasmiješeno lice 13"/>
          <p:cNvSpPr/>
          <p:nvPr/>
        </p:nvSpPr>
        <p:spPr>
          <a:xfrm>
            <a:off x="3995936" y="5458044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8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3" grpId="0"/>
      <p:bldP spid="15" grpId="0"/>
      <p:bldP spid="17" grpId="0"/>
      <p:bldP spid="18" grpId="0"/>
      <p:bldP spid="19" grpId="0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7300" y="476672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Što je zemljovid?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5850" y="1690021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crtež nekog objekta gledan odozgo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umanjeni prikaz ili slika većeg prostora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umanjeni prikaz nekog objekta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900512" y="2900007"/>
            <a:ext cx="792088" cy="76306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dirty="0"/>
              <a:t>Drugi naziv za zemljovid je</a:t>
            </a:r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                   </a:t>
            </a:r>
            <a:r>
              <a:rPr lang="hr-HR" sz="3500" b="1" dirty="0"/>
              <a:t>geografska karta</a:t>
            </a:r>
            <a:r>
              <a:rPr lang="hr-HR" sz="3500" dirty="0"/>
              <a:t>.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6146" name="Picture 2" descr="C:\Users\Korisnik\Pictures\My Scans\Slike za prezentacije\scan0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04" y="2852936"/>
            <a:ext cx="1927243" cy="230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miješeno lice 5"/>
          <p:cNvSpPr/>
          <p:nvPr/>
        </p:nvSpPr>
        <p:spPr>
          <a:xfrm>
            <a:off x="2411760" y="3645024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79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Na kojoj je slici prikazan zemljovid?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09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a)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b)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c)  </a:t>
            </a:r>
          </a:p>
        </p:txBody>
      </p:sp>
      <p:sp>
        <p:nvSpPr>
          <p:cNvPr id="12" name="Prsten 11"/>
          <p:cNvSpPr/>
          <p:nvPr/>
        </p:nvSpPr>
        <p:spPr>
          <a:xfrm>
            <a:off x="4648200" y="119675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3" y="1844824"/>
            <a:ext cx="2971800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My Scans\Slike za prezentacije\scan00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/>
          <a:stretch/>
        </p:blipFill>
        <p:spPr bwMode="auto">
          <a:xfrm>
            <a:off x="4932040" y="2276872"/>
            <a:ext cx="3866062" cy="22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Pictures\My Scans\Slike za prezentacije\scan00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6" y="4262433"/>
            <a:ext cx="3816424" cy="18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Kojim je bojama prikazan reljef na zemljovidu? Objasni. 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crna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crvena</a:t>
            </a: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          </a:t>
            </a:r>
            <a:r>
              <a:rPr lang="hr-HR" sz="3200" dirty="0">
                <a:latin typeface="+mj-lt"/>
                <a:cs typeface="Aharoni" pitchFamily="2" charset="-79"/>
              </a:rPr>
              <a:t>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</a:t>
            </a:r>
            <a:endParaRPr lang="hr-H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</a:t>
            </a:r>
            <a:r>
              <a:rPr lang="hr-HR" sz="3800" dirty="0">
                <a:latin typeface="+mj-lt"/>
                <a:cs typeface="Aharoni" pitchFamily="2" charset="-79"/>
              </a:rPr>
              <a:t>smeđa</a:t>
            </a:r>
            <a:r>
              <a:rPr lang="hr-HR" sz="3600" dirty="0">
                <a:latin typeface="+mj-lt"/>
                <a:cs typeface="Aharoni" pitchFamily="2" charset="-79"/>
              </a:rPr>
              <a:t>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roza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zelena</a:t>
            </a:r>
          </a:p>
          <a:p>
            <a:pPr marL="0" indent="0">
              <a:buNone/>
            </a:pPr>
            <a:r>
              <a:rPr lang="hr-HR" sz="3500" dirty="0">
                <a:latin typeface="Aharoni" pitchFamily="2" charset="-79"/>
                <a:cs typeface="Aharoni" pitchFamily="2" charset="-79"/>
              </a:rPr>
              <a:t>                           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ljubičasta</a:t>
            </a:r>
            <a:endParaRPr lang="hr-HR" sz="38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251520" y="4794647"/>
            <a:ext cx="2160240" cy="864096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5231918" y="3447204"/>
            <a:ext cx="2520280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6012160" y="2146175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1331640" y="3284984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26844" y="2318682"/>
            <a:ext cx="197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+mj-lt"/>
                <a:cs typeface="Aharoni" pitchFamily="2" charset="-79"/>
              </a:rPr>
              <a:t>plava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868144" y="354554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+mj-lt"/>
                <a:cs typeface="Aharoni" pitchFamily="2" charset="-79"/>
              </a:rPr>
              <a:t>   </a:t>
            </a:r>
            <a:r>
              <a:rPr lang="hr-HR" sz="3200" dirty="0">
                <a:latin typeface="+mj-lt"/>
                <a:cs typeface="Aharoni" pitchFamily="2" charset="-79"/>
              </a:rPr>
              <a:t>žuta</a:t>
            </a:r>
          </a:p>
        </p:txBody>
      </p:sp>
    </p:spTree>
    <p:extLst>
      <p:ext uri="{BB962C8B-B14F-4D97-AF65-F5344CB8AC3E}">
        <p14:creationId xmlns:p14="http://schemas.microsoft.com/office/powerpoint/2010/main" val="23934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686800" cy="864096"/>
          </a:xfrm>
        </p:spPr>
        <p:txBody>
          <a:bodyPr/>
          <a:lstStyle/>
          <a:p>
            <a:r>
              <a:rPr lang="hr-HR" dirty="0"/>
              <a:t> Tamniji tonovi boje znače: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273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NE                  </a:t>
            </a:r>
            <a:r>
              <a:rPr lang="hr-HR" sz="4000" dirty="0" err="1"/>
              <a:t>DA</a:t>
            </a:r>
            <a:endParaRPr lang="hr-HR" sz="4000" dirty="0"/>
          </a:p>
        </p:txBody>
      </p:sp>
      <p:sp>
        <p:nvSpPr>
          <p:cNvPr id="4" name="Dijagram toka: Izmjenična obrada 3"/>
          <p:cNvSpPr/>
          <p:nvPr/>
        </p:nvSpPr>
        <p:spPr>
          <a:xfrm>
            <a:off x="662616" y="1735081"/>
            <a:ext cx="2304256" cy="8640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cs typeface="Aharoni" pitchFamily="2" charset="-79"/>
              </a:rPr>
              <a:t>manju dubinu ili visinu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3282167" y="1725242"/>
            <a:ext cx="2664296" cy="87393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+mj-lt"/>
                <a:cs typeface="Aharoni" pitchFamily="2" charset="-79"/>
              </a:rPr>
              <a:t>veću dubinu ili visinu</a:t>
            </a:r>
          </a:p>
        </p:txBody>
      </p:sp>
      <p:pic>
        <p:nvPicPr>
          <p:cNvPr id="3074" name="Picture 2" descr="C:\Users\Korisnik\Pictures\My Scans\Slike za prezentacije\scan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50" y="3068960"/>
            <a:ext cx="283253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234</Words>
  <Application>Microsoft Office PowerPoint</Application>
  <PresentationFormat>On-screen Show (4:3)</PresentationFormat>
  <Paragraphs>128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Century Gothic</vt:lpstr>
      <vt:lpstr>Comic Sans MS</vt:lpstr>
      <vt:lpstr>Wingdings</vt:lpstr>
      <vt:lpstr>Office Theme</vt:lpstr>
      <vt:lpstr>PowerPoint Presentation</vt:lpstr>
      <vt:lpstr>Sve udubine, ravnine i uzvisine na Zemljinoj površini jednim imenom zovemo:</vt:lpstr>
      <vt:lpstr>Koje dijelove ima uzvisina?</vt:lpstr>
      <vt:lpstr>Poredaj uzvisine od najmanje do najveće. </vt:lpstr>
      <vt:lpstr>Što je zemljovid?</vt:lpstr>
      <vt:lpstr>PowerPoint Presentation</vt:lpstr>
      <vt:lpstr>Na kojoj je slici prikazan zemljovid?</vt:lpstr>
      <vt:lpstr>Kojim je bojama prikazan reljef na zemljovidu? Objasni.       </vt:lpstr>
      <vt:lpstr> Tamniji tonovi boje znače:</vt:lpstr>
      <vt:lpstr>PowerPoint Presentation</vt:lpstr>
      <vt:lpstr>Odredi strane svijeta na zemljovidu.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308</cp:revision>
  <dcterms:created xsi:type="dcterms:W3CDTF">2014-01-19T14:20:04Z</dcterms:created>
  <dcterms:modified xsi:type="dcterms:W3CDTF">2016-12-05T10:22:02Z</dcterms:modified>
</cp:coreProperties>
</file>