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CCFFCC"/>
    <a:srgbClr val="99FF66"/>
    <a:srgbClr val="0D1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557" autoAdjust="0"/>
  </p:normalViewPr>
  <p:slideViewPr>
    <p:cSldViewPr>
      <p:cViewPr>
        <p:scale>
          <a:sx n="66" d="100"/>
          <a:sy n="66" d="100"/>
        </p:scale>
        <p:origin x="290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4FBF09-6955-4CDB-9E77-C139EC3DC650}" type="datetimeFigureOut">
              <a:rPr lang="sr-Latn-CS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0AC687-1F7B-4A1C-93EB-07D9D09E91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/>
          </a:p>
        </p:txBody>
      </p:sp>
      <p:sp>
        <p:nvSpPr>
          <p:cNvPr id="235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185043-CCAC-45C6-A5B2-3F37A260AF9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18B9D-E5A1-46B5-9F11-10109628191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2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1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77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31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3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17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0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3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8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E1F531-DEE3-47D6-B06A-D024396FDB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75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hr-HR" dirty="0"/>
            </a:b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75" y="1151941"/>
            <a:ext cx="7715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dirty="0"/>
              <a:t>ŽIVI SVIJET VODA U ZAVIČAJU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183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Suzana Mihalek, OŠ kralja Tomislava, Našice</a:t>
            </a:r>
          </a:p>
        </p:txBody>
      </p:sp>
      <p:pic>
        <p:nvPicPr>
          <p:cNvPr id="6" name="Picture 5" descr="Mocva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9542" y="2348880"/>
            <a:ext cx="2864916" cy="21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428625"/>
            <a:ext cx="99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Žabe </a:t>
            </a:r>
          </a:p>
        </p:txBody>
      </p:sp>
      <p:pic>
        <p:nvPicPr>
          <p:cNvPr id="3" name="Picture 2" descr="žaba mocva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000125"/>
            <a:ext cx="3238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5" y="3357563"/>
            <a:ext cx="11064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Zmije </a:t>
            </a:r>
          </a:p>
        </p:txBody>
      </p:sp>
      <p:pic>
        <p:nvPicPr>
          <p:cNvPr id="5" name="Picture 4" descr="bjelouš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857625"/>
            <a:ext cx="3214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428625"/>
            <a:ext cx="1570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Kornjače </a:t>
            </a:r>
          </a:p>
        </p:txBody>
      </p:sp>
      <p:pic>
        <p:nvPicPr>
          <p:cNvPr id="7" name="Picture 6" descr="kornjač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928688"/>
            <a:ext cx="3214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3" y="3357563"/>
            <a:ext cx="18589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Puž barnjak</a:t>
            </a:r>
          </a:p>
        </p:txBody>
      </p:sp>
      <p:pic>
        <p:nvPicPr>
          <p:cNvPr id="9" name="Picture 8" descr="puž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3929063"/>
            <a:ext cx="3214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85750"/>
            <a:ext cx="1912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Divlje patke</a:t>
            </a:r>
          </a:p>
        </p:txBody>
      </p:sp>
      <p:pic>
        <p:nvPicPr>
          <p:cNvPr id="3" name="Picture 2" descr="patka_gluha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857250"/>
            <a:ext cx="4143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50" y="3500438"/>
            <a:ext cx="981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Rode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813" y="3500438"/>
            <a:ext cx="11493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Čaplje </a:t>
            </a:r>
          </a:p>
        </p:txBody>
      </p:sp>
      <p:pic>
        <p:nvPicPr>
          <p:cNvPr id="6" name="Picture 5" descr="ro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4143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plj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000500"/>
            <a:ext cx="4143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57188"/>
            <a:ext cx="10779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Kukci: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813" y="857250"/>
            <a:ext cx="14843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Komarac </a:t>
            </a:r>
          </a:p>
        </p:txBody>
      </p:sp>
      <p:pic>
        <p:nvPicPr>
          <p:cNvPr id="4" name="Picture 3" descr="komar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42875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13" y="3500438"/>
            <a:ext cx="1593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Vretence </a:t>
            </a:r>
          </a:p>
        </p:txBody>
      </p:sp>
      <p:pic>
        <p:nvPicPr>
          <p:cNvPr id="6" name="Picture 5" descr="Vreten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4143375"/>
            <a:ext cx="4572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6313" y="857250"/>
            <a:ext cx="26368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Obrubljeni kozak</a:t>
            </a:r>
          </a:p>
        </p:txBody>
      </p:sp>
      <p:pic>
        <p:nvPicPr>
          <p:cNvPr id="8" name="Picture 7" descr="obrubljeni koza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428750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714375"/>
            <a:ext cx="4478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atin typeface="Comic Sans MS" pitchFamily="66" charset="0"/>
              </a:rPr>
              <a:t>Živi svijet u tekućicama: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1643063"/>
            <a:ext cx="1457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Lokvanj  </a:t>
            </a:r>
          </a:p>
        </p:txBody>
      </p:sp>
      <p:pic>
        <p:nvPicPr>
          <p:cNvPr id="4" name="Picture 3" descr="lokvanj u rijec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57438"/>
            <a:ext cx="6929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071563"/>
            <a:ext cx="1844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Riječni rak </a:t>
            </a:r>
          </a:p>
        </p:txBody>
      </p:sp>
      <p:pic>
        <p:nvPicPr>
          <p:cNvPr id="3" name="Picture 2" descr="rijecni r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643063"/>
            <a:ext cx="5870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muđ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571875"/>
            <a:ext cx="43576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iječni So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71500"/>
            <a:ext cx="38576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iječni šara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642938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5813" y="357188"/>
            <a:ext cx="12223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Ribe: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00125"/>
            <a:ext cx="1204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Šaran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3" y="1000125"/>
            <a:ext cx="981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88" y="3143250"/>
            <a:ext cx="1344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Pastrva </a:t>
            </a:r>
          </a:p>
        </p:txBody>
      </p:sp>
      <p:pic>
        <p:nvPicPr>
          <p:cNvPr id="8" name="Picture 7" descr="pastrv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3714750"/>
            <a:ext cx="25669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3643313"/>
            <a:ext cx="1165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Smuđ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419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atin typeface="Comic Sans MS" pitchFamily="66" charset="0"/>
              </a:rPr>
              <a:t>Živi svijet uz tekućice: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7938" y="1000125"/>
            <a:ext cx="1055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Vrba  </a:t>
            </a:r>
          </a:p>
        </p:txBody>
      </p:sp>
      <p:pic>
        <p:nvPicPr>
          <p:cNvPr id="4" name="Picture 3" descr="vr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500188"/>
            <a:ext cx="26400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1000125"/>
            <a:ext cx="1217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Topola </a:t>
            </a:r>
          </a:p>
        </p:txBody>
      </p:sp>
      <p:pic>
        <p:nvPicPr>
          <p:cNvPr id="6" name="Picture 5" descr="topo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500188"/>
            <a:ext cx="26431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75" y="1000125"/>
            <a:ext cx="1160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Joha   </a:t>
            </a:r>
          </a:p>
        </p:txBody>
      </p:sp>
      <p:pic>
        <p:nvPicPr>
          <p:cNvPr id="8" name="Picture 7" descr="joh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500188"/>
            <a:ext cx="26431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571500"/>
            <a:ext cx="1179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Žabe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4750" y="3500438"/>
            <a:ext cx="1955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Riječni puž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50" y="571500"/>
            <a:ext cx="1289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Zmije   </a:t>
            </a:r>
          </a:p>
        </p:txBody>
      </p:sp>
      <p:pic>
        <p:nvPicPr>
          <p:cNvPr id="5" name="Picture 4" descr="za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071563"/>
            <a:ext cx="2790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1071563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iječni puž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4071938"/>
            <a:ext cx="4762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75" y="1571625"/>
            <a:ext cx="1139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Vidra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63" y="4500563"/>
            <a:ext cx="1235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Dabar  </a:t>
            </a:r>
          </a:p>
        </p:txBody>
      </p:sp>
      <p:pic>
        <p:nvPicPr>
          <p:cNvPr id="4" name="Picture 3" descr="vid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42938"/>
            <a:ext cx="4857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273218778daba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357563"/>
            <a:ext cx="52101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1571625"/>
            <a:ext cx="1331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Čaplja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250" y="4643438"/>
            <a:ext cx="2163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Divlja patka   </a:t>
            </a:r>
          </a:p>
        </p:txBody>
      </p:sp>
      <p:pic>
        <p:nvPicPr>
          <p:cNvPr id="4" name="Picture 3" descr="divlja pat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00438"/>
            <a:ext cx="57864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ijela čaplj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28625"/>
            <a:ext cx="2717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Comic Sans MS" pitchFamily="66" charset="0"/>
              </a:rPr>
              <a:t>Lokve, bare, močvare, ribnjaci i jezera su vode koje NE TEKU pa ih nazivamo STAJAĆICAMA.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3313" y="2071688"/>
            <a:ext cx="4214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Lokve</a:t>
            </a:r>
            <a:r>
              <a:rPr lang="hr-HR" sz="2400">
                <a:latin typeface="Comic Sans MS" pitchFamily="66" charset="0"/>
              </a:rPr>
              <a:t> su plitke i površinom najmanje stajaćice koje najčešće nastaju nakon kiša i tijekom godine presušuju. </a:t>
            </a:r>
          </a:p>
        </p:txBody>
      </p:sp>
      <p:pic>
        <p:nvPicPr>
          <p:cNvPr id="4" name="Picture 3" descr="lok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3071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kv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000500"/>
            <a:ext cx="4429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714375"/>
            <a:ext cx="3357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Bare</a:t>
            </a:r>
            <a:r>
              <a:rPr lang="hr-HR" sz="2400" dirty="0">
                <a:latin typeface="Comic Sans MS" pitchFamily="66" charset="0"/>
              </a:rPr>
              <a:t> su veće od lokvi, a manje od močvara i povremeno presušuju. Svjetlost Sunca obično dopire do dna.</a:t>
            </a:r>
            <a:endParaRPr lang="hr-HR" sz="2400" b="1" dirty="0">
              <a:latin typeface="Comic Sans MS" pitchFamily="66" charset="0"/>
            </a:endParaRPr>
          </a:p>
        </p:txBody>
      </p:sp>
      <p:pic>
        <p:nvPicPr>
          <p:cNvPr id="3" name="Picture 2" descr="ba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85750"/>
            <a:ext cx="3714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3" y="3786188"/>
            <a:ext cx="4071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Močvare </a:t>
            </a:r>
            <a:r>
              <a:rPr lang="hr-HR" sz="2400" dirty="0">
                <a:latin typeface="Comic Sans MS" pitchFamily="66" charset="0"/>
              </a:rPr>
              <a:t>su manje od jezera, ne presušuju i svjetlost Sunca ne dopire do dna. </a:t>
            </a:r>
          </a:p>
        </p:txBody>
      </p:sp>
      <p:pic>
        <p:nvPicPr>
          <p:cNvPr id="5" name="Picture 4" descr="Mocva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2861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25" y="928688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Ribnjaci</a:t>
            </a:r>
            <a:r>
              <a:rPr lang="hr-HR" sz="2400">
                <a:latin typeface="Comic Sans MS" pitchFamily="66" charset="0"/>
              </a:rPr>
              <a:t> su poljoprivredna dobra u kojima se uzgajaju ribe.</a:t>
            </a:r>
            <a:endParaRPr lang="hr-HR" sz="2400" b="1">
              <a:latin typeface="Comic Sans MS" pitchFamily="66" charset="0"/>
            </a:endParaRPr>
          </a:p>
        </p:txBody>
      </p:sp>
      <p:pic>
        <p:nvPicPr>
          <p:cNvPr id="3" name="Picture 2" descr="ribn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42148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3929063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Jezera</a:t>
            </a:r>
            <a:r>
              <a:rPr lang="hr-HR" sz="2400">
                <a:latin typeface="Comic Sans MS" pitchFamily="66" charset="0"/>
              </a:rPr>
              <a:t> su najveće slatkovodne stajaćice. Mogu biti prirodna i umjetna.</a:t>
            </a:r>
            <a:endParaRPr lang="hr-HR" sz="2400" b="1">
              <a:latin typeface="Comic Sans MS" pitchFamily="66" charset="0"/>
            </a:endParaRPr>
          </a:p>
        </p:txBody>
      </p:sp>
      <p:pic>
        <p:nvPicPr>
          <p:cNvPr id="5" name="Picture 4" descr="jeze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5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Comic Sans MS" pitchFamily="66" charset="0"/>
              </a:rPr>
              <a:t>Potoci i rijeke su vode koje TEKU pa ih nazivamo TEKUĆICAMA.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500313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Potoci</a:t>
            </a:r>
            <a:r>
              <a:rPr lang="hr-HR" sz="2400">
                <a:latin typeface="Comic Sans MS" pitchFamily="66" charset="0"/>
              </a:rPr>
              <a:t> su široki do 5 m i često se ulijevaju u rijeke i jezera.</a:t>
            </a:r>
            <a:endParaRPr lang="hr-HR" sz="2400" b="1">
              <a:latin typeface="Comic Sans MS" pitchFamily="66" charset="0"/>
            </a:endParaRPr>
          </a:p>
        </p:txBody>
      </p:sp>
      <p:pic>
        <p:nvPicPr>
          <p:cNvPr id="4" name="Picture 3" descr="pot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285875"/>
            <a:ext cx="4500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85750"/>
            <a:ext cx="41052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85813" y="714375"/>
            <a:ext cx="3357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omic Sans MS" pitchFamily="66" charset="0"/>
              </a:rPr>
              <a:t>Rijeke</a:t>
            </a:r>
            <a:r>
              <a:rPr lang="hr-HR" sz="2400">
                <a:latin typeface="Comic Sans MS" pitchFamily="66" charset="0"/>
              </a:rPr>
              <a:t> su šire i dublje od potoka. Imaju izvor, lijevu obalu, desnu obalu i ušće. </a:t>
            </a:r>
            <a:endParaRPr lang="hr-HR" sz="2400" b="1">
              <a:latin typeface="Comic Sans MS" pitchFamily="66" charset="0"/>
            </a:endParaRPr>
          </a:p>
        </p:txBody>
      </p:sp>
      <p:pic>
        <p:nvPicPr>
          <p:cNvPr id="3" name="Picture 2" descr="rije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643188"/>
            <a:ext cx="407193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0" y="1143000"/>
            <a:ext cx="1217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IZVOR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13" y="242887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LIJEVA OBALA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7525" y="5143500"/>
            <a:ext cx="1006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UŠĆE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3" y="2996952"/>
            <a:ext cx="15001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DESNA OBALA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5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461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atin typeface="Comic Sans MS" pitchFamily="66" charset="0"/>
              </a:rPr>
              <a:t>Živi svijet u stajaćicama: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1071563"/>
            <a:ext cx="10287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Lopoč</a:t>
            </a:r>
          </a:p>
        </p:txBody>
      </p:sp>
      <p:pic>
        <p:nvPicPr>
          <p:cNvPr id="4" name="Picture 3" descr="lopoč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75" y="1285875"/>
            <a:ext cx="1274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Lokvanj</a:t>
            </a:r>
          </a:p>
        </p:txBody>
      </p:sp>
      <p:pic>
        <p:nvPicPr>
          <p:cNvPr id="6" name="Picture 5" descr="lokvan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857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0" y="3929063"/>
            <a:ext cx="1374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Krocanj </a:t>
            </a:r>
          </a:p>
        </p:txBody>
      </p:sp>
      <p:pic>
        <p:nvPicPr>
          <p:cNvPr id="8" name="Picture 7" descr="krocanj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4500563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6500" y="1428750"/>
            <a:ext cx="19542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Vodena kuga</a:t>
            </a:r>
          </a:p>
        </p:txBody>
      </p:sp>
      <p:pic>
        <p:nvPicPr>
          <p:cNvPr id="10" name="Picture 9" descr="vodena-kug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000250"/>
            <a:ext cx="27289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šaran u ribnjak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929063"/>
            <a:ext cx="23574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u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1ED"/>
              </a:clrFrom>
              <a:clrTo>
                <a:srgbClr val="F2F1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857625"/>
            <a:ext cx="31575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om u jezer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857750"/>
            <a:ext cx="2238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3" y="3214688"/>
            <a:ext cx="1089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Ribe: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3786188"/>
            <a:ext cx="11128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Šaran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63" y="4286250"/>
            <a:ext cx="8905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38" y="3857625"/>
            <a:ext cx="1117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Štuka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357188"/>
            <a:ext cx="1885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Vodeni pauk</a:t>
            </a:r>
          </a:p>
        </p:txBody>
      </p:sp>
      <p:pic>
        <p:nvPicPr>
          <p:cNvPr id="10" name="Picture 9" descr="vodeni pau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857250"/>
            <a:ext cx="3476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88" y="357188"/>
            <a:ext cx="1371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Pijavice </a:t>
            </a:r>
          </a:p>
        </p:txBody>
      </p:sp>
      <p:pic>
        <p:nvPicPr>
          <p:cNvPr id="12" name="Picture 11" descr="pijavic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857250"/>
            <a:ext cx="3500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  <p:bldP spid="9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433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atin typeface="Comic Sans MS" pitchFamily="66" charset="0"/>
              </a:rPr>
              <a:t>Živi svijet uz stajaćice: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071563"/>
            <a:ext cx="2163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Žuta perunika</a:t>
            </a:r>
          </a:p>
        </p:txBody>
      </p:sp>
      <p:pic>
        <p:nvPicPr>
          <p:cNvPr id="4" name="Picture 3" descr="peruni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31353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0" y="1071563"/>
            <a:ext cx="11064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Trska </a:t>
            </a:r>
          </a:p>
        </p:txBody>
      </p:sp>
      <p:pic>
        <p:nvPicPr>
          <p:cNvPr id="6" name="Picture 5" descr="trs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71625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38" y="4000500"/>
            <a:ext cx="11223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Rogoz </a:t>
            </a:r>
          </a:p>
        </p:txBody>
      </p:sp>
      <p:pic>
        <p:nvPicPr>
          <p:cNvPr id="8" name="Picture 7" descr="rogoz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50056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72063" y="4000500"/>
            <a:ext cx="769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Šaš </a:t>
            </a:r>
          </a:p>
        </p:txBody>
      </p:sp>
      <p:pic>
        <p:nvPicPr>
          <p:cNvPr id="10" name="Picture 9" descr="šaš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50056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236</Words>
  <Application>Microsoft Office PowerPoint</Application>
  <PresentationFormat>On-screen Show (4:3)</PresentationFormat>
  <Paragraphs>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 planeta  Zemlje</dc:title>
  <dc:creator>Alda  Šlender</dc:creator>
  <cp:lastModifiedBy>Maja Jelić-Kolar</cp:lastModifiedBy>
  <cp:revision>41</cp:revision>
  <dcterms:created xsi:type="dcterms:W3CDTF">2008-10-27T18:48:56Z</dcterms:created>
  <dcterms:modified xsi:type="dcterms:W3CDTF">2016-12-05T10:29:33Z</dcterms:modified>
</cp:coreProperties>
</file>